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0133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0266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30399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40532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506660" algn="l" defTabSz="20266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607992" algn="l" defTabSz="20266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709326" algn="l" defTabSz="20266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810658" algn="l" defTabSz="20266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ección sin título" id="{2DE234A0-0405-47CC-A7C8-60AC243B4FAF}">
          <p14:sldIdLst/>
        </p14:section>
        <p14:section name="Sección sin título" id="{84A31984-2596-48F4-A530-7143C3D0021E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894"/>
    <a:srgbClr val="6FE79A"/>
    <a:srgbClr val="E68170"/>
    <a:srgbClr val="F1C4F4"/>
    <a:srgbClr val="E180E8"/>
    <a:srgbClr val="D13CDC"/>
    <a:srgbClr val="60D636"/>
    <a:srgbClr val="D1F3C5"/>
    <a:srgbClr val="66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40" y="1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16949152542373"/>
          <c:y val="0.20689686841335903"/>
          <c:w val="0.73050847457627122"/>
          <c:h val="0.60815140109381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'[Gráficos Equity.xls]B2.2'!$C$12</c:f>
              <c:strCache>
                <c:ptCount val="1"/>
                <c:pt idx="0">
                  <c:v>médicos AP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'[Gráficos Equity.xls]B2.2'!$D$11:$F$11</c:f>
              <c:strCache>
                <c:ptCount val="3"/>
                <c:pt idx="0">
                  <c:v>siempre/muchas veces</c:v>
                </c:pt>
                <c:pt idx="1">
                  <c:v>a veces/muy pocas veces</c:v>
                </c:pt>
                <c:pt idx="2">
                  <c:v>nunca</c:v>
                </c:pt>
              </c:strCache>
            </c:strRef>
          </c:cat>
          <c:val>
            <c:numRef>
              <c:f>'[Gráficos Equity.xls]B2.2'!$D$12:$F$12</c:f>
              <c:numCache>
                <c:formatCode>General</c:formatCode>
                <c:ptCount val="3"/>
                <c:pt idx="0">
                  <c:v>36.799999999999997</c:v>
                </c:pt>
                <c:pt idx="1">
                  <c:v>58.8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'[Gráficos Equity.xls]B2.2'!$C$13</c:f>
              <c:strCache>
                <c:ptCount val="1"/>
                <c:pt idx="0">
                  <c:v>especialistas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'[Gráficos Equity.xls]B2.2'!$D$11:$F$11</c:f>
              <c:strCache>
                <c:ptCount val="3"/>
                <c:pt idx="0">
                  <c:v>siempre/muchas veces</c:v>
                </c:pt>
                <c:pt idx="1">
                  <c:v>a veces/muy pocas veces</c:v>
                </c:pt>
                <c:pt idx="2">
                  <c:v>nunca</c:v>
                </c:pt>
              </c:strCache>
            </c:strRef>
          </c:cat>
          <c:val>
            <c:numRef>
              <c:f>'[Gráficos Equity.xls]B2.2'!$D$13:$F$13</c:f>
              <c:numCache>
                <c:formatCode>General</c:formatCode>
                <c:ptCount val="3"/>
                <c:pt idx="0">
                  <c:v>40.9</c:v>
                </c:pt>
                <c:pt idx="1">
                  <c:v>56.4</c:v>
                </c:pt>
                <c:pt idx="2">
                  <c:v>2.7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249672"/>
        <c:axId val="6228136"/>
      </c:barChart>
      <c:catAx>
        <c:axId val="6249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 dirty="0"/>
                  <a:t>respuestas</a:t>
                </a:r>
              </a:p>
            </c:rich>
          </c:tx>
          <c:layout>
            <c:manualLayout>
              <c:xMode val="edge"/>
              <c:yMode val="edge"/>
              <c:x val="0.80468949768811171"/>
              <c:y val="0.8736384614672443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6228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8136"/>
        <c:scaling>
          <c:orientation val="minMax"/>
          <c:max val="100"/>
        </c:scaling>
        <c:delete val="0"/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%</a:t>
                </a:r>
              </a:p>
            </c:rich>
          </c:tx>
          <c:layout>
            <c:manualLayout>
              <c:xMode val="edge"/>
              <c:yMode val="edge"/>
              <c:x val="2.6945421506075172E-2"/>
              <c:y val="4.204104636521868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624967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238491877627099"/>
          <c:y val="4.4096952190497363E-2"/>
          <c:w val="0.21734298522589524"/>
          <c:h val="0.1222572404260757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68403619663504"/>
          <c:y val="0.12285714285714286"/>
          <c:w val="0.86426261856780662"/>
          <c:h val="0.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'[Gráficos Equity.xls]B3.3'!$C$14</c:f>
              <c:strCache>
                <c:ptCount val="1"/>
                <c:pt idx="0">
                  <c:v>envía referencia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0581879791134318E-2"/>
                  <c:y val="2.6128269698428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'[Gráficos Equity.xls]B3.3'!$D$13:$G$13</c:f>
              <c:strCache>
                <c:ptCount val="4"/>
                <c:pt idx="0">
                  <c:v>siempre/muchas veces</c:v>
                </c:pt>
                <c:pt idx="1">
                  <c:v>a veces/muy pocas veces</c:v>
                </c:pt>
                <c:pt idx="2">
                  <c:v>nunca</c:v>
                </c:pt>
                <c:pt idx="3">
                  <c:v>no sabe</c:v>
                </c:pt>
              </c:strCache>
            </c:strRef>
          </c:cat>
          <c:val>
            <c:numRef>
              <c:f>'[Gráficos Equity.xls]B3.3'!$D$14:$G$14</c:f>
              <c:numCache>
                <c:formatCode>General</c:formatCode>
                <c:ptCount val="4"/>
                <c:pt idx="0">
                  <c:v>89.4</c:v>
                </c:pt>
                <c:pt idx="1">
                  <c:v>9.1</c:v>
                </c:pt>
                <c:pt idx="2">
                  <c:v>0</c:v>
                </c:pt>
                <c:pt idx="3">
                  <c:v>1.5</c:v>
                </c:pt>
              </c:numCache>
            </c:numRef>
          </c:val>
        </c:ser>
        <c:ser>
          <c:idx val="1"/>
          <c:order val="1"/>
          <c:tx>
            <c:strRef>
              <c:f>'[Gráficos Equity.xls]B3.3'!$C$15</c:f>
              <c:strCache>
                <c:ptCount val="1"/>
                <c:pt idx="0">
                  <c:v>recibe contrarreferencia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'[Gráficos Equity.xls]B3.3'!$D$13:$G$13</c:f>
              <c:strCache>
                <c:ptCount val="4"/>
                <c:pt idx="0">
                  <c:v>siempre/muchas veces</c:v>
                </c:pt>
                <c:pt idx="1">
                  <c:v>a veces/muy pocas veces</c:v>
                </c:pt>
                <c:pt idx="2">
                  <c:v>nunca</c:v>
                </c:pt>
                <c:pt idx="3">
                  <c:v>no sabe</c:v>
                </c:pt>
              </c:strCache>
            </c:strRef>
          </c:cat>
          <c:val>
            <c:numRef>
              <c:f>'[Gráficos Equity.xls]B3.3'!$D$15:$G$15</c:f>
              <c:numCache>
                <c:formatCode>General</c:formatCode>
                <c:ptCount val="4"/>
                <c:pt idx="0">
                  <c:v>19.7</c:v>
                </c:pt>
                <c:pt idx="1">
                  <c:v>75.8</c:v>
                </c:pt>
                <c:pt idx="2">
                  <c:v>4.5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4131152"/>
        <c:axId val="134569680"/>
      </c:barChart>
      <c:catAx>
        <c:axId val="134131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respuestas</a:t>
                </a:r>
              </a:p>
            </c:rich>
          </c:tx>
          <c:layout>
            <c:manualLayout>
              <c:xMode val="edge"/>
              <c:yMode val="edge"/>
              <c:x val="0.27877278039065623"/>
              <c:y val="0.883557809816003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134569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5696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%</a:t>
                </a:r>
              </a:p>
            </c:rich>
          </c:tx>
          <c:layout>
            <c:manualLayout>
              <c:xMode val="edge"/>
              <c:yMode val="edge"/>
              <c:x val="1.4427152127129904E-2"/>
              <c:y val="0.385364233033936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13413115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58591163604696228"/>
          <c:y val="0.84930841017664693"/>
          <c:w val="0.39862609842491281"/>
          <c:h val="0.1306916752839428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65174177770068"/>
          <c:y val="0.13128509526271068"/>
          <c:w val="0.86308565238915291"/>
          <c:h val="0.61173267792624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'[Gráficos Equity.xls]B3.3'!$J$14</c:f>
              <c:strCache>
                <c:ptCount val="1"/>
                <c:pt idx="0">
                  <c:v>envía contrarreferencia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'[Gráficos Equity.xls]B3.3'!$K$13:$N$13</c:f>
              <c:strCache>
                <c:ptCount val="4"/>
                <c:pt idx="0">
                  <c:v>siempre/muchas veces</c:v>
                </c:pt>
                <c:pt idx="1">
                  <c:v>     a veces/muy pocas veces</c:v>
                </c:pt>
                <c:pt idx="2">
                  <c:v>      nunca</c:v>
                </c:pt>
                <c:pt idx="3">
                  <c:v>       no sabe</c:v>
                </c:pt>
              </c:strCache>
            </c:strRef>
          </c:cat>
          <c:val>
            <c:numRef>
              <c:f>'[Gráficos Equity.xls]B3.3'!$K$14:$N$14</c:f>
              <c:numCache>
                <c:formatCode>General</c:formatCode>
                <c:ptCount val="4"/>
                <c:pt idx="0">
                  <c:v>81.7</c:v>
                </c:pt>
                <c:pt idx="1">
                  <c:v>15.1</c:v>
                </c:pt>
                <c:pt idx="2">
                  <c:v>3.2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'[Gráficos Equity.xls]B3.3'!$J$15</c:f>
              <c:strCache>
                <c:ptCount val="1"/>
                <c:pt idx="0">
                  <c:v>recibe referencia</c:v>
                </c:pt>
              </c:strCache>
            </c:strRef>
          </c:tx>
          <c:spPr>
            <a:solidFill>
              <a:srgbClr val="CC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'[Gráficos Equity.xls]B3.3'!$K$13:$N$13</c:f>
              <c:strCache>
                <c:ptCount val="4"/>
                <c:pt idx="0">
                  <c:v>siempre/muchas veces</c:v>
                </c:pt>
                <c:pt idx="1">
                  <c:v>     a veces/muy pocas veces</c:v>
                </c:pt>
                <c:pt idx="2">
                  <c:v>      nunca</c:v>
                </c:pt>
                <c:pt idx="3">
                  <c:v>       no sabe</c:v>
                </c:pt>
              </c:strCache>
            </c:strRef>
          </c:cat>
          <c:val>
            <c:numRef>
              <c:f>'[Gráficos Equity.xls]B3.3'!$K$15:$N$15</c:f>
              <c:numCache>
                <c:formatCode>General</c:formatCode>
                <c:ptCount val="4"/>
                <c:pt idx="0">
                  <c:v>52.7</c:v>
                </c:pt>
                <c:pt idx="1">
                  <c:v>36.5</c:v>
                </c:pt>
                <c:pt idx="2">
                  <c:v>9.6999999999999993</c:v>
                </c:pt>
                <c:pt idx="3">
                  <c:v>1.1000000000000001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4646608"/>
        <c:axId val="134657232"/>
      </c:barChart>
      <c:catAx>
        <c:axId val="134646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respuestas</a:t>
                </a:r>
              </a:p>
            </c:rich>
          </c:tx>
          <c:layout>
            <c:manualLayout>
              <c:xMode val="edge"/>
              <c:yMode val="edge"/>
              <c:x val="0.26466847337197252"/>
              <c:y val="0.893391927845876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 anchor="ctr" anchorCtr="1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13465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657232"/>
        <c:scaling>
          <c:orientation val="minMax"/>
          <c:max val="100"/>
        </c:scaling>
        <c:delete val="0"/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%</a:t>
                </a:r>
              </a:p>
            </c:rich>
          </c:tx>
          <c:layout>
            <c:manualLayout>
              <c:xMode val="edge"/>
              <c:yMode val="edge"/>
              <c:x val="2.0189834791013127E-2"/>
              <c:y val="0.4454395863818774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13464660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57479389895355326"/>
          <c:y val="0.86405719107610157"/>
          <c:w val="0.40208006296040855"/>
          <c:h val="0.1359428089238984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ES" sz="900" dirty="0"/>
              <a:t>Entrega de un informe por parte del especialista al médico </a:t>
            </a:r>
            <a:r>
              <a:rPr lang="es-ES" sz="900" dirty="0" smtClean="0"/>
              <a:t>general</a:t>
            </a:r>
          </a:p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 sz="900" dirty="0" smtClean="0"/>
          </a:p>
        </c:rich>
      </c:tx>
      <c:layout>
        <c:manualLayout>
          <c:xMode val="edge"/>
          <c:yMode val="edge"/>
          <c:x val="0.11162377048315214"/>
          <c:y val="1.511844716435067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5899341228598127"/>
          <c:y val="0.31595092024539878"/>
          <c:w val="0.41726716423852539"/>
          <c:h val="0.53374233128834359"/>
        </c:manualLayout>
      </c:layout>
      <c:pieChart>
        <c:varyColors val="1"/>
        <c:ser>
          <c:idx val="0"/>
          <c:order val="0"/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'[Gráficos Equity.xls]B3.1'!$C$13:$C$14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'[Gráficos Equity.xls]B3.1'!$D$13:$D$14</c:f>
              <c:numCache>
                <c:formatCode>General</c:formatCode>
                <c:ptCount val="2"/>
                <c:pt idx="0">
                  <c:v>68.400000000000006</c:v>
                </c:pt>
                <c:pt idx="1">
                  <c:v>31.6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40665399231753"/>
          <c:y val="0.31901840490797545"/>
          <c:w val="0.15440070259444391"/>
          <c:h val="0.2281330646765352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ES" sz="900" dirty="0"/>
              <a:t>Entrega de un informe por parte del médico general al especialista</a:t>
            </a:r>
          </a:p>
        </c:rich>
      </c:tx>
      <c:layout>
        <c:manualLayout>
          <c:xMode val="edge"/>
          <c:yMode val="edge"/>
          <c:x val="0.17523364485981308"/>
          <c:y val="5.621301775147929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5233644859813081"/>
          <c:y val="0.28698224852071008"/>
          <c:w val="0.45560747663551404"/>
          <c:h val="0.57692307692307687"/>
        </c:manualLayout>
      </c:layout>
      <c:pieChart>
        <c:varyColors val="1"/>
        <c:ser>
          <c:idx val="0"/>
          <c:order val="0"/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46282860064911346"/>
                  <c:y val="8.9923508815313978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117508322636531E-2"/>
                  <c:y val="0.104827206357592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'[Gráficos Equity.xls]B3.2'!$C$11:$C$12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'[Gráficos Equity.xls]B3.2'!$D$11:$D$12</c:f>
              <c:numCache>
                <c:formatCode>General</c:formatCode>
                <c:ptCount val="2"/>
                <c:pt idx="0">
                  <c:v>76.400000000000006</c:v>
                </c:pt>
                <c:pt idx="1">
                  <c:v>23.6</c:v>
                </c:pt>
              </c:numCache>
            </c:numRef>
          </c:val>
        </c:ser>
        <c:ser>
          <c:idx val="0"/>
          <c:order val="1"/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5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'[Gráficos Equity.xls]B3.1'!$C$13:$C$14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'[Gráficos Equity.xls]B3.1'!$D$13:$D$14</c:f>
              <c:numCache>
                <c:formatCode>General</c:formatCode>
                <c:ptCount val="2"/>
                <c:pt idx="0">
                  <c:v>68.400000000000006</c:v>
                </c:pt>
                <c:pt idx="1">
                  <c:v>31.6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062166703192342"/>
          <c:y val="0.72702819664023288"/>
          <c:w val="0.1854679982885111"/>
          <c:h val="0.1629071146356130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F1D41-8A20-47B0-BB04-610B9A69FECB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CA3C7-2D4E-4051-8F49-15961E9350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75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CA3C7-2D4E-4051-8F49-15961E9350B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509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3138" y="2130491"/>
            <a:ext cx="8419724" cy="147000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654" y="3886245"/>
            <a:ext cx="6934698" cy="1752513"/>
          </a:xfrm>
        </p:spPr>
        <p:txBody>
          <a:bodyPr/>
          <a:lstStyle>
            <a:lvl1pPr marL="0" indent="0" algn="ctr">
              <a:buNone/>
              <a:defRPr/>
            </a:lvl1pPr>
            <a:lvl2pPr marL="101332" indent="0" algn="ctr">
              <a:buNone/>
              <a:defRPr/>
            </a:lvl2pPr>
            <a:lvl3pPr marL="202664" indent="0" algn="ctr">
              <a:buNone/>
              <a:defRPr/>
            </a:lvl3pPr>
            <a:lvl4pPr marL="303996" indent="0" algn="ctr">
              <a:buNone/>
              <a:defRPr/>
            </a:lvl4pPr>
            <a:lvl5pPr marL="405328" indent="0" algn="ctr">
              <a:buNone/>
              <a:defRPr/>
            </a:lvl5pPr>
            <a:lvl6pPr marL="506660" indent="0" algn="ctr">
              <a:buNone/>
              <a:defRPr/>
            </a:lvl6pPr>
            <a:lvl7pPr marL="607992" indent="0" algn="ctr">
              <a:buNone/>
              <a:defRPr/>
            </a:lvl7pPr>
            <a:lvl8pPr marL="709326" indent="0" algn="ctr">
              <a:buNone/>
              <a:defRPr/>
            </a:lvl8pPr>
            <a:lvl9pPr marL="810658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4530E-3FE2-416D-8A38-DA2A3E734C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38B8-1C39-4069-88C7-098D96453E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789" y="274735"/>
            <a:ext cx="2228788" cy="58515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426" y="274735"/>
            <a:ext cx="6626463" cy="585150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CF5B3-8CD4-40CD-AF70-632058A9945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16BA0-22F8-4B1C-AEAA-70F0A0EE05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448" y="4406987"/>
            <a:ext cx="8420350" cy="1362011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448" y="2906746"/>
            <a:ext cx="8420350" cy="1500242"/>
          </a:xfrm>
        </p:spPr>
        <p:txBody>
          <a:bodyPr anchor="b"/>
          <a:lstStyle>
            <a:lvl1pPr marL="0" indent="0">
              <a:buNone/>
              <a:defRPr sz="500"/>
            </a:lvl1pPr>
            <a:lvl2pPr marL="101332" indent="0">
              <a:buNone/>
              <a:defRPr sz="400"/>
            </a:lvl2pPr>
            <a:lvl3pPr marL="202664" indent="0">
              <a:buNone/>
              <a:defRPr sz="400"/>
            </a:lvl3pPr>
            <a:lvl4pPr marL="303996" indent="0">
              <a:buNone/>
              <a:defRPr sz="400"/>
            </a:lvl4pPr>
            <a:lvl5pPr marL="405328" indent="0">
              <a:buNone/>
              <a:defRPr sz="400"/>
            </a:lvl5pPr>
            <a:lvl6pPr marL="506660" indent="0">
              <a:buNone/>
              <a:defRPr sz="400"/>
            </a:lvl6pPr>
            <a:lvl7pPr marL="607992" indent="0">
              <a:buNone/>
              <a:defRPr sz="400"/>
            </a:lvl7pPr>
            <a:lvl8pPr marL="709326" indent="0">
              <a:buNone/>
              <a:defRPr sz="400"/>
            </a:lvl8pPr>
            <a:lvl9pPr marL="810658" indent="0">
              <a:buNone/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0BE75-6D5F-4064-ADA4-F681D38D91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427" y="1600027"/>
            <a:ext cx="4427625" cy="4526211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82951" y="1600027"/>
            <a:ext cx="4427625" cy="4526211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387C0-7F73-4A80-ACCA-D875EDC1FC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428" y="1535015"/>
            <a:ext cx="4376460" cy="639969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1332" indent="0">
              <a:buNone/>
              <a:defRPr sz="500" b="1"/>
            </a:lvl2pPr>
            <a:lvl3pPr marL="202664" indent="0">
              <a:buNone/>
              <a:defRPr sz="400" b="1"/>
            </a:lvl3pPr>
            <a:lvl4pPr marL="303996" indent="0">
              <a:buNone/>
              <a:defRPr sz="400" b="1"/>
            </a:lvl4pPr>
            <a:lvl5pPr marL="405328" indent="0">
              <a:buNone/>
              <a:defRPr sz="400" b="1"/>
            </a:lvl5pPr>
            <a:lvl6pPr marL="506660" indent="0">
              <a:buNone/>
              <a:defRPr sz="400" b="1"/>
            </a:lvl6pPr>
            <a:lvl7pPr marL="607992" indent="0">
              <a:buNone/>
              <a:defRPr sz="400" b="1"/>
            </a:lvl7pPr>
            <a:lvl8pPr marL="709326" indent="0">
              <a:buNone/>
              <a:defRPr sz="400" b="1"/>
            </a:lvl8pPr>
            <a:lvl9pPr marL="810658" indent="0">
              <a:buNone/>
              <a:defRPr sz="4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428" y="2174984"/>
            <a:ext cx="4376460" cy="395125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246" y="1535015"/>
            <a:ext cx="4378332" cy="639969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1332" indent="0">
              <a:buNone/>
              <a:defRPr sz="500" b="1"/>
            </a:lvl2pPr>
            <a:lvl3pPr marL="202664" indent="0">
              <a:buNone/>
              <a:defRPr sz="400" b="1"/>
            </a:lvl3pPr>
            <a:lvl4pPr marL="303996" indent="0">
              <a:buNone/>
              <a:defRPr sz="400" b="1"/>
            </a:lvl4pPr>
            <a:lvl5pPr marL="405328" indent="0">
              <a:buNone/>
              <a:defRPr sz="400" b="1"/>
            </a:lvl5pPr>
            <a:lvl6pPr marL="506660" indent="0">
              <a:buNone/>
              <a:defRPr sz="400" b="1"/>
            </a:lvl6pPr>
            <a:lvl7pPr marL="607992" indent="0">
              <a:buNone/>
              <a:defRPr sz="400" b="1"/>
            </a:lvl7pPr>
            <a:lvl8pPr marL="709326" indent="0">
              <a:buNone/>
              <a:defRPr sz="400" b="1"/>
            </a:lvl8pPr>
            <a:lvl9pPr marL="810658" indent="0">
              <a:buNone/>
              <a:defRPr sz="4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246" y="2174984"/>
            <a:ext cx="4378332" cy="395125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0E2CA-2095-41F6-B428-EE0AC3914A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7A643-8B89-42EA-85D2-CBC26027FF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EFB8-3E19-4991-AF50-BCE71520E2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427" y="273007"/>
            <a:ext cx="3258948" cy="1162007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25" y="273008"/>
            <a:ext cx="5537652" cy="5853231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427" y="1435014"/>
            <a:ext cx="3258948" cy="4691224"/>
          </a:xfrm>
        </p:spPr>
        <p:txBody>
          <a:bodyPr/>
          <a:lstStyle>
            <a:lvl1pPr marL="0" indent="0">
              <a:buNone/>
              <a:defRPr sz="400"/>
            </a:lvl1pPr>
            <a:lvl2pPr marL="101332" indent="0">
              <a:buNone/>
              <a:defRPr sz="200"/>
            </a:lvl2pPr>
            <a:lvl3pPr marL="202664" indent="0">
              <a:buNone/>
              <a:defRPr sz="200"/>
            </a:lvl3pPr>
            <a:lvl4pPr marL="303996" indent="0">
              <a:buNone/>
              <a:defRPr sz="200"/>
            </a:lvl4pPr>
            <a:lvl5pPr marL="405328" indent="0">
              <a:buNone/>
              <a:defRPr sz="200"/>
            </a:lvl5pPr>
            <a:lvl6pPr marL="506660" indent="0">
              <a:buNone/>
              <a:defRPr sz="200"/>
            </a:lvl6pPr>
            <a:lvl7pPr marL="607992" indent="0">
              <a:buNone/>
              <a:defRPr sz="200"/>
            </a:lvl7pPr>
            <a:lvl8pPr marL="709326" indent="0">
              <a:buNone/>
              <a:defRPr sz="200"/>
            </a:lvl8pPr>
            <a:lvl9pPr marL="810658" indent="0">
              <a:buNone/>
              <a:defRPr sz="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42842-C8AE-45F4-8549-EF9E8057F9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767" y="4800513"/>
            <a:ext cx="5943226" cy="56674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767" y="612754"/>
            <a:ext cx="5943226" cy="4114757"/>
          </a:xfrm>
        </p:spPr>
        <p:txBody>
          <a:bodyPr/>
          <a:lstStyle>
            <a:lvl1pPr marL="0" indent="0">
              <a:buNone/>
              <a:defRPr sz="700"/>
            </a:lvl1pPr>
            <a:lvl2pPr marL="101332" indent="0">
              <a:buNone/>
              <a:defRPr sz="600"/>
            </a:lvl2pPr>
            <a:lvl3pPr marL="202664" indent="0">
              <a:buNone/>
              <a:defRPr sz="600"/>
            </a:lvl3pPr>
            <a:lvl4pPr marL="303996" indent="0">
              <a:buNone/>
              <a:defRPr sz="500"/>
            </a:lvl4pPr>
            <a:lvl5pPr marL="405328" indent="0">
              <a:buNone/>
              <a:defRPr sz="500"/>
            </a:lvl5pPr>
            <a:lvl6pPr marL="506660" indent="0">
              <a:buNone/>
              <a:defRPr sz="500"/>
            </a:lvl6pPr>
            <a:lvl7pPr marL="607992" indent="0">
              <a:buNone/>
              <a:defRPr sz="500"/>
            </a:lvl7pPr>
            <a:lvl8pPr marL="709326" indent="0">
              <a:buNone/>
              <a:defRPr sz="500"/>
            </a:lvl8pPr>
            <a:lvl9pPr marL="810658" indent="0">
              <a:buNone/>
              <a:defRPr sz="5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767" y="5367262"/>
            <a:ext cx="5943226" cy="804981"/>
          </a:xfrm>
        </p:spPr>
        <p:txBody>
          <a:bodyPr/>
          <a:lstStyle>
            <a:lvl1pPr marL="0" indent="0">
              <a:buNone/>
              <a:defRPr sz="400"/>
            </a:lvl1pPr>
            <a:lvl2pPr marL="101332" indent="0">
              <a:buNone/>
              <a:defRPr sz="200"/>
            </a:lvl2pPr>
            <a:lvl3pPr marL="202664" indent="0">
              <a:buNone/>
              <a:defRPr sz="200"/>
            </a:lvl3pPr>
            <a:lvl4pPr marL="303996" indent="0">
              <a:buNone/>
              <a:defRPr sz="200"/>
            </a:lvl4pPr>
            <a:lvl5pPr marL="405328" indent="0">
              <a:buNone/>
              <a:defRPr sz="200"/>
            </a:lvl5pPr>
            <a:lvl6pPr marL="506660" indent="0">
              <a:buNone/>
              <a:defRPr sz="200"/>
            </a:lvl6pPr>
            <a:lvl7pPr marL="607992" indent="0">
              <a:buNone/>
              <a:defRPr sz="200"/>
            </a:lvl7pPr>
            <a:lvl8pPr marL="709326" indent="0">
              <a:buNone/>
              <a:defRPr sz="200"/>
            </a:lvl8pPr>
            <a:lvl9pPr marL="810658" indent="0">
              <a:buNone/>
              <a:defRPr sz="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A85EE-64FD-44DB-B97F-48A66424D2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425" y="274735"/>
            <a:ext cx="89151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9" tIns="47880" rIns="95759" bIns="478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425" y="1600027"/>
            <a:ext cx="8915152" cy="452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9" tIns="47880" rIns="95759" bIns="47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425" y="6245032"/>
            <a:ext cx="2311152" cy="47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9" tIns="47880" rIns="95759" bIns="47880" numCol="1" anchor="t" anchorCtr="0" compatLnSpc="1">
            <a:prstTxWarp prst="textNoShape">
              <a:avLst/>
            </a:prstTxWarp>
          </a:bodyPr>
          <a:lstStyle>
            <a:lvl1pPr>
              <a:defRPr sz="1500"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990" y="6245032"/>
            <a:ext cx="3136650" cy="47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9" tIns="47880" rIns="95759" bIns="47880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425" y="6245032"/>
            <a:ext cx="2311152" cy="47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9" tIns="47880" rIns="95759" bIns="47880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cs typeface="+mn-cs"/>
              </a:defRPr>
            </a:lvl1pPr>
          </a:lstStyle>
          <a:p>
            <a:pPr>
              <a:defRPr/>
            </a:pPr>
            <a:fld id="{B62F2EF9-21CE-4F52-8F65-1057A89079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57378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378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2pPr>
      <a:lvl3pPr algn="ctr" defTabSz="957378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3pPr>
      <a:lvl4pPr algn="ctr" defTabSz="957378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4pPr>
      <a:lvl5pPr algn="ctr" defTabSz="957378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5pPr>
      <a:lvl6pPr marL="101332" algn="ctr" defTabSz="957378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202664" algn="ctr" defTabSz="957378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303996" algn="ctr" defTabSz="957378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405328" algn="ctr" defTabSz="957378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358884" indent="-358884" algn="l" defTabSz="957378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8287" indent="-299071" algn="l" defTabSz="957378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87" indent="-239609" algn="l" defTabSz="957378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676202" indent="-239609" algn="l" defTabSz="95737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364" indent="-239257" algn="l" defTabSz="95737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255696" indent="-239257" algn="l" defTabSz="95737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2357028" indent="-239257" algn="l" defTabSz="95737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2458360" indent="-239257" algn="l" defTabSz="95737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2559692" indent="-239257" algn="l" defTabSz="95737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332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2664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3996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5328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6660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7992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09326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0658" algn="l" defTabSz="202664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0"/>
          <p:cNvSpPr txBox="1">
            <a:spLocks noChangeArrowheads="1"/>
          </p:cNvSpPr>
          <p:nvPr/>
        </p:nvSpPr>
        <p:spPr bwMode="auto">
          <a:xfrm>
            <a:off x="2611627" y="-264471"/>
            <a:ext cx="6365648" cy="100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266" tIns="10134" rIns="20266" bIns="10134"/>
          <a:lstStyle/>
          <a:p>
            <a:pPr defTabSz="957378">
              <a:spcBef>
                <a:spcPct val="50000"/>
              </a:spcBef>
              <a:buClr>
                <a:srgbClr val="6D7D8F"/>
              </a:buClr>
              <a:buFont typeface="Wingdings" pitchFamily="2" charset="2"/>
              <a:buChar char="§"/>
            </a:pPr>
            <a:endParaRPr lang="es-ES_tradnl" dirty="0">
              <a:latin typeface="Tahom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0" y="302033"/>
            <a:ext cx="9906000" cy="551551"/>
          </a:xfrm>
        </p:spPr>
        <p:txBody>
          <a:bodyPr/>
          <a:lstStyle/>
          <a:p>
            <a:r>
              <a:rPr lang="es-ES" sz="1800" b="1" dirty="0" smtClean="0">
                <a:latin typeface="Arial Black" pitchFamily="34" charset="0"/>
                <a:ea typeface="Gungsuh" pitchFamily="18" charset="-127"/>
              </a:rPr>
              <a:t/>
            </a:r>
            <a:br>
              <a:rPr lang="es-ES" sz="1800" b="1" dirty="0" smtClean="0">
                <a:latin typeface="Arial Black" pitchFamily="34" charset="0"/>
                <a:ea typeface="Gungsuh" pitchFamily="18" charset="-127"/>
              </a:rPr>
            </a:br>
            <a:r>
              <a:rPr lang="es-ES" sz="1800" b="1" dirty="0" smtClean="0">
                <a:latin typeface="Arial Black" pitchFamily="34" charset="0"/>
                <a:ea typeface="Gungsuh" pitchFamily="18" charset="-127"/>
              </a:rPr>
              <a:t>Transferencia </a:t>
            </a:r>
            <a:r>
              <a:rPr lang="es-ES" sz="1800" b="1" dirty="0">
                <a:latin typeface="Arial Black" pitchFamily="34" charset="0"/>
                <a:ea typeface="Gungsuh" pitchFamily="18" charset="-127"/>
              </a:rPr>
              <a:t>de la información clínica entre niveles de atención en la red de salud pública municipal de Rosario. Proyecto “</a:t>
            </a:r>
            <a:r>
              <a:rPr lang="es-ES" sz="1800" b="1" dirty="0" err="1">
                <a:latin typeface="Arial Black" pitchFamily="34" charset="0"/>
                <a:ea typeface="Gungsuh" pitchFamily="18" charset="-127"/>
              </a:rPr>
              <a:t>Equity</a:t>
            </a:r>
            <a:r>
              <a:rPr lang="es-ES" sz="1800" b="1" dirty="0">
                <a:latin typeface="Arial Black" pitchFamily="34" charset="0"/>
                <a:ea typeface="Gungsuh" pitchFamily="18" charset="-127"/>
              </a:rPr>
              <a:t> LA </a:t>
            </a:r>
            <a:r>
              <a:rPr lang="es-ES" sz="1800" b="1" dirty="0" smtClean="0">
                <a:latin typeface="Arial Black" pitchFamily="34" charset="0"/>
                <a:ea typeface="Gungsuh" pitchFamily="18" charset="-127"/>
              </a:rPr>
              <a:t>II”</a:t>
            </a:r>
            <a:r>
              <a:rPr lang="es-AR" sz="1800" b="1" dirty="0" smtClean="0">
                <a:latin typeface="Arial Black" pitchFamily="34" charset="0"/>
                <a:ea typeface="Gungsuh" pitchFamily="18" charset="-127"/>
              </a:rPr>
              <a:t/>
            </a:r>
            <a:br>
              <a:rPr lang="es-AR" sz="1800" b="1" dirty="0" smtClean="0">
                <a:latin typeface="Arial Black" pitchFamily="34" charset="0"/>
                <a:ea typeface="Gungsuh" pitchFamily="18" charset="-127"/>
              </a:rPr>
            </a:br>
            <a:endParaRPr lang="es-AR" sz="1800" b="1" dirty="0">
              <a:latin typeface="Arial Black" pitchFamily="34" charset="0"/>
              <a:ea typeface="Gungsuh" pitchFamily="18" charset="-127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" y="836712"/>
            <a:ext cx="2611626" cy="5472608"/>
          </a:xfrm>
          <a:solidFill>
            <a:schemeClr val="accent1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s-AR" sz="1140" b="1" u="sng" dirty="0" smtClean="0"/>
              <a:t>Autores</a:t>
            </a:r>
            <a:r>
              <a:rPr lang="es-AR" sz="1140" b="1" u="sng" dirty="0"/>
              <a:t>: </a:t>
            </a:r>
            <a:r>
              <a:rPr lang="es-AR" sz="1140" dirty="0"/>
              <a:t>Huerta, Adriana; </a:t>
            </a:r>
            <a:r>
              <a:rPr lang="es-AR" sz="1140" dirty="0" err="1"/>
              <a:t>Muruaga</a:t>
            </a:r>
            <a:r>
              <a:rPr lang="es-AR" sz="1140" dirty="0"/>
              <a:t>, Cecilia; Dávila, Ariana; Amarilla, </a:t>
            </a:r>
            <a:r>
              <a:rPr lang="es-AR" sz="1140" dirty="0" smtClean="0"/>
              <a:t>Delia Inés; </a:t>
            </a:r>
            <a:r>
              <a:rPr lang="es-AR" sz="1140" dirty="0" err="1"/>
              <a:t>Puzzolo</a:t>
            </a:r>
            <a:r>
              <a:rPr lang="es-AR" sz="1140" dirty="0"/>
              <a:t>, Julia</a:t>
            </a:r>
            <a:endParaRPr lang="es-ES" sz="1140" dirty="0"/>
          </a:p>
          <a:p>
            <a:pPr marL="0" indent="0">
              <a:spcBef>
                <a:spcPts val="0"/>
              </a:spcBef>
              <a:buNone/>
            </a:pPr>
            <a:r>
              <a:rPr lang="es-AR" sz="1140" b="1" u="sng" dirty="0" smtClean="0"/>
              <a:t>Instituciones</a:t>
            </a:r>
            <a:r>
              <a:rPr lang="es-AR" sz="1140" b="1" dirty="0" smtClean="0"/>
              <a:t>: </a:t>
            </a:r>
            <a:r>
              <a:rPr lang="es-AR" sz="1140" dirty="0"/>
              <a:t>Área de investigación de la Secretaría de Salud Pública de la municipalidad de Rosario – </a:t>
            </a:r>
            <a:r>
              <a:rPr lang="es-AR" sz="1140" dirty="0" smtClean="0"/>
              <a:t>Universidad </a:t>
            </a:r>
            <a:r>
              <a:rPr lang="es-AR" sz="1140" dirty="0"/>
              <a:t>Nacional de Rosario - Instituto </a:t>
            </a:r>
            <a:r>
              <a:rPr lang="es-AR" sz="1140" dirty="0" smtClean="0"/>
              <a:t>de </a:t>
            </a:r>
            <a:r>
              <a:rPr lang="es-AR" sz="1140" dirty="0"/>
              <a:t>la salud “Juan Lazarte</a:t>
            </a:r>
            <a:r>
              <a:rPr lang="es-AR" sz="1140" dirty="0" smtClean="0"/>
              <a:t>” </a:t>
            </a:r>
            <a:endParaRPr lang="es-ES" sz="1140" dirty="0"/>
          </a:p>
          <a:p>
            <a:pPr marL="0" indent="0">
              <a:spcBef>
                <a:spcPts val="0"/>
              </a:spcBef>
              <a:buNone/>
            </a:pPr>
            <a:r>
              <a:rPr lang="es-ES" sz="1140" b="1" u="sng" dirty="0" smtClean="0"/>
              <a:t>Objetivo</a:t>
            </a:r>
            <a:r>
              <a:rPr lang="es-ES" sz="1140" b="1" dirty="0"/>
              <a:t>:</a:t>
            </a:r>
            <a:r>
              <a:rPr lang="es-ES" sz="1140" dirty="0"/>
              <a:t> Caracterizar el uso del mecanismo de referencia/</a:t>
            </a:r>
            <a:r>
              <a:rPr lang="es-ES" sz="1140" dirty="0" err="1"/>
              <a:t>contrarreferencia</a:t>
            </a:r>
            <a:r>
              <a:rPr lang="es-ES" sz="1140" dirty="0"/>
              <a:t> desde la perspectiva de médicos del 1</a:t>
            </a:r>
            <a:r>
              <a:rPr lang="es-ES" sz="1140" dirty="0" smtClean="0"/>
              <a:t>° y </a:t>
            </a:r>
            <a:r>
              <a:rPr lang="es-ES" sz="1140" dirty="0"/>
              <a:t>2° nivel de atención y usuarios de la red.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140" b="1" u="sng" dirty="0"/>
              <a:t>Metodología</a:t>
            </a:r>
            <a:r>
              <a:rPr lang="es-ES" sz="1140" b="1" dirty="0"/>
              <a:t>: </a:t>
            </a:r>
            <a:r>
              <a:rPr lang="es-AR" sz="1140" dirty="0"/>
              <a:t>Estudio transversal. Encuestas a </a:t>
            </a:r>
            <a:r>
              <a:rPr lang="es-AR" sz="1140" b="1" dirty="0" smtClean="0"/>
              <a:t>178 </a:t>
            </a:r>
            <a:r>
              <a:rPr lang="es-AR" sz="1140" b="1" dirty="0"/>
              <a:t>médicos de 1° y 2° nivel</a:t>
            </a:r>
            <a:r>
              <a:rPr lang="es-AR" sz="1140" dirty="0"/>
              <a:t> y </a:t>
            </a:r>
            <a:r>
              <a:rPr lang="es-AR" sz="1140" b="1" dirty="0"/>
              <a:t>392 usuarios</a:t>
            </a:r>
            <a:r>
              <a:rPr lang="es-AR" sz="1140" dirty="0"/>
              <a:t> del </a:t>
            </a:r>
            <a:r>
              <a:rPr lang="es-AR" sz="1140" dirty="0" smtClean="0"/>
              <a:t>Distrito </a:t>
            </a:r>
            <a:r>
              <a:rPr lang="es-AR" sz="1140" dirty="0"/>
              <a:t>Norte-Noroeste </a:t>
            </a:r>
            <a:r>
              <a:rPr lang="es-AR" sz="1140" dirty="0" smtClean="0"/>
              <a:t>(el CEMAR fue </a:t>
            </a:r>
            <a:r>
              <a:rPr lang="es-AR" sz="1140" dirty="0" err="1" smtClean="0"/>
              <a:t>excluído</a:t>
            </a:r>
            <a:r>
              <a:rPr lang="es-AR" sz="1140" dirty="0" smtClean="0"/>
              <a:t> como efector de captación)</a:t>
            </a:r>
            <a:endParaRPr lang="es-ES" sz="1140" dirty="0"/>
          </a:p>
          <a:p>
            <a:pPr marL="0" indent="0">
              <a:spcBef>
                <a:spcPts val="0"/>
              </a:spcBef>
              <a:buNone/>
            </a:pPr>
            <a:r>
              <a:rPr lang="es-AR" sz="1140" b="1" u="sng" dirty="0"/>
              <a:t>Conclusiones: </a:t>
            </a:r>
            <a:r>
              <a:rPr lang="es-AR" sz="1140" dirty="0"/>
              <a:t>Médicos de 1° </a:t>
            </a:r>
            <a:r>
              <a:rPr lang="es-AR" sz="1140" dirty="0" smtClean="0"/>
              <a:t>nivel perciben </a:t>
            </a:r>
            <a:r>
              <a:rPr lang="es-AR" sz="1140" dirty="0"/>
              <a:t>en alto porcentaje recibir </a:t>
            </a:r>
            <a:r>
              <a:rPr lang="es-AR" sz="1140" dirty="0" smtClean="0"/>
              <a:t>a veces o muy pocas </a:t>
            </a:r>
            <a:r>
              <a:rPr lang="es-AR" sz="1140" dirty="0"/>
              <a:t>veces </a:t>
            </a:r>
            <a:r>
              <a:rPr lang="es-AR" sz="1140" dirty="0" err="1"/>
              <a:t>contrarreferencias</a:t>
            </a:r>
            <a:r>
              <a:rPr lang="es-AR" sz="1140" dirty="0"/>
              <a:t> de los especialistas. </a:t>
            </a:r>
            <a:r>
              <a:rPr lang="es-AR" sz="1140" dirty="0" smtClean="0"/>
              <a:t>El 36,5 % </a:t>
            </a:r>
            <a:r>
              <a:rPr lang="es-AR" sz="1140" dirty="0"/>
              <a:t>de especialistas percibe recibir </a:t>
            </a:r>
            <a:r>
              <a:rPr lang="es-AR" sz="1140" dirty="0" smtClean="0"/>
              <a:t> a veces o muy pocas </a:t>
            </a:r>
            <a:r>
              <a:rPr lang="es-AR" sz="1140" dirty="0"/>
              <a:t>veces </a:t>
            </a:r>
            <a:r>
              <a:rPr lang="es-AR" sz="1140" dirty="0" smtClean="0"/>
              <a:t>referencias </a:t>
            </a:r>
            <a:r>
              <a:rPr lang="es-AR" sz="1140" dirty="0"/>
              <a:t>del 1° nivel. Sin embargo, desde la percepción de los usuarios en alto porcentaje los médicos de un nivel les entregan informes para los médicos del otro nivel.</a:t>
            </a:r>
            <a:endParaRPr lang="es-ES" sz="1140" dirty="0"/>
          </a:p>
          <a:p>
            <a:pPr marL="0" indent="0">
              <a:buNone/>
            </a:pPr>
            <a:endParaRPr lang="es-AR" sz="1600" b="1" u="sng" dirty="0" smtClean="0"/>
          </a:p>
        </p:txBody>
      </p:sp>
      <p:sp>
        <p:nvSpPr>
          <p:cNvPr id="10" name="9 Marcador de contenido"/>
          <p:cNvSpPr>
            <a:spLocks noGrp="1"/>
          </p:cNvSpPr>
          <p:nvPr>
            <p:ph sz="half" idx="2"/>
          </p:nvPr>
        </p:nvSpPr>
        <p:spPr>
          <a:xfrm>
            <a:off x="2611627" y="836712"/>
            <a:ext cx="7294373" cy="5472608"/>
          </a:xfrm>
          <a:solidFill>
            <a:schemeClr val="accent1">
              <a:lumMod val="90000"/>
            </a:schemeClr>
          </a:solidFill>
        </p:spPr>
        <p:style>
          <a:lnRef idx="2">
            <a:schemeClr val="accent4">
              <a:shade val="50000"/>
            </a:schemeClr>
          </a:lnRef>
          <a:fillRef idx="1002">
            <a:schemeClr val="lt1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s-AR" sz="1500" b="1" u="sng" dirty="0">
                <a:solidFill>
                  <a:srgbClr val="000000"/>
                </a:solidFill>
              </a:rPr>
              <a:t>Resultados:</a:t>
            </a:r>
          </a:p>
          <a:p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92760" y="1161210"/>
            <a:ext cx="3349486" cy="430887"/>
          </a:xfrm>
          <a:prstGeom prst="rect">
            <a:avLst/>
          </a:prstGeom>
          <a:solidFill>
            <a:srgbClr val="F0A89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100" b="1" dirty="0" smtClean="0"/>
              <a:t>Intercambio de información sobre la atención de los pacientes. (N: 68 AP – 110 AE)</a:t>
            </a:r>
            <a:endParaRPr lang="es-AR" sz="11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720752" y="3645604"/>
            <a:ext cx="3672408" cy="430887"/>
          </a:xfrm>
          <a:prstGeom prst="rect">
            <a:avLst/>
          </a:prstGeom>
          <a:solidFill>
            <a:srgbClr val="F0A89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100" b="1" dirty="0" smtClean="0"/>
              <a:t>Envío de referencia y recepción de contrarreferencia según médicos de 1° nivel. (N: 66)</a:t>
            </a:r>
            <a:endParaRPr lang="es-AR" sz="11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537176" y="3645604"/>
            <a:ext cx="3168352" cy="430887"/>
          </a:xfrm>
          <a:prstGeom prst="rect">
            <a:avLst/>
          </a:prstGeom>
          <a:solidFill>
            <a:srgbClr val="F0A89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100" b="1" dirty="0" smtClean="0"/>
              <a:t>Envío de contrarreferencia y recepción de referencia según médicos de 2° nivel. </a:t>
            </a:r>
            <a:r>
              <a:rPr lang="es-AR" sz="1100" b="1" dirty="0"/>
              <a:t>(</a:t>
            </a:r>
            <a:r>
              <a:rPr lang="es-AR" sz="1100" b="1" dirty="0" smtClean="0"/>
              <a:t>N: 93)</a:t>
            </a:r>
            <a:endParaRPr lang="es-AR" sz="11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393160" y="1060396"/>
            <a:ext cx="3068232" cy="430887"/>
          </a:xfrm>
          <a:prstGeom prst="rect">
            <a:avLst/>
          </a:prstGeom>
          <a:solidFill>
            <a:srgbClr val="F0A89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100" spc="100" dirty="0" smtClean="0">
                <a:ln>
                  <a:solidFill>
                    <a:sysClr val="windowText" lastClr="00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Percepción de </a:t>
            </a:r>
            <a:r>
              <a:rPr lang="es-AR" sz="1100" spc="120" dirty="0" smtClean="0">
                <a:ln>
                  <a:solidFill>
                    <a:sysClr val="windowText" lastClr="00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usuarios</a:t>
            </a:r>
          </a:p>
          <a:p>
            <a:pPr algn="ctr"/>
            <a:r>
              <a:rPr lang="es-AR" sz="1100" spc="120" dirty="0" smtClean="0">
                <a:ln>
                  <a:solidFill>
                    <a:sysClr val="windowText" lastClr="00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(N: 216 ME – 225 MG )</a:t>
            </a:r>
            <a:endParaRPr lang="es-AR" sz="1100" spc="120" dirty="0">
              <a:ln>
                <a:solidFill>
                  <a:sysClr val="windowText" lastClr="00000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1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630688"/>
              </p:ext>
            </p:extLst>
          </p:nvPr>
        </p:nvGraphicFramePr>
        <p:xfrm>
          <a:off x="2804589" y="1626614"/>
          <a:ext cx="3241091" cy="1946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2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736452"/>
              </p:ext>
            </p:extLst>
          </p:nvPr>
        </p:nvGraphicFramePr>
        <p:xfrm>
          <a:off x="2792760" y="4149080"/>
          <a:ext cx="3456384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2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316895"/>
              </p:ext>
            </p:extLst>
          </p:nvPr>
        </p:nvGraphicFramePr>
        <p:xfrm>
          <a:off x="6325948" y="4149080"/>
          <a:ext cx="351284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2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735532"/>
              </p:ext>
            </p:extLst>
          </p:nvPr>
        </p:nvGraphicFramePr>
        <p:xfrm>
          <a:off x="6177136" y="1532646"/>
          <a:ext cx="1800199" cy="1767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" name="2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037088"/>
              </p:ext>
            </p:extLst>
          </p:nvPr>
        </p:nvGraphicFramePr>
        <p:xfrm>
          <a:off x="8067403" y="1772816"/>
          <a:ext cx="1819743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286</Words>
  <Application>Microsoft Office PowerPoint</Application>
  <PresentationFormat>A4 (210 x 297 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Gungsuh</vt:lpstr>
      <vt:lpstr>Arial</vt:lpstr>
      <vt:lpstr>Arial Black</vt:lpstr>
      <vt:lpstr>Calibri</vt:lpstr>
      <vt:lpstr>Tahoma</vt:lpstr>
      <vt:lpstr>Wingdings</vt:lpstr>
      <vt:lpstr>Diseño predeterminado</vt:lpstr>
      <vt:lpstr> Transferencia de la información clínica entre niveles de atención en la red de salud pública municipal de Rosario. Proyecto “Equity LA II” </vt:lpstr>
    </vt:vector>
  </TitlesOfParts>
  <Company>Trama activa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Javier &amp; Mariangeles</dc:creator>
  <cp:lastModifiedBy>Zahara Lucena Fernández</cp:lastModifiedBy>
  <cp:revision>104</cp:revision>
  <dcterms:created xsi:type="dcterms:W3CDTF">2007-02-28T23:41:20Z</dcterms:created>
  <dcterms:modified xsi:type="dcterms:W3CDTF">2018-08-27T12:51:58Z</dcterms:modified>
</cp:coreProperties>
</file>