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notesSlides/notesSlide18.xml" ContentType="application/vnd.openxmlformats-officedocument.presentationml.notesSlide+xml"/>
  <Override PartName="/ppt/charts/chart10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1.xml" ContentType="application/vnd.openxmlformats-officedocument.drawingml.chart+xml"/>
  <Override PartName="/ppt/notesSlides/notesSlide23.xml" ContentType="application/vnd.openxmlformats-officedocument.presentationml.notesSlide+xml"/>
  <Override PartName="/ppt/charts/chart12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26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27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28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29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316" r:id="rId3"/>
    <p:sldId id="427" r:id="rId4"/>
    <p:sldId id="429" r:id="rId5"/>
    <p:sldId id="377" r:id="rId6"/>
    <p:sldId id="378" r:id="rId7"/>
    <p:sldId id="450" r:id="rId8"/>
    <p:sldId id="373" r:id="rId9"/>
    <p:sldId id="352" r:id="rId10"/>
    <p:sldId id="440" r:id="rId11"/>
    <p:sldId id="353" r:id="rId12"/>
    <p:sldId id="367" r:id="rId13"/>
    <p:sldId id="417" r:id="rId14"/>
    <p:sldId id="419" r:id="rId15"/>
    <p:sldId id="418" r:id="rId16"/>
    <p:sldId id="420" r:id="rId17"/>
    <p:sldId id="406" r:id="rId18"/>
    <p:sldId id="421" r:id="rId19"/>
    <p:sldId id="437" r:id="rId20"/>
    <p:sldId id="425" r:id="rId21"/>
    <p:sldId id="423" r:id="rId22"/>
    <p:sldId id="432" r:id="rId23"/>
    <p:sldId id="448" r:id="rId24"/>
    <p:sldId id="445" r:id="rId25"/>
    <p:sldId id="354" r:id="rId26"/>
    <p:sldId id="347" r:id="rId27"/>
    <p:sldId id="407" r:id="rId28"/>
    <p:sldId id="410" r:id="rId29"/>
    <p:sldId id="434" r:id="rId30"/>
    <p:sldId id="435" r:id="rId31"/>
    <p:sldId id="436" r:id="rId32"/>
    <p:sldId id="431" r:id="rId33"/>
    <p:sldId id="383" r:id="rId34"/>
    <p:sldId id="444" r:id="rId35"/>
    <p:sldId id="442" r:id="rId36"/>
    <p:sldId id="443" r:id="rId37"/>
    <p:sldId id="258" r:id="rId38"/>
    <p:sldId id="447" r:id="rId39"/>
    <p:sldId id="446" r:id="rId40"/>
    <p:sldId id="411" r:id="rId41"/>
    <p:sldId id="413" r:id="rId42"/>
    <p:sldId id="414" r:id="rId43"/>
    <p:sldId id="415" r:id="rId44"/>
    <p:sldId id="416" r:id="rId45"/>
  </p:sldIdLst>
  <p:sldSz cx="9144000" cy="6858000" type="screen4x3"/>
  <p:notesSz cx="6797675" cy="9926638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044"/>
    <a:srgbClr val="FF6699"/>
    <a:srgbClr val="FF7C80"/>
    <a:srgbClr val="FF0D13"/>
    <a:srgbClr val="FF0000"/>
    <a:srgbClr val="FF5050"/>
    <a:srgbClr val="CCFF33"/>
    <a:srgbClr val="99FF33"/>
    <a:srgbClr val="FFCC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2857" autoAdjust="0"/>
  </p:normalViewPr>
  <p:slideViewPr>
    <p:cSldViewPr>
      <p:cViewPr varScale="1">
        <p:scale>
          <a:sx n="54" d="100"/>
          <a:sy n="54" d="100"/>
        </p:scale>
        <p:origin x="1133" y="53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-1747"/>
    </p:cViewPr>
  </p:sorterViewPr>
  <p:notesViewPr>
    <p:cSldViewPr>
      <p:cViewPr varScale="1">
        <p:scale>
          <a:sx n="66" d="100"/>
          <a:sy n="66" d="100"/>
        </p:scale>
        <p:origin x="20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Uruguay</c:v>
                </c:pt>
                <c:pt idx="1">
                  <c:v>México</c:v>
                </c:pt>
                <c:pt idx="2">
                  <c:v>Colombia</c:v>
                </c:pt>
                <c:pt idx="3">
                  <c:v>Chile</c:v>
                </c:pt>
                <c:pt idx="4">
                  <c:v>Brasil</c:v>
                </c:pt>
                <c:pt idx="5">
                  <c:v>Argentina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32.479999999999997</c:v>
                </c:pt>
                <c:pt idx="1">
                  <c:v>13.15</c:v>
                </c:pt>
                <c:pt idx="2">
                  <c:v>24.24</c:v>
                </c:pt>
                <c:pt idx="3">
                  <c:v>12.07</c:v>
                </c:pt>
                <c:pt idx="4">
                  <c:v>6.04</c:v>
                </c:pt>
                <c:pt idx="5">
                  <c:v>23.71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Uruguay</c:v>
                </c:pt>
                <c:pt idx="1">
                  <c:v>México</c:v>
                </c:pt>
                <c:pt idx="2">
                  <c:v>Colombia</c:v>
                </c:pt>
                <c:pt idx="3">
                  <c:v>Chile</c:v>
                </c:pt>
                <c:pt idx="4">
                  <c:v>Brasil</c:v>
                </c:pt>
                <c:pt idx="5">
                  <c:v>Argentina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48.43</c:v>
                </c:pt>
                <c:pt idx="1">
                  <c:v>35.89</c:v>
                </c:pt>
                <c:pt idx="2">
                  <c:v>56.2</c:v>
                </c:pt>
                <c:pt idx="3">
                  <c:v>62.36</c:v>
                </c:pt>
                <c:pt idx="4">
                  <c:v>61.42</c:v>
                </c:pt>
                <c:pt idx="5">
                  <c:v>64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Uruguay</c:v>
                </c:pt>
                <c:pt idx="1">
                  <c:v>México</c:v>
                </c:pt>
                <c:pt idx="2">
                  <c:v>Colombia</c:v>
                </c:pt>
                <c:pt idx="3">
                  <c:v>Chile</c:v>
                </c:pt>
                <c:pt idx="4">
                  <c:v>Brasil</c:v>
                </c:pt>
                <c:pt idx="5">
                  <c:v>Argentina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8.26</c:v>
                </c:pt>
                <c:pt idx="1">
                  <c:v>49.86</c:v>
                </c:pt>
                <c:pt idx="2">
                  <c:v>18.46</c:v>
                </c:pt>
                <c:pt idx="3">
                  <c:v>25.29</c:v>
                </c:pt>
                <c:pt idx="4">
                  <c:v>31.76</c:v>
                </c:pt>
                <c:pt idx="5">
                  <c:v>11.43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Uruguay</c:v>
                </c:pt>
                <c:pt idx="1">
                  <c:v>México</c:v>
                </c:pt>
                <c:pt idx="2">
                  <c:v>Colombia</c:v>
                </c:pt>
                <c:pt idx="3">
                  <c:v>Chile</c:v>
                </c:pt>
                <c:pt idx="4">
                  <c:v>Brasil</c:v>
                </c:pt>
                <c:pt idx="5">
                  <c:v>Argentina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10.83</c:v>
                </c:pt>
                <c:pt idx="1">
                  <c:v>1.1000000000000001</c:v>
                </c:pt>
                <c:pt idx="2">
                  <c:v>1.1000000000000001</c:v>
                </c:pt>
                <c:pt idx="3">
                  <c:v>0.28999999999999998</c:v>
                </c:pt>
                <c:pt idx="4">
                  <c:v>0.79</c:v>
                </c:pt>
                <c:pt idx="5">
                  <c:v>0.86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14936"/>
        <c:axId val="594339240"/>
      </c:barChart>
      <c:catAx>
        <c:axId val="5943149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4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9240"/>
        <c:crosses val="autoZero"/>
        <c:auto val="1"/>
        <c:lblAlgn val="ctr"/>
        <c:lblOffset val="100"/>
        <c:noMultiLvlLbl val="0"/>
      </c:catAx>
      <c:valAx>
        <c:axId val="5943392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rgbClr val="C0C0C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14936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757009345794386E-2"/>
          <c:y val="8.1081081081081086E-2"/>
          <c:w val="0.93341121495327106"/>
          <c:h val="0.82952182952182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AP conoce el mecanismo</c:v>
                </c:pt>
              </c:strCache>
            </c:strRef>
          </c:tx>
          <c:spPr>
            <a:solidFill>
              <a:srgbClr val="99CC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-1.8409353378675442E-2"/>
                  <c:y val="-9.5798983448794062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5753797494010624E-2"/>
                  <c:y val="-9.558991793358125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0.98089999999999999</c:v>
                </c:pt>
                <c:pt idx="1">
                  <c:v>0.77980000000000005</c:v>
                </c:pt>
                <c:pt idx="2">
                  <c:v>0.82979999999999998</c:v>
                </c:pt>
                <c:pt idx="3">
                  <c:v>1</c:v>
                </c:pt>
                <c:pt idx="4">
                  <c:v>0.99360000000000004</c:v>
                </c:pt>
                <c:pt idx="5">
                  <c:v>0.53149999999999997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AE conoce el mecanismo</c:v>
                </c:pt>
              </c:strCache>
            </c:strRef>
          </c:tx>
          <c:spPr>
            <a:solidFill>
              <a:srgbClr val="003300"/>
            </a:solidFill>
            <a:ln w="22804">
              <a:noFill/>
            </a:ln>
          </c:spPr>
          <c:invertIfNegative val="0"/>
          <c:dLbls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0.88539999999999996</c:v>
                </c:pt>
                <c:pt idx="1">
                  <c:v>0.54779999999999995</c:v>
                </c:pt>
                <c:pt idx="2">
                  <c:v>0.72950000000000004</c:v>
                </c:pt>
                <c:pt idx="3">
                  <c:v>1</c:v>
                </c:pt>
                <c:pt idx="4">
                  <c:v>0.98560000000000003</c:v>
                </c:pt>
                <c:pt idx="5">
                  <c:v>0.51049999999999995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bg2"/>
            </a:solidFill>
            <a:ln w="1140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Utiliza el mecanismo</c:v>
                </c:pt>
              </c:strCache>
            </c:strRef>
          </c:tx>
          <c:spPr>
            <a:solidFill>
              <a:srgbClr val="C000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1.18581215103577E-2"/>
                  <c:y val="2.7873376921237029E-2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0.1883</c:v>
                </c:pt>
                <c:pt idx="1">
                  <c:v>0.10589999999999999</c:v>
                </c:pt>
                <c:pt idx="2">
                  <c:v>0.21279999999999999</c:v>
                </c:pt>
                <c:pt idx="3">
                  <c:v>4.24E-2</c:v>
                </c:pt>
                <c:pt idx="4">
                  <c:v>6.4500000000000002E-2</c:v>
                </c:pt>
                <c:pt idx="5">
                  <c:v>0.25419999999999998</c:v>
                </c:pt>
              </c:numCache>
            </c:numRef>
          </c:val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Recibe el mecanismo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0.80469999999999997</c:v>
                </c:pt>
                <c:pt idx="1">
                  <c:v>0.68710000000000004</c:v>
                </c:pt>
                <c:pt idx="2">
                  <c:v>0.58940000000000003</c:v>
                </c:pt>
                <c:pt idx="3">
                  <c:v>0.8367</c:v>
                </c:pt>
                <c:pt idx="4">
                  <c:v>0.57769999999999999</c:v>
                </c:pt>
                <c:pt idx="5">
                  <c:v>0.75209999999999999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20"/>
        <c:axId val="594288280"/>
        <c:axId val="594287888"/>
      </c:barChart>
      <c:catAx>
        <c:axId val="594288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5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7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4287888"/>
        <c:scaling>
          <c:orientation val="minMax"/>
          <c:max val="1"/>
        </c:scaling>
        <c:delete val="0"/>
        <c:axPos val="l"/>
        <c:majorGridlines>
          <c:spPr>
            <a:ln w="11402">
              <a:solidFill>
                <a:srgbClr val="C0C0C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7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8280"/>
        <c:crosses val="autoZero"/>
        <c:crossBetween val="between"/>
        <c:majorUnit val="0.2"/>
      </c:valAx>
      <c:spPr>
        <a:noFill/>
        <a:ln w="2280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6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a-E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757009345794386E-2"/>
          <c:y val="8.1081081081081086E-2"/>
          <c:w val="0.93341121495327106"/>
          <c:h val="0.82952182952182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AP conoce el mecanismo</c:v>
                </c:pt>
              </c:strCache>
            </c:strRef>
          </c:tx>
          <c:spPr>
            <a:solidFill>
              <a:srgbClr val="99CC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-1.8409353378675442E-2"/>
                  <c:y val="-9.5798983448794062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5753797494010624E-2"/>
                  <c:y val="-9.558991793358125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0.93630000000000002</c:v>
                </c:pt>
                <c:pt idx="1">
                  <c:v>0.49540000000000001</c:v>
                </c:pt>
                <c:pt idx="2">
                  <c:v>0.97870000000000001</c:v>
                </c:pt>
                <c:pt idx="3">
                  <c:v>0.89829999999999999</c:v>
                </c:pt>
                <c:pt idx="4">
                  <c:v>0.74360000000000004</c:v>
                </c:pt>
                <c:pt idx="5">
                  <c:v>0.72919999999999996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AE conoce el mecanismo</c:v>
                </c:pt>
              </c:strCache>
            </c:strRef>
          </c:tx>
          <c:spPr>
            <a:solidFill>
              <a:srgbClr val="003300"/>
            </a:solidFill>
            <a:ln w="22804">
              <a:noFill/>
            </a:ln>
          </c:spPr>
          <c:invertIfNegative val="0"/>
          <c:dLbls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0.86460000000000004</c:v>
                </c:pt>
                <c:pt idx="1">
                  <c:v>0.56989999999999996</c:v>
                </c:pt>
                <c:pt idx="2">
                  <c:v>0.96619999999999995</c:v>
                </c:pt>
                <c:pt idx="3">
                  <c:v>0.98780000000000001</c:v>
                </c:pt>
                <c:pt idx="4">
                  <c:v>0.92820000000000003</c:v>
                </c:pt>
                <c:pt idx="5">
                  <c:v>0.57850000000000001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bg2"/>
            </a:solidFill>
            <a:ln w="1140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Utiliza el mecanismo</c:v>
                </c:pt>
              </c:strCache>
            </c:strRef>
          </c:tx>
          <c:spPr>
            <a:solidFill>
              <a:srgbClr val="C000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1.18581215103577E-2"/>
                  <c:y val="2.7873376921237029E-2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0.70550000000000002</c:v>
                </c:pt>
                <c:pt idx="1">
                  <c:v>0.52829999999999999</c:v>
                </c:pt>
                <c:pt idx="2">
                  <c:v>0.60580000000000001</c:v>
                </c:pt>
                <c:pt idx="3">
                  <c:v>0.1226</c:v>
                </c:pt>
                <c:pt idx="4">
                  <c:v>0.3448</c:v>
                </c:pt>
                <c:pt idx="5">
                  <c:v>0.5</c:v>
                </c:pt>
              </c:numCache>
            </c:numRef>
          </c:val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Recibe el mecanismo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0.85370000000000001</c:v>
                </c:pt>
                <c:pt idx="1">
                  <c:v>0.80520000000000003</c:v>
                </c:pt>
                <c:pt idx="2">
                  <c:v>0.85529999999999995</c:v>
                </c:pt>
                <c:pt idx="3">
                  <c:v>0.78639999999999999</c:v>
                </c:pt>
                <c:pt idx="4">
                  <c:v>0.87009999999999998</c:v>
                </c:pt>
                <c:pt idx="5">
                  <c:v>0.64439999999999997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20"/>
        <c:axId val="594287104"/>
        <c:axId val="594286712"/>
      </c:barChart>
      <c:catAx>
        <c:axId val="59428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5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6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4286712"/>
        <c:scaling>
          <c:orientation val="minMax"/>
          <c:max val="1"/>
        </c:scaling>
        <c:delete val="0"/>
        <c:axPos val="l"/>
        <c:majorGridlines>
          <c:spPr>
            <a:ln w="11402">
              <a:solidFill>
                <a:srgbClr val="C0C0C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7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7104"/>
        <c:crosses val="autoZero"/>
        <c:crossBetween val="between"/>
        <c:majorUnit val="0.2"/>
      </c:valAx>
      <c:spPr>
        <a:noFill/>
        <a:ln w="2280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6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a-E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03532008830021"/>
          <c:y val="5.2830188679245285E-2"/>
          <c:w val="0.8741721854304636"/>
          <c:h val="0.739622641509433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Conoce el mecanismo</c:v>
                </c:pt>
              </c:strCache>
            </c:strRef>
          </c:tx>
          <c:spPr>
            <a:solidFill>
              <a:srgbClr val="99CC00"/>
            </a:solidFill>
            <a:ln w="31155">
              <a:noFill/>
            </a:ln>
          </c:spPr>
          <c:invertIfNegative val="0"/>
          <c:dLbls>
            <c:numFmt formatCode="0%" sourceLinked="0"/>
            <c:spPr>
              <a:noFill/>
              <a:ln w="3115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72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Sheet1!$B$1:$H$1</c:f>
              <c:strCache>
                <c:ptCount val="7"/>
                <c:pt idx="0">
                  <c:v>AR</c:v>
                </c:pt>
                <c:pt idx="1">
                  <c:v>BR</c:v>
                </c:pt>
                <c:pt idx="2">
                  <c:v>CH (1)</c:v>
                </c:pt>
                <c:pt idx="3">
                  <c:v>CH (2)</c:v>
                </c:pt>
                <c:pt idx="4">
                  <c:v>CO</c:v>
                </c:pt>
                <c:pt idx="5">
                  <c:v>MX</c:v>
                </c:pt>
                <c:pt idx="6">
                  <c:v>UR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0.33710000000000001</c:v>
                </c:pt>
                <c:pt idx="1">
                  <c:v>8.6599999999999996E-2</c:v>
                </c:pt>
                <c:pt idx="2">
                  <c:v>0.43099999999999999</c:v>
                </c:pt>
                <c:pt idx="3">
                  <c:v>0.39939999999999998</c:v>
                </c:pt>
                <c:pt idx="4">
                  <c:v>0.12119999999999999</c:v>
                </c:pt>
                <c:pt idx="5">
                  <c:v>0.1479</c:v>
                </c:pt>
                <c:pt idx="6">
                  <c:v>0.1061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Participa</c:v>
                </c:pt>
              </c:strCache>
            </c:strRef>
          </c:tx>
          <c:spPr>
            <a:solidFill>
              <a:srgbClr val="FFCCCC"/>
            </a:solidFill>
            <a:ln>
              <a:solidFill>
                <a:srgbClr val="FF9999"/>
              </a:solidFill>
            </a:ln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Sheet1!$B$1:$H$1</c:f>
              <c:strCache>
                <c:ptCount val="7"/>
                <c:pt idx="0">
                  <c:v>AR</c:v>
                </c:pt>
                <c:pt idx="1">
                  <c:v>BR</c:v>
                </c:pt>
                <c:pt idx="2">
                  <c:v>CH (1)</c:v>
                </c:pt>
                <c:pt idx="3">
                  <c:v>CH (2)</c:v>
                </c:pt>
                <c:pt idx="4">
                  <c:v>CO</c:v>
                </c:pt>
                <c:pt idx="5">
                  <c:v>MX</c:v>
                </c:pt>
                <c:pt idx="6">
                  <c:v>UR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0.44069999999999998</c:v>
                </c:pt>
                <c:pt idx="1">
                  <c:v>0.66669999999999996</c:v>
                </c:pt>
                <c:pt idx="2">
                  <c:v>0.32413793103448274</c:v>
                </c:pt>
                <c:pt idx="3">
                  <c:v>0.40875912408759124</c:v>
                </c:pt>
                <c:pt idx="6">
                  <c:v>0.35294117647058826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94285536"/>
        <c:axId val="594285144"/>
      </c:barChart>
      <c:catAx>
        <c:axId val="594285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89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72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51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4285144"/>
        <c:scaling>
          <c:orientation val="minMax"/>
          <c:max val="1"/>
        </c:scaling>
        <c:delete val="0"/>
        <c:axPos val="l"/>
        <c:majorGridlines>
          <c:spPr>
            <a:ln w="15577">
              <a:solidFill>
                <a:srgbClr val="C0C0C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89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72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5536"/>
        <c:crosses val="autoZero"/>
        <c:crossBetween val="between"/>
        <c:majorUnit val="0.2"/>
      </c:valAx>
      <c:spPr>
        <a:noFill/>
        <a:ln w="3115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1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a-E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79.28</c:v>
                </c:pt>
                <c:pt idx="1">
                  <c:v>62.65</c:v>
                </c:pt>
                <c:pt idx="2">
                  <c:v>61.54</c:v>
                </c:pt>
                <c:pt idx="3">
                  <c:v>59.82</c:v>
                </c:pt>
                <c:pt idx="4">
                  <c:v>75.900000000000006</c:v>
                </c:pt>
                <c:pt idx="5">
                  <c:v>71.239999999999995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14.41</c:v>
                </c:pt>
                <c:pt idx="1">
                  <c:v>32.53</c:v>
                </c:pt>
                <c:pt idx="2">
                  <c:v>35.159999999999997</c:v>
                </c:pt>
                <c:pt idx="3">
                  <c:v>36.61</c:v>
                </c:pt>
                <c:pt idx="4">
                  <c:v>19.28</c:v>
                </c:pt>
                <c:pt idx="5">
                  <c:v>26.8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0.91</c:v>
                </c:pt>
                <c:pt idx="1">
                  <c:v>4.82</c:v>
                </c:pt>
                <c:pt idx="2">
                  <c:v>3.3</c:v>
                </c:pt>
                <c:pt idx="3">
                  <c:v>2.68</c:v>
                </c:pt>
                <c:pt idx="4">
                  <c:v>4.82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5.41</c:v>
                </c:pt>
                <c:pt idx="1">
                  <c:v>0</c:v>
                </c:pt>
                <c:pt idx="2">
                  <c:v>0</c:v>
                </c:pt>
                <c:pt idx="3">
                  <c:v>0.89</c:v>
                </c:pt>
                <c:pt idx="4">
                  <c:v>0</c:v>
                </c:pt>
                <c:pt idx="5">
                  <c:v>1.96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284360"/>
        <c:axId val="594283968"/>
      </c:barChart>
      <c:catAx>
        <c:axId val="594284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83968"/>
        <c:crosses val="autoZero"/>
        <c:auto val="1"/>
        <c:lblAlgn val="ctr"/>
        <c:lblOffset val="100"/>
        <c:noMultiLvlLbl val="0"/>
      </c:catAx>
      <c:valAx>
        <c:axId val="59428396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rgbClr val="C0C0C0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84360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86.78</c:v>
                </c:pt>
                <c:pt idx="1">
                  <c:v>61.54</c:v>
                </c:pt>
                <c:pt idx="2">
                  <c:v>84.89</c:v>
                </c:pt>
                <c:pt idx="3">
                  <c:v>58.67</c:v>
                </c:pt>
                <c:pt idx="4">
                  <c:v>79.02</c:v>
                </c:pt>
                <c:pt idx="5">
                  <c:v>79.89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9.92</c:v>
                </c:pt>
                <c:pt idx="1">
                  <c:v>33.33</c:v>
                </c:pt>
                <c:pt idx="2">
                  <c:v>14.22</c:v>
                </c:pt>
                <c:pt idx="3">
                  <c:v>37.33</c:v>
                </c:pt>
                <c:pt idx="4">
                  <c:v>20</c:v>
                </c:pt>
                <c:pt idx="5">
                  <c:v>17.93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0.41</c:v>
                </c:pt>
                <c:pt idx="1">
                  <c:v>5.13</c:v>
                </c:pt>
                <c:pt idx="2">
                  <c:v>0.89</c:v>
                </c:pt>
                <c:pt idx="3">
                  <c:v>3.33</c:v>
                </c:pt>
                <c:pt idx="4">
                  <c:v>0.98</c:v>
                </c:pt>
                <c:pt idx="5">
                  <c:v>0.54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2.89</c:v>
                </c:pt>
                <c:pt idx="1">
                  <c:v>0</c:v>
                </c:pt>
                <c:pt idx="2">
                  <c:v>0</c:v>
                </c:pt>
                <c:pt idx="3">
                  <c:v>0.67</c:v>
                </c:pt>
                <c:pt idx="4">
                  <c:v>0</c:v>
                </c:pt>
                <c:pt idx="5">
                  <c:v>1.63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283184"/>
        <c:axId val="594282792"/>
      </c:barChart>
      <c:catAx>
        <c:axId val="594283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82792"/>
        <c:crosses val="autoZero"/>
        <c:auto val="1"/>
        <c:lblAlgn val="ctr"/>
        <c:lblOffset val="100"/>
        <c:noMultiLvlLbl val="0"/>
      </c:catAx>
      <c:valAx>
        <c:axId val="59428279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rgbClr val="C0C0C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83184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90.09</c:v>
                </c:pt>
                <c:pt idx="1">
                  <c:v>98.72</c:v>
                </c:pt>
                <c:pt idx="2">
                  <c:v>96.61</c:v>
                </c:pt>
                <c:pt idx="3">
                  <c:v>88.65</c:v>
                </c:pt>
                <c:pt idx="4">
                  <c:v>87.16</c:v>
                </c:pt>
                <c:pt idx="5">
                  <c:v>91.08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9.91</c:v>
                </c:pt>
                <c:pt idx="1">
                  <c:v>1.28</c:v>
                </c:pt>
                <c:pt idx="2">
                  <c:v>3.39</c:v>
                </c:pt>
                <c:pt idx="3">
                  <c:v>11.35</c:v>
                </c:pt>
                <c:pt idx="4">
                  <c:v>12.84</c:v>
                </c:pt>
                <c:pt idx="5">
                  <c:v>8.92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40416"/>
        <c:axId val="594336496"/>
      </c:barChart>
      <c:catAx>
        <c:axId val="5943404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6496"/>
        <c:crosses val="autoZero"/>
        <c:auto val="1"/>
        <c:lblAlgn val="ctr"/>
        <c:lblOffset val="100"/>
        <c:noMultiLvlLbl val="0"/>
      </c:catAx>
      <c:valAx>
        <c:axId val="5943364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40416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72.73</c:v>
                </c:pt>
                <c:pt idx="1">
                  <c:v>37.799999999999997</c:v>
                </c:pt>
                <c:pt idx="2">
                  <c:v>73.47</c:v>
                </c:pt>
                <c:pt idx="3">
                  <c:v>50.24</c:v>
                </c:pt>
                <c:pt idx="4">
                  <c:v>69.12</c:v>
                </c:pt>
                <c:pt idx="5">
                  <c:v>55.73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23.97</c:v>
                </c:pt>
                <c:pt idx="1">
                  <c:v>54.07</c:v>
                </c:pt>
                <c:pt idx="2">
                  <c:v>25.31</c:v>
                </c:pt>
                <c:pt idx="3">
                  <c:v>48.31</c:v>
                </c:pt>
                <c:pt idx="4">
                  <c:v>26.1</c:v>
                </c:pt>
                <c:pt idx="5">
                  <c:v>40.1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0.83</c:v>
                </c:pt>
                <c:pt idx="1">
                  <c:v>7.66</c:v>
                </c:pt>
                <c:pt idx="2">
                  <c:v>0.41</c:v>
                </c:pt>
                <c:pt idx="3">
                  <c:v>0.97</c:v>
                </c:pt>
                <c:pt idx="4">
                  <c:v>0.74</c:v>
                </c:pt>
                <c:pt idx="5">
                  <c:v>1.56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2.48</c:v>
                </c:pt>
                <c:pt idx="1">
                  <c:v>0.48</c:v>
                </c:pt>
                <c:pt idx="2">
                  <c:v>0.82</c:v>
                </c:pt>
                <c:pt idx="3">
                  <c:v>0.48</c:v>
                </c:pt>
                <c:pt idx="4">
                  <c:v>4.04</c:v>
                </c:pt>
                <c:pt idx="5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292984"/>
        <c:axId val="594298080"/>
      </c:barChart>
      <c:catAx>
        <c:axId val="594292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98080"/>
        <c:crosses val="autoZero"/>
        <c:auto val="1"/>
        <c:lblAlgn val="ctr"/>
        <c:lblOffset val="100"/>
        <c:noMultiLvlLbl val="0"/>
      </c:catAx>
      <c:valAx>
        <c:axId val="59429808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92984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52.25</c:v>
                </c:pt>
                <c:pt idx="1">
                  <c:v>60.26</c:v>
                </c:pt>
                <c:pt idx="2">
                  <c:v>48.72</c:v>
                </c:pt>
                <c:pt idx="3">
                  <c:v>70.209999999999994</c:v>
                </c:pt>
                <c:pt idx="4">
                  <c:v>66.06</c:v>
                </c:pt>
                <c:pt idx="5">
                  <c:v>70.7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41.44</c:v>
                </c:pt>
                <c:pt idx="1">
                  <c:v>28.85</c:v>
                </c:pt>
                <c:pt idx="2">
                  <c:v>37.61</c:v>
                </c:pt>
                <c:pt idx="3">
                  <c:v>29.79</c:v>
                </c:pt>
                <c:pt idx="4">
                  <c:v>26.61</c:v>
                </c:pt>
                <c:pt idx="5">
                  <c:v>28.03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4.51</c:v>
                </c:pt>
                <c:pt idx="1">
                  <c:v>10.26</c:v>
                </c:pt>
                <c:pt idx="2">
                  <c:v>13.68</c:v>
                </c:pt>
                <c:pt idx="3">
                  <c:v>0</c:v>
                </c:pt>
                <c:pt idx="4">
                  <c:v>7.34</c:v>
                </c:pt>
                <c:pt idx="5">
                  <c:v>1.27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1.8</c:v>
                </c:pt>
                <c:pt idx="1">
                  <c:v>0.64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29832"/>
        <c:axId val="594303960"/>
      </c:barChart>
      <c:catAx>
        <c:axId val="594329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3960"/>
        <c:crosses val="autoZero"/>
        <c:auto val="1"/>
        <c:lblAlgn val="ctr"/>
        <c:lblOffset val="100"/>
        <c:noMultiLvlLbl val="0"/>
      </c:catAx>
      <c:valAx>
        <c:axId val="59430396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29832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42.15</c:v>
                </c:pt>
                <c:pt idx="1">
                  <c:v>52.15</c:v>
                </c:pt>
                <c:pt idx="2">
                  <c:v>27.57</c:v>
                </c:pt>
                <c:pt idx="3">
                  <c:v>47.34</c:v>
                </c:pt>
                <c:pt idx="4">
                  <c:v>60.66</c:v>
                </c:pt>
                <c:pt idx="5">
                  <c:v>67.709999999999994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35.950000000000003</c:v>
                </c:pt>
                <c:pt idx="1">
                  <c:v>32.06</c:v>
                </c:pt>
                <c:pt idx="2">
                  <c:v>54.73</c:v>
                </c:pt>
                <c:pt idx="3">
                  <c:v>46.86</c:v>
                </c:pt>
                <c:pt idx="4">
                  <c:v>30.15</c:v>
                </c:pt>
                <c:pt idx="5">
                  <c:v>24.48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16.53</c:v>
                </c:pt>
                <c:pt idx="1">
                  <c:v>13.88</c:v>
                </c:pt>
                <c:pt idx="2">
                  <c:v>16.05</c:v>
                </c:pt>
                <c:pt idx="3">
                  <c:v>5.31</c:v>
                </c:pt>
                <c:pt idx="4">
                  <c:v>7.72</c:v>
                </c:pt>
                <c:pt idx="5">
                  <c:v>4.17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5.37</c:v>
                </c:pt>
                <c:pt idx="1">
                  <c:v>1.91</c:v>
                </c:pt>
                <c:pt idx="2">
                  <c:v>1.65</c:v>
                </c:pt>
                <c:pt idx="3">
                  <c:v>0.48</c:v>
                </c:pt>
                <c:pt idx="4">
                  <c:v>1.47</c:v>
                </c:pt>
                <c:pt idx="5">
                  <c:v>3.65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12976"/>
        <c:axId val="594300040"/>
      </c:barChart>
      <c:catAx>
        <c:axId val="594312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0040"/>
        <c:crosses val="autoZero"/>
        <c:auto val="1"/>
        <c:lblAlgn val="ctr"/>
        <c:lblOffset val="100"/>
        <c:noMultiLvlLbl val="0"/>
      </c:catAx>
      <c:valAx>
        <c:axId val="59430004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12976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51.35</c:v>
                </c:pt>
                <c:pt idx="1">
                  <c:v>67.31</c:v>
                </c:pt>
                <c:pt idx="2">
                  <c:v>62.71</c:v>
                </c:pt>
                <c:pt idx="3">
                  <c:v>88.65</c:v>
                </c:pt>
                <c:pt idx="4">
                  <c:v>69.72</c:v>
                </c:pt>
                <c:pt idx="5">
                  <c:v>71.97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45.95</c:v>
                </c:pt>
                <c:pt idx="1">
                  <c:v>29.49</c:v>
                </c:pt>
                <c:pt idx="2">
                  <c:v>37.29</c:v>
                </c:pt>
                <c:pt idx="3">
                  <c:v>11.35</c:v>
                </c:pt>
                <c:pt idx="4">
                  <c:v>30.28</c:v>
                </c:pt>
                <c:pt idx="5">
                  <c:v>28.03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1.8</c:v>
                </c:pt>
                <c:pt idx="1">
                  <c:v>1.28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0.9</c:v>
                </c:pt>
                <c:pt idx="1">
                  <c:v>1.92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296120"/>
        <c:axId val="594324736"/>
      </c:barChart>
      <c:catAx>
        <c:axId val="594296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24736"/>
        <c:crosses val="autoZero"/>
        <c:auto val="1"/>
        <c:lblAlgn val="ctr"/>
        <c:lblOffset val="100"/>
        <c:noMultiLvlLbl val="0"/>
      </c:catAx>
      <c:valAx>
        <c:axId val="59432473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96120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39.83</c:v>
                </c:pt>
                <c:pt idx="1">
                  <c:v>26.03</c:v>
                </c:pt>
                <c:pt idx="2">
                  <c:v>16.8</c:v>
                </c:pt>
                <c:pt idx="3">
                  <c:v>14.08</c:v>
                </c:pt>
                <c:pt idx="4">
                  <c:v>36.479999999999997</c:v>
                </c:pt>
                <c:pt idx="5">
                  <c:v>30.57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38.369999999999997</c:v>
                </c:pt>
                <c:pt idx="1">
                  <c:v>28.49</c:v>
                </c:pt>
                <c:pt idx="2">
                  <c:v>48.21</c:v>
                </c:pt>
                <c:pt idx="3">
                  <c:v>45.4</c:v>
                </c:pt>
                <c:pt idx="4">
                  <c:v>44.09</c:v>
                </c:pt>
                <c:pt idx="5">
                  <c:v>49.14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17.149999999999999</c:v>
                </c:pt>
                <c:pt idx="1">
                  <c:v>42.47</c:v>
                </c:pt>
                <c:pt idx="2">
                  <c:v>34.99</c:v>
                </c:pt>
                <c:pt idx="3">
                  <c:v>40.229999999999997</c:v>
                </c:pt>
                <c:pt idx="4">
                  <c:v>17.850000000000001</c:v>
                </c:pt>
                <c:pt idx="5">
                  <c:v>17.71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4.6500000000000004</c:v>
                </c:pt>
                <c:pt idx="1">
                  <c:v>3.01</c:v>
                </c:pt>
                <c:pt idx="2">
                  <c:v>0</c:v>
                </c:pt>
                <c:pt idx="3">
                  <c:v>0.28999999999999998</c:v>
                </c:pt>
                <c:pt idx="4">
                  <c:v>1.57</c:v>
                </c:pt>
                <c:pt idx="5">
                  <c:v>2.57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292200"/>
        <c:axId val="594341200"/>
      </c:barChart>
      <c:catAx>
        <c:axId val="5942922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41200"/>
        <c:crosses val="autoZero"/>
        <c:auto val="1"/>
        <c:lblAlgn val="ctr"/>
        <c:lblOffset val="100"/>
        <c:noMultiLvlLbl val="0"/>
      </c:catAx>
      <c:valAx>
        <c:axId val="59434120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92200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38.840000000000003</c:v>
                </c:pt>
                <c:pt idx="1">
                  <c:v>11.48</c:v>
                </c:pt>
                <c:pt idx="2">
                  <c:v>33.06</c:v>
                </c:pt>
                <c:pt idx="3">
                  <c:v>21.26</c:v>
                </c:pt>
                <c:pt idx="4">
                  <c:v>34.56</c:v>
                </c:pt>
                <c:pt idx="5">
                  <c:v>39.58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57.02</c:v>
                </c:pt>
                <c:pt idx="1">
                  <c:v>77.510000000000005</c:v>
                </c:pt>
                <c:pt idx="2">
                  <c:v>66.94</c:v>
                </c:pt>
                <c:pt idx="3">
                  <c:v>76.33</c:v>
                </c:pt>
                <c:pt idx="4">
                  <c:v>62.87</c:v>
                </c:pt>
                <c:pt idx="5">
                  <c:v>59.38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</c:v>
                </c:pt>
                <c:pt idx="1">
                  <c:v>10.53</c:v>
                </c:pt>
                <c:pt idx="2">
                  <c:v>0</c:v>
                </c:pt>
                <c:pt idx="3">
                  <c:v>0.48</c:v>
                </c:pt>
                <c:pt idx="4">
                  <c:v>1.1000000000000001</c:v>
                </c:pt>
                <c:pt idx="5">
                  <c:v>1.04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4.13</c:v>
                </c:pt>
                <c:pt idx="1">
                  <c:v>0.48</c:v>
                </c:pt>
                <c:pt idx="2">
                  <c:v>0</c:v>
                </c:pt>
                <c:pt idx="3">
                  <c:v>1.93</c:v>
                </c:pt>
                <c:pt idx="4">
                  <c:v>1.47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22384"/>
        <c:axId val="594310232"/>
      </c:barChart>
      <c:catAx>
        <c:axId val="594322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10232"/>
        <c:crosses val="autoZero"/>
        <c:auto val="1"/>
        <c:lblAlgn val="ctr"/>
        <c:lblOffset val="100"/>
        <c:noMultiLvlLbl val="0"/>
      </c:catAx>
      <c:valAx>
        <c:axId val="59431023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22384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72.97</c:v>
                </c:pt>
                <c:pt idx="1">
                  <c:v>74.36</c:v>
                </c:pt>
                <c:pt idx="2">
                  <c:v>91.53</c:v>
                </c:pt>
                <c:pt idx="3">
                  <c:v>92.91</c:v>
                </c:pt>
                <c:pt idx="4">
                  <c:v>80.73</c:v>
                </c:pt>
                <c:pt idx="5">
                  <c:v>75.8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25.23</c:v>
                </c:pt>
                <c:pt idx="1">
                  <c:v>18.59</c:v>
                </c:pt>
                <c:pt idx="2">
                  <c:v>6.78</c:v>
                </c:pt>
                <c:pt idx="3">
                  <c:v>6.38</c:v>
                </c:pt>
                <c:pt idx="4">
                  <c:v>18.350000000000001</c:v>
                </c:pt>
                <c:pt idx="5">
                  <c:v>21.66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</c:v>
                </c:pt>
                <c:pt idx="1">
                  <c:v>1.28</c:v>
                </c:pt>
                <c:pt idx="2">
                  <c:v>0</c:v>
                </c:pt>
                <c:pt idx="3">
                  <c:v>0</c:v>
                </c:pt>
                <c:pt idx="4">
                  <c:v>0.92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1.8</c:v>
                </c:pt>
                <c:pt idx="1">
                  <c:v>5.77</c:v>
                </c:pt>
                <c:pt idx="2">
                  <c:v>1.69</c:v>
                </c:pt>
                <c:pt idx="3">
                  <c:v>0.71</c:v>
                </c:pt>
                <c:pt idx="4">
                  <c:v>0</c:v>
                </c:pt>
                <c:pt idx="5">
                  <c:v>2.5499999999999998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41984"/>
        <c:axId val="594301608"/>
      </c:barChart>
      <c:catAx>
        <c:axId val="59434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1608"/>
        <c:crosses val="autoZero"/>
        <c:auto val="1"/>
        <c:lblAlgn val="ctr"/>
        <c:lblOffset val="100"/>
        <c:noMultiLvlLbl val="0"/>
      </c:catAx>
      <c:valAx>
        <c:axId val="59430160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41984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53.31</c:v>
                </c:pt>
                <c:pt idx="1">
                  <c:v>45.93</c:v>
                </c:pt>
                <c:pt idx="2">
                  <c:v>71.02</c:v>
                </c:pt>
                <c:pt idx="3">
                  <c:v>72.95</c:v>
                </c:pt>
                <c:pt idx="4">
                  <c:v>81.25</c:v>
                </c:pt>
                <c:pt idx="5">
                  <c:v>60.94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30.99</c:v>
                </c:pt>
                <c:pt idx="1">
                  <c:v>34.450000000000003</c:v>
                </c:pt>
                <c:pt idx="2">
                  <c:v>21.22</c:v>
                </c:pt>
                <c:pt idx="3">
                  <c:v>22.22</c:v>
                </c:pt>
                <c:pt idx="4">
                  <c:v>12.13</c:v>
                </c:pt>
                <c:pt idx="5">
                  <c:v>27.6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5.79</c:v>
                </c:pt>
                <c:pt idx="1">
                  <c:v>10.53</c:v>
                </c:pt>
                <c:pt idx="2">
                  <c:v>1.63</c:v>
                </c:pt>
                <c:pt idx="3">
                  <c:v>3.86</c:v>
                </c:pt>
                <c:pt idx="4">
                  <c:v>0.74</c:v>
                </c:pt>
                <c:pt idx="5">
                  <c:v>5.21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9.92</c:v>
                </c:pt>
                <c:pt idx="1">
                  <c:v>9.09</c:v>
                </c:pt>
                <c:pt idx="2">
                  <c:v>6.12</c:v>
                </c:pt>
                <c:pt idx="3">
                  <c:v>0.97</c:v>
                </c:pt>
                <c:pt idx="4">
                  <c:v>5.88</c:v>
                </c:pt>
                <c:pt idx="5">
                  <c:v>6.25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15328"/>
        <c:axId val="594345120"/>
      </c:barChart>
      <c:catAx>
        <c:axId val="594315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45120"/>
        <c:crosses val="autoZero"/>
        <c:auto val="1"/>
        <c:lblAlgn val="ctr"/>
        <c:lblOffset val="100"/>
        <c:noMultiLvlLbl val="0"/>
      </c:catAx>
      <c:valAx>
        <c:axId val="5943451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15328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7.76</c:v>
                </c:pt>
                <c:pt idx="1">
                  <c:v>2.74</c:v>
                </c:pt>
                <c:pt idx="2">
                  <c:v>17.91</c:v>
                </c:pt>
                <c:pt idx="3">
                  <c:v>8.33</c:v>
                </c:pt>
                <c:pt idx="4">
                  <c:v>10.5</c:v>
                </c:pt>
                <c:pt idx="5">
                  <c:v>9.14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8.6199999999999992</c:v>
                </c:pt>
                <c:pt idx="1">
                  <c:v>1.92</c:v>
                </c:pt>
                <c:pt idx="2">
                  <c:v>17.91</c:v>
                </c:pt>
                <c:pt idx="3">
                  <c:v>11.21</c:v>
                </c:pt>
                <c:pt idx="4">
                  <c:v>7.09</c:v>
                </c:pt>
                <c:pt idx="5">
                  <c:v>3.71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80.75</c:v>
                </c:pt>
                <c:pt idx="1">
                  <c:v>95.07</c:v>
                </c:pt>
                <c:pt idx="2">
                  <c:v>62.53</c:v>
                </c:pt>
                <c:pt idx="3">
                  <c:v>79.31</c:v>
                </c:pt>
                <c:pt idx="4">
                  <c:v>81.89</c:v>
                </c:pt>
                <c:pt idx="5">
                  <c:v>85.71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2.87</c:v>
                </c:pt>
                <c:pt idx="1">
                  <c:v>0.27</c:v>
                </c:pt>
                <c:pt idx="2">
                  <c:v>1.65</c:v>
                </c:pt>
                <c:pt idx="3">
                  <c:v>1.1499999999999999</c:v>
                </c:pt>
                <c:pt idx="4">
                  <c:v>0.52</c:v>
                </c:pt>
                <c:pt idx="5">
                  <c:v>1.43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31400"/>
        <c:axId val="594306312"/>
      </c:barChart>
      <c:catAx>
        <c:axId val="594331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6312"/>
        <c:crosses val="autoZero"/>
        <c:auto val="1"/>
        <c:lblAlgn val="ctr"/>
        <c:lblOffset val="100"/>
        <c:noMultiLvlLbl val="0"/>
      </c:catAx>
      <c:valAx>
        <c:axId val="59430631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1400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78.98</c:v>
                </c:pt>
                <c:pt idx="1">
                  <c:v>93.7</c:v>
                </c:pt>
                <c:pt idx="2">
                  <c:v>85.4</c:v>
                </c:pt>
                <c:pt idx="3">
                  <c:v>81.900000000000006</c:v>
                </c:pt>
                <c:pt idx="4">
                  <c:v>61.15</c:v>
                </c:pt>
                <c:pt idx="5">
                  <c:v>74.86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10.23</c:v>
                </c:pt>
                <c:pt idx="1">
                  <c:v>3.01</c:v>
                </c:pt>
                <c:pt idx="2">
                  <c:v>7.44</c:v>
                </c:pt>
                <c:pt idx="3">
                  <c:v>7.76</c:v>
                </c:pt>
                <c:pt idx="4">
                  <c:v>16.8</c:v>
                </c:pt>
                <c:pt idx="5">
                  <c:v>14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9.3800000000000008</c:v>
                </c:pt>
                <c:pt idx="1">
                  <c:v>3.29</c:v>
                </c:pt>
                <c:pt idx="2">
                  <c:v>6.61</c:v>
                </c:pt>
                <c:pt idx="3">
                  <c:v>10.34</c:v>
                </c:pt>
                <c:pt idx="4">
                  <c:v>21.78</c:v>
                </c:pt>
                <c:pt idx="5">
                  <c:v>10.57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1.42</c:v>
                </c:pt>
                <c:pt idx="1">
                  <c:v>0</c:v>
                </c:pt>
                <c:pt idx="2">
                  <c:v>0.55000000000000004</c:v>
                </c:pt>
                <c:pt idx="3">
                  <c:v>0</c:v>
                </c:pt>
                <c:pt idx="4">
                  <c:v>0.26</c:v>
                </c:pt>
                <c:pt idx="5">
                  <c:v>0.56999999999999995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31792"/>
        <c:axId val="594307880"/>
      </c:barChart>
      <c:catAx>
        <c:axId val="594331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7880"/>
        <c:crosses val="autoZero"/>
        <c:auto val="1"/>
        <c:lblAlgn val="ctr"/>
        <c:lblOffset val="100"/>
        <c:noMultiLvlLbl val="0"/>
      </c:catAx>
      <c:valAx>
        <c:axId val="59430788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1792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69.37</c:v>
                </c:pt>
                <c:pt idx="1">
                  <c:v>87.82</c:v>
                </c:pt>
                <c:pt idx="2">
                  <c:v>69.489999999999995</c:v>
                </c:pt>
                <c:pt idx="3">
                  <c:v>75.89</c:v>
                </c:pt>
                <c:pt idx="4">
                  <c:v>82.57</c:v>
                </c:pt>
                <c:pt idx="5">
                  <c:v>85.35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20.72</c:v>
                </c:pt>
                <c:pt idx="1">
                  <c:v>12.18</c:v>
                </c:pt>
                <c:pt idx="2">
                  <c:v>26.27</c:v>
                </c:pt>
                <c:pt idx="3">
                  <c:v>21.99</c:v>
                </c:pt>
                <c:pt idx="4">
                  <c:v>12.84</c:v>
                </c:pt>
                <c:pt idx="5">
                  <c:v>14.01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8.11</c:v>
                </c:pt>
                <c:pt idx="1">
                  <c:v>0</c:v>
                </c:pt>
                <c:pt idx="2">
                  <c:v>4.24</c:v>
                </c:pt>
                <c:pt idx="3">
                  <c:v>1.42</c:v>
                </c:pt>
                <c:pt idx="4">
                  <c:v>3.67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1.8</c:v>
                </c:pt>
                <c:pt idx="1">
                  <c:v>0</c:v>
                </c:pt>
                <c:pt idx="2">
                  <c:v>0</c:v>
                </c:pt>
                <c:pt idx="3">
                  <c:v>0.71</c:v>
                </c:pt>
                <c:pt idx="4">
                  <c:v>0.92</c:v>
                </c:pt>
                <c:pt idx="5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27480"/>
        <c:axId val="594335320"/>
      </c:barChart>
      <c:catAx>
        <c:axId val="594327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5320"/>
        <c:crosses val="autoZero"/>
        <c:auto val="1"/>
        <c:lblAlgn val="ctr"/>
        <c:lblOffset val="100"/>
        <c:noMultiLvlLbl val="0"/>
      </c:catAx>
      <c:valAx>
        <c:axId val="5943353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27480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45.61</c:v>
                </c:pt>
                <c:pt idx="1">
                  <c:v>27.75</c:v>
                </c:pt>
                <c:pt idx="2">
                  <c:v>43.67</c:v>
                </c:pt>
                <c:pt idx="3">
                  <c:v>43</c:v>
                </c:pt>
                <c:pt idx="4">
                  <c:v>41.18</c:v>
                </c:pt>
                <c:pt idx="5">
                  <c:v>62.5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39.33</c:v>
                </c:pt>
                <c:pt idx="1">
                  <c:v>39.71</c:v>
                </c:pt>
                <c:pt idx="2">
                  <c:v>43.67</c:v>
                </c:pt>
                <c:pt idx="3">
                  <c:v>40.58</c:v>
                </c:pt>
                <c:pt idx="4">
                  <c:v>48.53</c:v>
                </c:pt>
                <c:pt idx="5">
                  <c:v>30.21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9.6199999999999992</c:v>
                </c:pt>
                <c:pt idx="1">
                  <c:v>25.84</c:v>
                </c:pt>
                <c:pt idx="2">
                  <c:v>8.98</c:v>
                </c:pt>
                <c:pt idx="3">
                  <c:v>13.04</c:v>
                </c:pt>
                <c:pt idx="4">
                  <c:v>6.62</c:v>
                </c:pt>
                <c:pt idx="5">
                  <c:v>4.6900000000000004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5.44</c:v>
                </c:pt>
                <c:pt idx="1">
                  <c:v>6.7</c:v>
                </c:pt>
                <c:pt idx="2">
                  <c:v>3.67</c:v>
                </c:pt>
                <c:pt idx="3">
                  <c:v>3.38</c:v>
                </c:pt>
                <c:pt idx="4">
                  <c:v>3.68</c:v>
                </c:pt>
                <c:pt idx="5">
                  <c:v>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27088"/>
        <c:axId val="594333360"/>
      </c:barChart>
      <c:catAx>
        <c:axId val="594327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33360"/>
        <c:crosses val="autoZero"/>
        <c:auto val="1"/>
        <c:lblAlgn val="ctr"/>
        <c:lblOffset val="100"/>
        <c:noMultiLvlLbl val="0"/>
      </c:catAx>
      <c:valAx>
        <c:axId val="59433336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27088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70.94</c:v>
                </c:pt>
                <c:pt idx="1">
                  <c:v>11.51</c:v>
                </c:pt>
                <c:pt idx="2">
                  <c:v>7.16</c:v>
                </c:pt>
                <c:pt idx="3">
                  <c:v>9.7899999999999991</c:v>
                </c:pt>
                <c:pt idx="4">
                  <c:v>11.05</c:v>
                </c:pt>
                <c:pt idx="5">
                  <c:v>32.57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25.64</c:v>
                </c:pt>
                <c:pt idx="1">
                  <c:v>26.03</c:v>
                </c:pt>
                <c:pt idx="2">
                  <c:v>31.4</c:v>
                </c:pt>
                <c:pt idx="3">
                  <c:v>31.45</c:v>
                </c:pt>
                <c:pt idx="4">
                  <c:v>39.21</c:v>
                </c:pt>
                <c:pt idx="5">
                  <c:v>54.29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2.85</c:v>
                </c:pt>
                <c:pt idx="1">
                  <c:v>47.67</c:v>
                </c:pt>
                <c:pt idx="2">
                  <c:v>43.53</c:v>
                </c:pt>
                <c:pt idx="3">
                  <c:v>58.46</c:v>
                </c:pt>
                <c:pt idx="4">
                  <c:v>42.63</c:v>
                </c:pt>
                <c:pt idx="5">
                  <c:v>12.29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0.56999999999999995</c:v>
                </c:pt>
                <c:pt idx="1">
                  <c:v>14.79</c:v>
                </c:pt>
                <c:pt idx="2">
                  <c:v>17.91</c:v>
                </c:pt>
                <c:pt idx="3">
                  <c:v>0.3</c:v>
                </c:pt>
                <c:pt idx="4">
                  <c:v>7.11</c:v>
                </c:pt>
                <c:pt idx="5">
                  <c:v>0.86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00432"/>
        <c:axId val="594308272"/>
      </c:barChart>
      <c:catAx>
        <c:axId val="594300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8272"/>
        <c:crosses val="autoZero"/>
        <c:auto val="1"/>
        <c:lblAlgn val="ctr"/>
        <c:lblOffset val="100"/>
        <c:noMultiLvlLbl val="0"/>
      </c:catAx>
      <c:valAx>
        <c:axId val="59430827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0432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30827483020204"/>
          <c:y val="0.11318201434683986"/>
          <c:w val="0.83335736502770508"/>
          <c:h val="0.840865731262532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Siempre + muchas veces</c:v>
                </c:pt>
              </c:strCache>
            </c:strRef>
          </c:tx>
          <c:spPr>
            <a:solidFill>
              <a:srgbClr val="99CC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83.05</c:v>
                </c:pt>
                <c:pt idx="1">
                  <c:v>49.86</c:v>
                </c:pt>
                <c:pt idx="2">
                  <c:v>56.2</c:v>
                </c:pt>
                <c:pt idx="3">
                  <c:v>52.75</c:v>
                </c:pt>
                <c:pt idx="4">
                  <c:v>51.71</c:v>
                </c:pt>
                <c:pt idx="5">
                  <c:v>76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 veces + pocas veces</c:v>
                </c:pt>
              </c:strCache>
            </c:strRef>
          </c:tx>
          <c:spPr>
            <a:solidFill>
              <a:srgbClr val="339966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15.52</c:v>
                </c:pt>
                <c:pt idx="1">
                  <c:v>35.07</c:v>
                </c:pt>
                <c:pt idx="2">
                  <c:v>41.05</c:v>
                </c:pt>
                <c:pt idx="3">
                  <c:v>40.29</c:v>
                </c:pt>
                <c:pt idx="4">
                  <c:v>41.99</c:v>
                </c:pt>
                <c:pt idx="5">
                  <c:v>21.43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Nunca</c:v>
                </c:pt>
              </c:strCache>
            </c:strRef>
          </c:tx>
          <c:spPr>
            <a:solidFill>
              <a:srgbClr val="003300"/>
            </a:solidFill>
            <a:ln w="25309">
              <a:noFill/>
            </a:ln>
          </c:spPr>
          <c:invertIfNegative val="0"/>
          <c:dLbls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6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0.28999999999999998</c:v>
                </c:pt>
                <c:pt idx="1">
                  <c:v>12.88</c:v>
                </c:pt>
                <c:pt idx="2">
                  <c:v>1.65</c:v>
                </c:pt>
                <c:pt idx="3">
                  <c:v>5.8</c:v>
                </c:pt>
                <c:pt idx="4">
                  <c:v>1.84</c:v>
                </c:pt>
                <c:pt idx="5">
                  <c:v>0.86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rgbClr val="FFCC99"/>
            </a:solidFill>
            <a:ln w="25309">
              <a:noFill/>
            </a:ln>
          </c:spPr>
          <c:invertIfNegative val="0"/>
          <c:dLbls>
            <c:dLbl>
              <c:idx val="5"/>
              <c:layout>
                <c:manualLayout>
                  <c:x val="-2.1799928059768663E-16"/>
                  <c:y val="-4.1774776718752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5309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95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UR</c:v>
                </c:pt>
                <c:pt idx="1">
                  <c:v>MX</c:v>
                </c:pt>
                <c:pt idx="2">
                  <c:v>CO</c:v>
                </c:pt>
                <c:pt idx="3">
                  <c:v>CH</c:v>
                </c:pt>
                <c:pt idx="4">
                  <c:v>BR</c:v>
                </c:pt>
                <c:pt idx="5">
                  <c:v>AR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1.1499999999999999</c:v>
                </c:pt>
                <c:pt idx="1">
                  <c:v>2.19</c:v>
                </c:pt>
                <c:pt idx="2">
                  <c:v>1.1000000000000001</c:v>
                </c:pt>
                <c:pt idx="3">
                  <c:v>1.1599999999999999</c:v>
                </c:pt>
                <c:pt idx="4">
                  <c:v>4.46</c:v>
                </c:pt>
                <c:pt idx="5">
                  <c:v>1.71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94302784"/>
        <c:axId val="594298472"/>
      </c:barChart>
      <c:catAx>
        <c:axId val="594302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491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298472"/>
        <c:crosses val="autoZero"/>
        <c:auto val="1"/>
        <c:lblAlgn val="ctr"/>
        <c:lblOffset val="100"/>
        <c:noMultiLvlLbl val="0"/>
      </c:catAx>
      <c:valAx>
        <c:axId val="59429847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a-ES"/>
          </a:p>
        </c:txPr>
        <c:crossAx val="594302784"/>
        <c:crosses val="autoZero"/>
        <c:crossBetween val="between"/>
        <c:majorUnit val="0.5"/>
      </c:valAx>
      <c:spPr>
        <a:noFill/>
        <a:ln>
          <a:solidFill>
            <a:schemeClr val="bg2">
              <a:lumMod val="60000"/>
              <a:lumOff val="40000"/>
            </a:schemeClr>
          </a:solidFill>
        </a:ln>
        <a:effectLst>
          <a:softEdge rad="12700"/>
        </a:effectLst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ca-E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757009345794386E-2"/>
          <c:y val="8.1081081081081086E-2"/>
          <c:w val="0.93341121495327106"/>
          <c:h val="0.82952182952182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AP conoce el mecanismo</c:v>
                </c:pt>
              </c:strCache>
            </c:strRef>
          </c:tx>
          <c:spPr>
            <a:solidFill>
              <a:srgbClr val="99CC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-1.8409353378675442E-2"/>
                  <c:y val="-9.5798983448794062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5753797494010624E-2"/>
                  <c:y val="-9.558991793358125E-3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0.98089999999999999</c:v>
                </c:pt>
                <c:pt idx="1">
                  <c:v>0.77980000000000005</c:v>
                </c:pt>
                <c:pt idx="2">
                  <c:v>1</c:v>
                </c:pt>
                <c:pt idx="3">
                  <c:v>1</c:v>
                </c:pt>
                <c:pt idx="4">
                  <c:v>0.99360000000000004</c:v>
                </c:pt>
                <c:pt idx="5">
                  <c:v>0.53149999999999997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AE conoce el mecanismo</c:v>
                </c:pt>
              </c:strCache>
            </c:strRef>
          </c:tx>
          <c:spPr>
            <a:solidFill>
              <a:srgbClr val="003300"/>
            </a:solidFill>
            <a:ln w="22804">
              <a:noFill/>
            </a:ln>
          </c:spPr>
          <c:invertIfNegative val="0"/>
          <c:dLbls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0.88539999999999996</c:v>
                </c:pt>
                <c:pt idx="1">
                  <c:v>0.54779999999999995</c:v>
                </c:pt>
                <c:pt idx="2">
                  <c:v>1</c:v>
                </c:pt>
                <c:pt idx="3">
                  <c:v>1</c:v>
                </c:pt>
                <c:pt idx="4">
                  <c:v>0.98560000000000003</c:v>
                </c:pt>
                <c:pt idx="5">
                  <c:v>0.51049999999999995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bg2"/>
            </a:solidFill>
            <a:ln w="11402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</c:ser>
        <c:ser>
          <c:idx val="1"/>
          <c:order val="3"/>
          <c:tx>
            <c:strRef>
              <c:f>Sheet1!$A$5</c:f>
              <c:strCache>
                <c:ptCount val="1"/>
                <c:pt idx="0">
                  <c:v>Utiliza el mecanismo</c:v>
                </c:pt>
              </c:strCache>
            </c:strRef>
          </c:tx>
          <c:spPr>
            <a:solidFill>
              <a:srgbClr val="C00000"/>
            </a:solidFill>
            <a:ln w="22804">
              <a:noFill/>
            </a:ln>
          </c:spPr>
          <c:invertIfNegative val="0"/>
          <c:dLbls>
            <c:dLbl>
              <c:idx val="6"/>
              <c:layout>
                <c:manualLayout>
                  <c:x val="1.18581215103577E-2"/>
                  <c:y val="2.7873376921237029E-2"/>
                </c:manualLayout>
              </c:layout>
              <c:numFmt formatCode="0%" sourceLinked="0"/>
              <c:spPr>
                <a:noFill/>
                <a:ln w="2280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a-E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280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0.90200000000000002</c:v>
                </c:pt>
                <c:pt idx="1">
                  <c:v>0.85880000000000001</c:v>
                </c:pt>
                <c:pt idx="2">
                  <c:v>0.95040000000000002</c:v>
                </c:pt>
                <c:pt idx="3">
                  <c:v>0.97459999999999991</c:v>
                </c:pt>
                <c:pt idx="4">
                  <c:v>0.92260000000000009</c:v>
                </c:pt>
                <c:pt idx="5">
                  <c:v>0.88139999999999996</c:v>
                </c:pt>
              </c:numCache>
            </c:numRef>
          </c:val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Recibe el mecanismo</c:v>
                </c:pt>
              </c:strCache>
            </c:strRef>
          </c:tx>
          <c:spPr>
            <a:solidFill>
              <a:srgbClr val="FF9999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Sheet1!$B$1:$G$1</c:f>
              <c:strCache>
                <c:ptCount val="6"/>
                <c:pt idx="0">
                  <c:v>AR</c:v>
                </c:pt>
                <c:pt idx="1">
                  <c:v>BR</c:v>
                </c:pt>
                <c:pt idx="2">
                  <c:v>CH</c:v>
                </c:pt>
                <c:pt idx="3">
                  <c:v>CO</c:v>
                </c:pt>
                <c:pt idx="4">
                  <c:v>MX</c:v>
                </c:pt>
                <c:pt idx="5">
                  <c:v>UR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0.55030000000000001</c:v>
                </c:pt>
                <c:pt idx="1">
                  <c:v>0.51390000000000002</c:v>
                </c:pt>
                <c:pt idx="2">
                  <c:v>0.92159999999999997</c:v>
                </c:pt>
                <c:pt idx="3">
                  <c:v>0.627</c:v>
                </c:pt>
                <c:pt idx="4">
                  <c:v>0.72680000000000011</c:v>
                </c:pt>
                <c:pt idx="5">
                  <c:v>0.44629999999999997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20"/>
        <c:axId val="594289848"/>
        <c:axId val="594289064"/>
      </c:barChart>
      <c:catAx>
        <c:axId val="594289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5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90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4289064"/>
        <c:scaling>
          <c:orientation val="minMax"/>
          <c:max val="1"/>
        </c:scaling>
        <c:delete val="0"/>
        <c:axPos val="l"/>
        <c:majorGridlines>
          <c:spPr>
            <a:ln w="11402">
              <a:solidFill>
                <a:srgbClr val="C0C0C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285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7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a-ES"/>
          </a:p>
        </c:txPr>
        <c:crossAx val="594289848"/>
        <c:crosses val="autoZero"/>
        <c:crossBetween val="between"/>
        <c:majorUnit val="0.2"/>
      </c:valAx>
      <c:spPr>
        <a:noFill/>
        <a:ln w="2280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6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C705208-BD7E-4BCE-9549-021CB57C3F24}" type="slidenum">
              <a:rPr lang="es-ES" altLang="ca-ES"/>
              <a:pPr>
                <a:defRPr/>
              </a:pPr>
              <a:t>‹Nº›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98030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EB638A1-2DE7-4A2C-AD3D-118A79F210CB}" type="slidenum">
              <a:rPr lang="es-ES" altLang="ca-ES"/>
              <a:pPr>
                <a:defRPr/>
              </a:pPr>
              <a:t>‹Nº›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06213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93A4297-7199-44E3-A88D-ADA06F83B45B}" type="slidenum">
              <a:rPr lang="es-ES" altLang="ca-ES" smtClean="0"/>
              <a:pPr>
                <a:spcBef>
                  <a:spcPct val="0"/>
                </a:spcBef>
              </a:pPr>
              <a:t>1</a:t>
            </a:fld>
            <a:endParaRPr lang="es-ES" altLang="ca-ES" dirty="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37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573AFC5-8BEE-4610-9D15-8A903F9EB6D7}" type="slidenum">
              <a:rPr lang="es-ES" altLang="ca-ES" smtClean="0"/>
              <a:pPr>
                <a:spcBef>
                  <a:spcPct val="0"/>
                </a:spcBef>
              </a:pPr>
              <a:t>16</a:t>
            </a:fld>
            <a:endParaRPr lang="es-ES" altLang="ca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13 y 14, en diapositiva 9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13 para diferenciar entre niveles, pero se podría cambiar por el ítem 14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126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B638A1-2DE7-4A2C-AD3D-118A79F210CB}" type="slidenum">
              <a:rPr lang="es-ES" altLang="ca-ES" smtClean="0"/>
              <a:pPr>
                <a:defRPr/>
              </a:pPr>
              <a:t>17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765976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DBC5D43-E319-4152-8FEA-C7CB567B07C9}" type="slidenum">
              <a:rPr lang="es-ES" altLang="ca-ES" smtClean="0"/>
              <a:pPr>
                <a:spcBef>
                  <a:spcPct val="0"/>
                </a:spcBef>
              </a:pPr>
              <a:t>18</a:t>
            </a:fld>
            <a:endParaRPr lang="es-ES" altLang="ca-E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Información en diapositiva 37 de las presentaciones de los socios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19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FCBD22D-617F-482F-A80A-099D12718D4A}" type="slidenum">
              <a:rPr lang="es-ES" altLang="ca-ES" smtClean="0"/>
              <a:pPr>
                <a:spcBef>
                  <a:spcPct val="0"/>
                </a:spcBef>
              </a:pPr>
              <a:t>19</a:t>
            </a:fld>
            <a:endParaRPr lang="es-ES" altLang="ca-E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diapositivas 42 de las presentaciones de los socios. </a:t>
            </a:r>
          </a:p>
          <a:p>
            <a:pPr eaLnBrk="1" hangingPunct="1">
              <a:buFontTx/>
              <a:buChar char="•"/>
            </a:pPr>
            <a:endParaRPr lang="ca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12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F6D4BA-7246-4E18-87E7-90EB7FA89C91}" type="slidenum">
              <a:rPr lang="es-ES" altLang="ca-ES" smtClean="0"/>
              <a:pPr>
                <a:spcBef>
                  <a:spcPct val="0"/>
                </a:spcBef>
              </a:pPr>
              <a:t>20</a:t>
            </a:fld>
            <a:endParaRPr lang="es-ES" altLang="ca-E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69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516BCA-FF3D-43B3-88AB-2DB1481D478E}" type="slidenum">
              <a:rPr lang="es-ES" altLang="ca-ES" smtClean="0"/>
              <a:pPr>
                <a:spcBef>
                  <a:spcPct val="0"/>
                </a:spcBef>
              </a:pPr>
              <a:t>21</a:t>
            </a:fld>
            <a:endParaRPr lang="es-ES" altLang="ca-E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diapositivas 41 de las presentaciones de los socios. </a:t>
            </a:r>
          </a:p>
          <a:p>
            <a:pPr eaLnBrk="1" hangingPunct="1">
              <a:buFontTx/>
              <a:buChar char="•"/>
            </a:pPr>
            <a:endParaRPr lang="ca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62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 smtClean="0"/>
          </a:p>
        </p:txBody>
      </p:sp>
      <p:sp>
        <p:nvSpPr>
          <p:cNvPr id="38916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882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3804C7-5A61-43B9-B4EB-EA7F93C3DA96}" type="slidenum">
              <a:rPr lang="es-ES" altLang="ca-ES" smtClean="0"/>
              <a:pPr/>
              <a:t>22</a:t>
            </a:fld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2721203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9891D9-A258-4117-9BAB-0C7FF76D3731}" type="slidenum">
              <a:rPr lang="es-ES" altLang="ca-ES" smtClean="0"/>
              <a:pPr>
                <a:spcBef>
                  <a:spcPct val="0"/>
                </a:spcBef>
              </a:pPr>
              <a:t>26</a:t>
            </a:fld>
            <a:endParaRPr lang="es-ES" altLang="ca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 12 y 15 de las presentaciones de los socios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· Conocimiento (verde): es la misma variable para la hoja de referencia y contra-referencia (se repite en los gráficos superiores e inferiores)</a:t>
            </a:r>
          </a:p>
        </p:txBody>
      </p:sp>
    </p:spTree>
    <p:extLst>
      <p:ext uri="{BB962C8B-B14F-4D97-AF65-F5344CB8AC3E}">
        <p14:creationId xmlns:p14="http://schemas.microsoft.com/office/powerpoint/2010/main" val="2984500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9891D9-A258-4117-9BAB-0C7FF76D3731}" type="slidenum">
              <a:rPr lang="es-ES" altLang="ca-ES" smtClean="0"/>
              <a:pPr>
                <a:spcBef>
                  <a:spcPct val="0"/>
                </a:spcBef>
              </a:pPr>
              <a:t>27</a:t>
            </a:fld>
            <a:endParaRPr lang="es-ES" altLang="ca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 12 y 15 de las presentaciones de los socios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· Conocimiento (verde): es la misma variable para la hoja de referencia y contra-referencia (se repite en los gráficos superiores e inferiores)</a:t>
            </a:r>
          </a:p>
        </p:txBody>
      </p:sp>
    </p:spTree>
    <p:extLst>
      <p:ext uri="{BB962C8B-B14F-4D97-AF65-F5344CB8AC3E}">
        <p14:creationId xmlns:p14="http://schemas.microsoft.com/office/powerpoint/2010/main" val="1902386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1FE512-2DA3-4F08-90E2-892E206786E3}" type="slidenum">
              <a:rPr lang="es-ES" altLang="ca-ES" smtClean="0"/>
              <a:pPr>
                <a:spcBef>
                  <a:spcPct val="0"/>
                </a:spcBef>
              </a:pPr>
              <a:t>28</a:t>
            </a:fld>
            <a:endParaRPr lang="es-ES" altLang="ca-E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diapositivas 18 y 19 de las presentaciones de los socios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Para que se visualicen rápido los resultados, una propuesta: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Del 25-50%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verde claro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&lt; 25%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verde oscuro</a:t>
            </a:r>
          </a:p>
          <a:p>
            <a:pPr eaLnBrk="1" hangingPunct="1"/>
            <a:endParaRPr lang="ca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45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DA2046-97C9-4480-85CA-C4115B168AFB}" type="slidenum">
              <a:rPr lang="es-ES" altLang="ca-ES" smtClean="0"/>
              <a:pPr>
                <a:spcBef>
                  <a:spcPct val="0"/>
                </a:spcBef>
              </a:pPr>
              <a:t>2</a:t>
            </a:fld>
            <a:endParaRPr lang="es-ES" altLang="ca-ES" dirty="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MX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82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Categorías organizadas según porcentajes para Argentina, varias respuestas posibles;</a:t>
            </a:r>
            <a:br>
              <a:rPr lang="es-ES" dirty="0" smtClean="0"/>
            </a:br>
            <a:r>
              <a:rPr lang="es-ES" dirty="0" smtClean="0"/>
              <a:t>La categoría "otros" agrupa todas las categorías con porcentajes inferiores al 5%. Estos incluyen: no han adquirido el hábito de llenarlo; No sabe cómo enviarlo / llenarlo; Y ningún conocimiento del mecanismo</a:t>
            </a:r>
            <a:endParaRPr lang="es-ES_tradnl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B638A1-2DE7-4A2C-AD3D-118A79F210CB}" type="slidenum">
              <a:rPr lang="es-ES" altLang="ca-ES" smtClean="0"/>
              <a:pPr>
                <a:defRPr/>
              </a:pPr>
              <a:t>29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938374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Categorías organizadas según porcentajes para Argentina, varias respuestas posibles;</a:t>
            </a:r>
            <a:br>
              <a:rPr lang="es-ES" dirty="0" smtClean="0"/>
            </a:br>
            <a:r>
              <a:rPr lang="es-ES" dirty="0" smtClean="0"/>
              <a:t>La categoría "otros" agrupa todas las categorías con porcentajes inferiores al 5%. Estos incluyen: no han adquirido el hábito de llenarlo; No sabe cómo enviarlo / llenarlo; Y ningún conocimiento del mecanismo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B638A1-2DE7-4A2C-AD3D-118A79F210CB}" type="slidenum">
              <a:rPr lang="es-ES" altLang="ca-ES" smtClean="0"/>
              <a:pPr>
                <a:defRPr/>
              </a:pPr>
              <a:t>30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39548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9891D9-A258-4117-9BAB-0C7FF76D3731}" type="slidenum">
              <a:rPr lang="es-ES" altLang="ca-ES" smtClean="0"/>
              <a:pPr>
                <a:spcBef>
                  <a:spcPct val="0"/>
                </a:spcBef>
              </a:pPr>
              <a:t>35</a:t>
            </a:fld>
            <a:endParaRPr lang="es-ES" altLang="ca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 12 y 15 de las presentaciones de los socios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· Conocimiento (verde): es la misma variable para la hoja de referencia y contra-referencia (se repite en los gráficos superiores e inferiores)</a:t>
            </a:r>
          </a:p>
        </p:txBody>
      </p:sp>
    </p:spTree>
    <p:extLst>
      <p:ext uri="{BB962C8B-B14F-4D97-AF65-F5344CB8AC3E}">
        <p14:creationId xmlns:p14="http://schemas.microsoft.com/office/powerpoint/2010/main" val="2701543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F8FA827-C6A3-4B4F-80CE-ABE8E1CF7EFA}" type="slidenum">
              <a:rPr lang="es-ES" altLang="ca-ES" smtClean="0"/>
              <a:pPr>
                <a:spcBef>
                  <a:spcPct val="0"/>
                </a:spcBef>
              </a:pPr>
              <a:t>36</a:t>
            </a:fld>
            <a:endParaRPr lang="es-ES" altLang="ca-E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Información en diapositivas 12 y 15 de las presentaciones de los socios</a:t>
            </a:r>
          </a:p>
        </p:txBody>
      </p:sp>
    </p:spTree>
    <p:extLst>
      <p:ext uri="{BB962C8B-B14F-4D97-AF65-F5344CB8AC3E}">
        <p14:creationId xmlns:p14="http://schemas.microsoft.com/office/powerpoint/2010/main" val="36535316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D83FFB-F9F0-4871-8671-AA1F68EE74A1}" type="slidenum">
              <a:rPr lang="es-ES" altLang="ca-ES" smtClean="0"/>
              <a:pPr>
                <a:spcBef>
                  <a:spcPct val="0"/>
                </a:spcBef>
              </a:pPr>
              <a:t>37</a:t>
            </a:fld>
            <a:endParaRPr lang="es-ES" altLang="ca-E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9845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D557881-1DA3-465E-AB78-2D43A5B0B38D}" type="slidenum">
              <a:rPr lang="es-ES" altLang="ca-ES" smtClean="0"/>
              <a:pPr>
                <a:spcBef>
                  <a:spcPct val="0"/>
                </a:spcBef>
              </a:pPr>
              <a:t>40</a:t>
            </a:fld>
            <a:endParaRPr lang="es-ES" altLang="ca-E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mx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1, 2 y 3, en diapositiva 6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1776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18714C-3F41-4A18-BDE6-8E6F1517111A}" type="slidenum">
              <a:rPr lang="es-ES" altLang="ca-ES" smtClean="0"/>
              <a:pPr>
                <a:spcBef>
                  <a:spcPct val="0"/>
                </a:spcBef>
              </a:pPr>
              <a:t>41</a:t>
            </a:fld>
            <a:endParaRPr lang="es-ES" altLang="ca-E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555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7433D71-DB60-4249-B5F5-ACF97419EDFA}" type="slidenum">
              <a:rPr lang="es-ES" altLang="ca-ES" smtClean="0"/>
              <a:pPr>
                <a:spcBef>
                  <a:spcPct val="0"/>
                </a:spcBef>
              </a:pPr>
              <a:t>42</a:t>
            </a:fld>
            <a:endParaRPr lang="es-ES" altLang="ca-E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61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0954D31-10F1-4EE3-AC2F-38FE98B9D07C}" type="slidenum">
              <a:rPr lang="es-ES" altLang="ca-ES" smtClean="0"/>
              <a:pPr>
                <a:spcBef>
                  <a:spcPct val="0"/>
                </a:spcBef>
              </a:pPr>
              <a:t>43</a:t>
            </a:fld>
            <a:endParaRPr lang="es-ES" altLang="ca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8915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573AFC5-8BEE-4610-9D15-8A903F9EB6D7}" type="slidenum">
              <a:rPr lang="es-ES" altLang="ca-ES" smtClean="0"/>
              <a:pPr>
                <a:spcBef>
                  <a:spcPct val="0"/>
                </a:spcBef>
              </a:pPr>
              <a:t>44</a:t>
            </a:fld>
            <a:endParaRPr lang="es-ES" altLang="ca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13 y 14, en diapositiva 9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13 para diferenciar entre niveles, pero se podría cambiar por el ítem 14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54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B638A1-2DE7-4A2C-AD3D-118A79F210CB}" type="slidenum">
              <a:rPr lang="es-ES" altLang="ca-ES" smtClean="0"/>
              <a:pPr>
                <a:defRPr/>
              </a:pPr>
              <a:t>8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60120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584CE16-91F4-4573-B031-5CC4B8EDA8AA}" type="slidenum">
              <a:rPr lang="es-ES" altLang="ca-ES" smtClean="0"/>
              <a:pPr>
                <a:spcBef>
                  <a:spcPct val="0"/>
                </a:spcBef>
              </a:pPr>
              <a:t>10</a:t>
            </a:fld>
            <a:endParaRPr lang="es-ES" altLang="ca-E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MX</a:t>
            </a:r>
          </a:p>
        </p:txBody>
      </p:sp>
    </p:spTree>
    <p:extLst>
      <p:ext uri="{BB962C8B-B14F-4D97-AF65-F5344CB8AC3E}">
        <p14:creationId xmlns:p14="http://schemas.microsoft.com/office/powerpoint/2010/main" val="4140726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B638A1-2DE7-4A2C-AD3D-118A79F210CB}" type="slidenum">
              <a:rPr lang="es-ES" altLang="ca-ES" smtClean="0"/>
              <a:pPr>
                <a:defRPr/>
              </a:pPr>
              <a:t>11</a:t>
            </a:fld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67248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E00E24-A0ED-4F6E-869F-42353D0C7665}" type="slidenum">
              <a:rPr lang="es-ES" altLang="ca-ES" smtClean="0"/>
              <a:pPr>
                <a:spcBef>
                  <a:spcPct val="0"/>
                </a:spcBef>
              </a:pPr>
              <a:t>12</a:t>
            </a:fld>
            <a:endParaRPr lang="es-ES" altLang="ca-E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- Ítem 15 (diapositiva 9 de las presentaciones de los socios – de la PLANTILLA enviada)</a:t>
            </a: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mx</a:t>
            </a:r>
          </a:p>
        </p:txBody>
      </p:sp>
    </p:spTree>
    <p:extLst>
      <p:ext uri="{BB962C8B-B14F-4D97-AF65-F5344CB8AC3E}">
        <p14:creationId xmlns:p14="http://schemas.microsoft.com/office/powerpoint/2010/main" val="3920113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D557881-1DA3-465E-AB78-2D43A5B0B38D}" type="slidenum">
              <a:rPr lang="es-ES" altLang="ca-ES" smtClean="0"/>
              <a:pPr>
                <a:spcBef>
                  <a:spcPct val="0"/>
                </a:spcBef>
              </a:pPr>
              <a:t>13</a:t>
            </a:fld>
            <a:endParaRPr lang="es-ES" altLang="ca-E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mx</a:t>
            </a: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(ítems 1, 2 y 3, en diapositiva 6 de los socios)</a:t>
            </a: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43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0954D31-10F1-4EE3-AC2F-38FE98B9D07C}" type="slidenum">
              <a:rPr lang="es-ES" altLang="ca-ES" smtClean="0"/>
              <a:pPr>
                <a:spcBef>
                  <a:spcPct val="0"/>
                </a:spcBef>
              </a:pPr>
              <a:t>14</a:t>
            </a:fld>
            <a:endParaRPr lang="es-ES" altLang="ca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760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0A9D9F3-BBC1-4B33-9E03-46682BEAF94A}" type="slidenum">
              <a:rPr lang="es-ES" altLang="ca-ES" smtClean="0"/>
              <a:pPr>
                <a:spcBef>
                  <a:spcPct val="0"/>
                </a:spcBef>
              </a:pPr>
              <a:t>15</a:t>
            </a:fld>
            <a:endParaRPr lang="es-ES" altLang="ca-E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(ítems 4, 5, 6  7, en diapositiva 7 de los socios)</a:t>
            </a: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Para que se visualicen rápido los problemas, una propuesta (TABLA):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Del 25-50%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claro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</a:rPr>
              <a:t>&gt; 50% de a veces, pocas veces y nunca </a:t>
            </a: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 en rosa oscuro</a:t>
            </a:r>
          </a:p>
          <a:p>
            <a:pPr eaLnBrk="1" hangingPunct="1">
              <a:buFontTx/>
              <a:buChar char="-"/>
            </a:pPr>
            <a:r>
              <a:rPr lang="es-ES" altLang="ca-ES" dirty="0" smtClean="0">
                <a:latin typeface="Arial" panose="020B0604020202020204" pitchFamily="34" charset="0"/>
                <a:sym typeface="Wingdings" panose="05000000000000000000" pitchFamily="2" charset="2"/>
              </a:rPr>
              <a:t>&gt;&gt; 25% de nunca  en negrita; pensar en poner solo el % de la categoría “nunca”, solo cuando sea superior a un valor (10%?)</a:t>
            </a:r>
            <a:endParaRPr lang="es-ES" altLang="ca-ES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s-ES" altLang="ca-ES" dirty="0" smtClean="0">
                <a:latin typeface="Arial" panose="020B0604020202020204" pitchFamily="34" charset="0"/>
              </a:rPr>
              <a:t>He seleccionado el ítem 4 para diferenciar entre niveles, pero se podría cambiar por el ítem 6 si los resultados presentados son más interesantes</a:t>
            </a:r>
          </a:p>
          <a:p>
            <a:pPr eaLnBrk="1" hangingPunct="1"/>
            <a:endParaRPr lang="es-ES" altLang="ca-E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56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57163"/>
            <a:ext cx="58896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flag2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3" y="157163"/>
            <a:ext cx="76993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534988" y="5324475"/>
            <a:ext cx="2462212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DE7008"/>
              </a:buClr>
              <a:defRPr/>
            </a:pPr>
            <a:r>
              <a:rPr lang="es-ES" altLang="ca-ES" sz="1600" b="1" smtClean="0">
                <a:solidFill>
                  <a:schemeClr val="bg1"/>
                </a:solidFill>
              </a:rPr>
              <a:t>www.equity-la.eu</a:t>
            </a:r>
          </a:p>
        </p:txBody>
      </p:sp>
      <p:pic>
        <p:nvPicPr>
          <p:cNvPr id="5" name="Imagen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5937250"/>
            <a:ext cx="57943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Descripción: http://www.fenf.edu.uy/images/logotipo_institucional/rgb/logotipo_fdee_4cm_72ppp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663" y="5937250"/>
            <a:ext cx="6556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5938838"/>
            <a:ext cx="531813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713" y="5937250"/>
            <a:ext cx="6635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50" y="6565900"/>
            <a:ext cx="668338" cy="13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5937250"/>
            <a:ext cx="14779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6421438"/>
            <a:ext cx="14795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5937250"/>
            <a:ext cx="124936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5937250"/>
            <a:ext cx="8350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0" y="5937250"/>
            <a:ext cx="690563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21"/>
          <p:cNvGrpSpPr>
            <a:grpSpLocks/>
          </p:cNvGrpSpPr>
          <p:nvPr userDrawn="1"/>
        </p:nvGrpSpPr>
        <p:grpSpPr bwMode="auto">
          <a:xfrm>
            <a:off x="250825" y="260350"/>
            <a:ext cx="1079500" cy="1079500"/>
            <a:chOff x="2091" y="1207"/>
            <a:chExt cx="1633" cy="1679"/>
          </a:xfrm>
        </p:grpSpPr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2091" y="1207"/>
              <a:ext cx="1633" cy="16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MX" altLang="ca-ES" smtClean="0"/>
            </a:p>
          </p:txBody>
        </p:sp>
        <p:pic>
          <p:nvPicPr>
            <p:cNvPr id="17" name="Picture 2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" y="1247"/>
              <a:ext cx="1505" cy="16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" name="Picture 2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5937250"/>
            <a:ext cx="5492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5937250"/>
            <a:ext cx="7239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77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120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51638" y="174625"/>
            <a:ext cx="2141537" cy="64230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23850" y="174625"/>
            <a:ext cx="6275388" cy="64230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0421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74625"/>
            <a:ext cx="8291512" cy="4333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323850" y="1125538"/>
            <a:ext cx="8569325" cy="5472112"/>
          </a:xfrm>
        </p:spPr>
        <p:txBody>
          <a:bodyPr/>
          <a:lstStyle/>
          <a:p>
            <a:pPr lvl="0"/>
            <a:endParaRPr lang="es-MX" noProof="0" smtClean="0"/>
          </a:p>
        </p:txBody>
      </p:sp>
    </p:spTree>
    <p:extLst>
      <p:ext uri="{BB962C8B-B14F-4D97-AF65-F5344CB8AC3E}">
        <p14:creationId xmlns:p14="http://schemas.microsoft.com/office/powerpoint/2010/main" val="162657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530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620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850" y="1125538"/>
            <a:ext cx="420846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4713" y="1125538"/>
            <a:ext cx="420846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499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617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314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11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422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18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7"/>
          <p:cNvSpPr>
            <a:spLocks noChangeArrowheads="1"/>
          </p:cNvSpPr>
          <p:nvPr userDrawn="1"/>
        </p:nvSpPr>
        <p:spPr bwMode="auto">
          <a:xfrm>
            <a:off x="250825" y="117475"/>
            <a:ext cx="8642350" cy="504825"/>
          </a:xfrm>
          <a:prstGeom prst="roundRect">
            <a:avLst>
              <a:gd name="adj" fmla="val 16667"/>
            </a:avLst>
          </a:prstGeom>
          <a:solidFill>
            <a:srgbClr val="C700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MX" altLang="ca-E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74625"/>
            <a:ext cx="8291512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cambiar el estilo de título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125538"/>
            <a:ext cx="8569325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texto del patrón</a:t>
            </a:r>
          </a:p>
          <a:p>
            <a:pPr lvl="1"/>
            <a:r>
              <a:rPr lang="es-ES" altLang="ca-ES" smtClean="0"/>
              <a:t>Segundo nivel</a:t>
            </a:r>
          </a:p>
          <a:p>
            <a:pPr lvl="2"/>
            <a:r>
              <a:rPr lang="es-ES" altLang="ca-ES" smtClean="0"/>
              <a:t>Tercer nivel</a:t>
            </a:r>
          </a:p>
          <a:p>
            <a:pPr lvl="3"/>
            <a:r>
              <a:rPr lang="es-ES" altLang="ca-ES" smtClean="0"/>
              <a:t>Cuarto nivel</a:t>
            </a:r>
          </a:p>
          <a:p>
            <a:pPr lvl="4"/>
            <a:r>
              <a:rPr lang="es-ES" altLang="ca-ES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575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923925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331913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•"/>
        <a:defRPr>
          <a:solidFill>
            <a:schemeClr val="tx1"/>
          </a:solidFill>
          <a:latin typeface="+mn-lt"/>
        </a:defRPr>
      </a:lvl4pPr>
      <a:lvl5pPr marL="1792288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249488" indent="-228600" algn="l" rtl="0" fontAlgn="base">
        <a:spcBef>
          <a:spcPct val="20000"/>
        </a:spcBef>
        <a:spcAft>
          <a:spcPct val="0"/>
        </a:spcAft>
        <a:buClr>
          <a:srgbClr val="C70044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706688" indent="-228600" algn="l" rtl="0" fontAlgn="base">
        <a:spcBef>
          <a:spcPct val="20000"/>
        </a:spcBef>
        <a:spcAft>
          <a:spcPct val="0"/>
        </a:spcAft>
        <a:buClr>
          <a:srgbClr val="C70044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163888" indent="-228600" algn="l" rtl="0" fontAlgn="base">
        <a:spcBef>
          <a:spcPct val="20000"/>
        </a:spcBef>
        <a:spcAft>
          <a:spcPct val="0"/>
        </a:spcAft>
        <a:buClr>
          <a:srgbClr val="C70044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621088" indent="-228600" algn="l" rtl="0" fontAlgn="base">
        <a:spcBef>
          <a:spcPct val="20000"/>
        </a:spcBef>
        <a:spcAft>
          <a:spcPct val="0"/>
        </a:spcAft>
        <a:buClr>
          <a:srgbClr val="C70044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716016" y="5083897"/>
            <a:ext cx="4175001" cy="41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anchor="b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Clr>
                <a:srgbClr val="DE7008"/>
              </a:buClr>
            </a:pPr>
            <a:r>
              <a:rPr lang="es-ES" altLang="ca-ES" sz="1600" b="1" dirty="0" smtClean="0">
                <a:solidFill>
                  <a:srgbClr val="F8F8F8"/>
                </a:solidFill>
              </a:rPr>
              <a:t>Bogotá 2 de noviembre de 2017</a:t>
            </a:r>
            <a:endParaRPr lang="es-ES" altLang="ca-ES" sz="1600" b="1" dirty="0">
              <a:solidFill>
                <a:srgbClr val="F8F8F8"/>
              </a:solidFill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77626" y="1916832"/>
            <a:ext cx="8964612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 marL="450850" indent="-450850"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</a:pPr>
            <a:r>
              <a:rPr lang="es-ES" altLang="ca-ES" sz="4000" b="1" dirty="0">
                <a:solidFill>
                  <a:schemeClr val="bg1"/>
                </a:solidFill>
              </a:rPr>
              <a:t>Resultados </a:t>
            </a:r>
            <a:r>
              <a:rPr lang="es-ES" altLang="ca-ES" sz="4000" b="1" dirty="0" smtClean="0">
                <a:solidFill>
                  <a:schemeClr val="bg1"/>
                </a:solidFill>
              </a:rPr>
              <a:t>comparativos de </a:t>
            </a:r>
            <a:r>
              <a:rPr lang="es-ES" altLang="ca-ES" sz="4000" b="1" dirty="0">
                <a:solidFill>
                  <a:schemeClr val="bg1"/>
                </a:solidFill>
              </a:rPr>
              <a:t>la encuesta </a:t>
            </a:r>
            <a:r>
              <a:rPr lang="es-ES" altLang="ca-ES" sz="4000" b="1" dirty="0" smtClean="0">
                <a:solidFill>
                  <a:schemeClr val="bg1"/>
                </a:solidFill>
              </a:rPr>
              <a:t>COORDENA en los 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</a:pPr>
            <a:r>
              <a:rPr lang="es-ES" altLang="ca-ES" sz="4000" b="1" dirty="0" smtClean="0">
                <a:solidFill>
                  <a:schemeClr val="bg1"/>
                </a:solidFill>
              </a:rPr>
              <a:t>seis países participantes</a:t>
            </a:r>
            <a:endParaRPr lang="es-ES" altLang="ca-E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46050"/>
            <a:ext cx="8424862" cy="433388"/>
          </a:xfrm>
        </p:spPr>
        <p:txBody>
          <a:bodyPr/>
          <a:lstStyle/>
          <a:p>
            <a:pPr eaLnBrk="1" hangingPunct="1"/>
            <a:r>
              <a:rPr lang="es-ES" altLang="ca-ES" sz="3200" dirty="0"/>
              <a:t>Características de la muestra</a:t>
            </a: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658405"/>
              </p:ext>
            </p:extLst>
          </p:nvPr>
        </p:nvGraphicFramePr>
        <p:xfrm>
          <a:off x="323525" y="836707"/>
          <a:ext cx="8287578" cy="2293540"/>
        </p:xfrm>
        <a:graphic>
          <a:graphicData uri="http://schemas.openxmlformats.org/drawingml/2006/table">
            <a:tbl>
              <a:tblPr/>
              <a:tblGrid>
                <a:gridCol w="3024339"/>
                <a:gridCol w="823464"/>
                <a:gridCol w="887955"/>
                <a:gridCol w="887955"/>
                <a:gridCol w="887955"/>
                <a:gridCol w="887955"/>
                <a:gridCol w="887955"/>
              </a:tblGrid>
              <a:tr h="279920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MX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99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Tamaño de la muestra: n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381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348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363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365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353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 asistencial: n (%)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Atención primaria (AP)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 (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45%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(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29%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(40%)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 (33%)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(43%)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 (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Atención especializada (AE)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 (</a:t>
                      </a:r>
                      <a:r>
                        <a:rPr lang="es-ES_tradnl" sz="1300" b="0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55%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 (71%)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 (60%)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 (67%)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209 (57%)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 (69%)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AE en consultas externas 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 (65%)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 (61%)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 (95%)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 (39%)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(68%)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 ( 100%)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AE en urgencias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(19%)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 (38%)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(29%)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 (63%)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 (63%)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(21%)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AE en hospitalización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(17%)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(1%)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(74%)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(44%)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(68%)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2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 (68%)</a:t>
                      </a:r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824558"/>
              </p:ext>
            </p:extLst>
          </p:nvPr>
        </p:nvGraphicFramePr>
        <p:xfrm>
          <a:off x="323525" y="3140968"/>
          <a:ext cx="8287578" cy="1733700"/>
        </p:xfrm>
        <a:graphic>
          <a:graphicData uri="http://schemas.openxmlformats.org/drawingml/2006/table">
            <a:tbl>
              <a:tblPr/>
              <a:tblGrid>
                <a:gridCol w="3024339"/>
                <a:gridCol w="823464"/>
                <a:gridCol w="887955"/>
                <a:gridCol w="887955"/>
                <a:gridCol w="887955"/>
                <a:gridCol w="887955"/>
                <a:gridCol w="887955"/>
              </a:tblGrid>
              <a:tr h="288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Sexo: n (%)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Mujeres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 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(70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 (58%)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 (48%)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(35%)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 (45%)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 (54%)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Edad: n (%)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35 años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 (22%)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 (27%)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 (38%)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(52%)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(10%)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(18%)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 36 a 50 años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 (46%)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(41%)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(36%)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(26%)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(38%)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 (46%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 50 años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 (32%)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 (31%)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(26%)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 (22%)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(52%)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 (34%)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731310"/>
              </p:ext>
            </p:extLst>
          </p:nvPr>
        </p:nvGraphicFramePr>
        <p:xfrm>
          <a:off x="323525" y="4869160"/>
          <a:ext cx="8287578" cy="1733700"/>
        </p:xfrm>
        <a:graphic>
          <a:graphicData uri="http://schemas.openxmlformats.org/drawingml/2006/table">
            <a:tbl>
              <a:tblPr/>
              <a:tblGrid>
                <a:gridCol w="3024339"/>
                <a:gridCol w="823464"/>
                <a:gridCol w="887955"/>
                <a:gridCol w="887955"/>
                <a:gridCol w="887955"/>
                <a:gridCol w="887955"/>
                <a:gridCol w="887955"/>
              </a:tblGrid>
              <a:tr h="288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Experiencia en lugar trabajo: n (%)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 12 meses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(13%)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(19%)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(34%)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(33%)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(7%)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(9%)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 13 a 36 meses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(17%)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(29%)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(17%)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(27%)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(11%)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(15%)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 36 meses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(69%)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 (51%)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 (49%)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 (40%)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298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(82%)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254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(76%)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_tradnl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Compagina con servicios privada</a:t>
                      </a:r>
                      <a:endParaRPr lang="es-ES_tradnl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193" marR="8577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288950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77193" marT="8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 (34%)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 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(55%)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(57%)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 (36%)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 (49%)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</a:t>
                      </a:r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(87%)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7" marR="8577" marT="8577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18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1560" y="1484784"/>
            <a:ext cx="79928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ca-ES" sz="3600" dirty="0" smtClean="0">
                <a:solidFill>
                  <a:schemeClr val="bg1"/>
                </a:solidFill>
              </a:rPr>
              <a:t>Resultados (I)</a:t>
            </a:r>
          </a:p>
          <a:p>
            <a:endParaRPr lang="es-ES" altLang="ca-ES" sz="3600" dirty="0" smtClean="0">
              <a:solidFill>
                <a:schemeClr val="bg1"/>
              </a:solidFill>
            </a:endParaRP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</a:rPr>
              <a:t>Percepción de </a:t>
            </a:r>
            <a:r>
              <a:rPr lang="es-ES" sz="3000" dirty="0">
                <a:solidFill>
                  <a:schemeClr val="bg1"/>
                </a:solidFill>
              </a:rPr>
              <a:t>coordinación entre niveles</a:t>
            </a: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</a:rPr>
              <a:t>Coordinación </a:t>
            </a:r>
            <a:r>
              <a:rPr lang="es-ES" sz="3000" dirty="0">
                <a:solidFill>
                  <a:schemeClr val="bg1"/>
                </a:solidFill>
              </a:rPr>
              <a:t>de información entre </a:t>
            </a:r>
            <a:r>
              <a:rPr lang="es-ES" sz="3000" dirty="0" smtClean="0">
                <a:solidFill>
                  <a:schemeClr val="bg1"/>
                </a:solidFill>
              </a:rPr>
              <a:t>niveles</a:t>
            </a: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</a:rPr>
              <a:t>Coordinación </a:t>
            </a:r>
            <a:r>
              <a:rPr lang="es-ES" sz="3000" dirty="0">
                <a:solidFill>
                  <a:schemeClr val="bg1"/>
                </a:solidFill>
              </a:rPr>
              <a:t>de la gestión clínica entre </a:t>
            </a:r>
            <a:r>
              <a:rPr lang="es-ES" sz="3000" dirty="0" smtClean="0">
                <a:solidFill>
                  <a:schemeClr val="bg1"/>
                </a:solidFill>
              </a:rPr>
              <a:t>niveles</a:t>
            </a:r>
          </a:p>
          <a:p>
            <a:pPr marL="363537"/>
            <a:r>
              <a:rPr lang="es-ES" sz="2400" dirty="0">
                <a:solidFill>
                  <a:schemeClr val="bg1"/>
                </a:solidFill>
              </a:rPr>
              <a:t/>
            </a:r>
            <a:br>
              <a:rPr lang="es-ES" sz="2400" dirty="0">
                <a:solidFill>
                  <a:schemeClr val="bg1"/>
                </a:solidFill>
              </a:rPr>
            </a:br>
            <a:endParaRPr lang="ca-E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7963" y="131763"/>
            <a:ext cx="8713787" cy="433387"/>
          </a:xfrm>
        </p:spPr>
        <p:txBody>
          <a:bodyPr/>
          <a:lstStyle/>
          <a:p>
            <a:pPr eaLnBrk="1" hangingPunct="1"/>
            <a:r>
              <a:rPr lang="es-ES" altLang="ca-ES" dirty="0" smtClean="0"/>
              <a:t>Percepción de coordinación entre niveles</a:t>
            </a:r>
          </a:p>
        </p:txBody>
      </p:sp>
      <p:grpSp>
        <p:nvGrpSpPr>
          <p:cNvPr id="13317" name="Group 163"/>
          <p:cNvGrpSpPr>
            <a:grpSpLocks/>
          </p:cNvGrpSpPr>
          <p:nvPr/>
        </p:nvGrpSpPr>
        <p:grpSpPr bwMode="auto">
          <a:xfrm>
            <a:off x="6280471" y="5229200"/>
            <a:ext cx="2540000" cy="954087"/>
            <a:chOff x="975" y="3265"/>
            <a:chExt cx="1600" cy="601"/>
          </a:xfrm>
        </p:grpSpPr>
        <p:sp>
          <p:nvSpPr>
            <p:cNvPr id="13332" name="Text Box 155"/>
            <p:cNvSpPr txBox="1">
              <a:spLocks noChangeArrowheads="1"/>
            </p:cNvSpPr>
            <p:nvPr/>
          </p:nvSpPr>
          <p:spPr bwMode="auto">
            <a:xfrm>
              <a:off x="1029" y="3265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13333" name="Text Box 156"/>
            <p:cNvSpPr txBox="1">
              <a:spLocks noChangeArrowheads="1"/>
            </p:cNvSpPr>
            <p:nvPr/>
          </p:nvSpPr>
          <p:spPr bwMode="auto">
            <a:xfrm>
              <a:off x="1029" y="3407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13334" name="Text Box 157"/>
            <p:cNvSpPr txBox="1">
              <a:spLocks noChangeArrowheads="1"/>
            </p:cNvSpPr>
            <p:nvPr/>
          </p:nvSpPr>
          <p:spPr bwMode="auto">
            <a:xfrm>
              <a:off x="1029" y="3550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13335" name="Rectangle 158"/>
            <p:cNvSpPr>
              <a:spLocks noChangeArrowheads="1"/>
            </p:cNvSpPr>
            <p:nvPr/>
          </p:nvSpPr>
          <p:spPr bwMode="auto">
            <a:xfrm>
              <a:off x="975" y="3317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3336" name="Rectangle 159"/>
            <p:cNvSpPr>
              <a:spLocks noChangeArrowheads="1"/>
            </p:cNvSpPr>
            <p:nvPr/>
          </p:nvSpPr>
          <p:spPr bwMode="auto">
            <a:xfrm>
              <a:off x="975" y="3460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3337" name="Rectangle 160"/>
            <p:cNvSpPr>
              <a:spLocks noChangeArrowheads="1"/>
            </p:cNvSpPr>
            <p:nvPr/>
          </p:nvSpPr>
          <p:spPr bwMode="auto">
            <a:xfrm>
              <a:off x="975" y="3745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3338" name="Text Box 161"/>
            <p:cNvSpPr txBox="1">
              <a:spLocks noChangeArrowheads="1"/>
            </p:cNvSpPr>
            <p:nvPr/>
          </p:nvSpPr>
          <p:spPr bwMode="auto">
            <a:xfrm>
              <a:off x="1029" y="3693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13339" name="Rectangle 162"/>
            <p:cNvSpPr>
              <a:spLocks noChangeArrowheads="1"/>
            </p:cNvSpPr>
            <p:nvPr/>
          </p:nvSpPr>
          <p:spPr bwMode="auto">
            <a:xfrm>
              <a:off x="975" y="3603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aphicFrame>
        <p:nvGraphicFramePr>
          <p:cNvPr id="2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55459"/>
              </p:ext>
            </p:extLst>
          </p:nvPr>
        </p:nvGraphicFramePr>
        <p:xfrm>
          <a:off x="1979712" y="1621048"/>
          <a:ext cx="4608512" cy="3295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ángulo 2"/>
          <p:cNvSpPr/>
          <p:nvPr/>
        </p:nvSpPr>
        <p:spPr>
          <a:xfrm>
            <a:off x="262210" y="864171"/>
            <a:ext cx="85582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00000A"/>
                </a:solidFill>
                <a:ea typeface="SimSun" panose="02010600030101010101" pitchFamily="2" charset="-122"/>
              </a:rPr>
              <a:t>Creo </a:t>
            </a:r>
            <a:r>
              <a:rPr lang="es-ES" dirty="0">
                <a:solidFill>
                  <a:srgbClr val="00000A"/>
                </a:solidFill>
                <a:ea typeface="SimSun" panose="02010600030101010101" pitchFamily="2" charset="-122"/>
              </a:rPr>
              <a:t>que la atención entre los médicos del primer nivel y los </a:t>
            </a:r>
            <a:r>
              <a:rPr lang="es-ES" dirty="0" smtClean="0">
                <a:solidFill>
                  <a:srgbClr val="00000A"/>
                </a:solidFill>
                <a:ea typeface="SimSun" panose="02010600030101010101" pitchFamily="2" charset="-122"/>
              </a:rPr>
              <a:t>otros especialistas </a:t>
            </a:r>
            <a:r>
              <a:rPr lang="es-ES" dirty="0">
                <a:solidFill>
                  <a:srgbClr val="00000A"/>
                </a:solidFill>
                <a:ea typeface="SimSun" panose="02010600030101010101" pitchFamily="2" charset="-122"/>
              </a:rPr>
              <a:t>en la red está </a:t>
            </a:r>
            <a:r>
              <a:rPr lang="es-ES" dirty="0" smtClean="0">
                <a:solidFill>
                  <a:srgbClr val="00000A"/>
                </a:solidFill>
                <a:ea typeface="SimSun" panose="02010600030101010101" pitchFamily="2" charset="-122"/>
              </a:rPr>
              <a:t>coordinada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6"/>
          <p:cNvSpPr>
            <a:spLocks noGrp="1" noChangeArrowheads="1"/>
          </p:cNvSpPr>
          <p:nvPr>
            <p:ph type="title"/>
          </p:nvPr>
        </p:nvSpPr>
        <p:spPr>
          <a:xfrm>
            <a:off x="215776" y="131763"/>
            <a:ext cx="8748712" cy="433387"/>
          </a:xfrm>
        </p:spPr>
        <p:txBody>
          <a:bodyPr/>
          <a:lstStyle/>
          <a:p>
            <a:pPr eaLnBrk="1" hangingPunct="1"/>
            <a:r>
              <a:rPr lang="es-ES" altLang="ca-ES" dirty="0" smtClean="0"/>
              <a:t>Coordinación de información clínica entre niveles</a:t>
            </a:r>
          </a:p>
        </p:txBody>
      </p:sp>
      <p:graphicFrame>
        <p:nvGraphicFramePr>
          <p:cNvPr id="303104" name="Group 10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094759"/>
              </p:ext>
            </p:extLst>
          </p:nvPr>
        </p:nvGraphicFramePr>
        <p:xfrm>
          <a:off x="250825" y="1547894"/>
          <a:ext cx="8551863" cy="2313154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576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Intercambian información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del paciente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La información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intercambiada es la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necesaria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Tienen en cuenta la información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transferida en la atención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09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242" name="Group 6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37612"/>
              </p:ext>
            </p:extLst>
          </p:nvPr>
        </p:nvGraphicFramePr>
        <p:xfrm>
          <a:off x="250825" y="1196752"/>
          <a:ext cx="8551863" cy="2063242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317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Repetición de pruebas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realizadas en el otro nivel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  <a:tr h="2952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</a:t>
                      </a: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  <a:tr h="2079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Acuerdo con los tratamientos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prescritos en el otro nivel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2066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Contraindicaciones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y/o duplicaciones en los tratamientos prescritos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</a:tbl>
          </a:graphicData>
        </a:graphic>
      </p:graphicFrame>
      <p:sp>
        <p:nvSpPr>
          <p:cNvPr id="29758" name="Rectangle 78"/>
          <p:cNvSpPr>
            <a:spLocks noChangeArrowheads="1"/>
          </p:cNvSpPr>
          <p:nvPr/>
        </p:nvSpPr>
        <p:spPr bwMode="auto">
          <a:xfrm>
            <a:off x="250825" y="116632"/>
            <a:ext cx="87852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2200" b="1" dirty="0">
                <a:solidFill>
                  <a:schemeClr val="bg1"/>
                </a:solidFill>
              </a:rPr>
              <a:t>C</a:t>
            </a:r>
            <a:r>
              <a:rPr lang="es-ES" altLang="ca-ES" sz="2200" b="1" dirty="0" smtClean="0">
                <a:solidFill>
                  <a:schemeClr val="bg1"/>
                </a:solidFill>
              </a:rPr>
              <a:t>oordinación </a:t>
            </a:r>
            <a:r>
              <a:rPr lang="es-ES" altLang="ca-ES" sz="2200" b="1" dirty="0">
                <a:solidFill>
                  <a:schemeClr val="bg1"/>
                </a:solidFill>
              </a:rPr>
              <a:t>de la gestión </a:t>
            </a:r>
            <a:r>
              <a:rPr lang="es-ES" altLang="ca-ES" sz="2200" b="1" dirty="0" smtClean="0">
                <a:solidFill>
                  <a:schemeClr val="bg1"/>
                </a:solidFill>
              </a:rPr>
              <a:t>clínica: consistencia </a:t>
            </a:r>
            <a:r>
              <a:rPr lang="es-ES" altLang="ca-ES" sz="2200" b="1" dirty="0">
                <a:solidFill>
                  <a:schemeClr val="bg1"/>
                </a:solidFill>
              </a:rPr>
              <a:t>de la </a:t>
            </a:r>
            <a:r>
              <a:rPr lang="es-ES" altLang="ca-ES" sz="2200" b="1" dirty="0" smtClean="0">
                <a:solidFill>
                  <a:schemeClr val="bg1"/>
                </a:solidFill>
              </a:rPr>
              <a:t>atención</a:t>
            </a:r>
            <a:endParaRPr lang="es-ES" altLang="ca-ES" sz="22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47076"/>
              </p:ext>
            </p:extLst>
          </p:nvPr>
        </p:nvGraphicFramePr>
        <p:xfrm>
          <a:off x="268808" y="3284984"/>
          <a:ext cx="8536112" cy="519738"/>
        </p:xfrm>
        <a:graphic>
          <a:graphicData uri="http://schemas.openxmlformats.org/drawingml/2006/table">
            <a:tbl>
              <a:tblPr/>
              <a:tblGrid>
                <a:gridCol w="3441329"/>
                <a:gridCol w="864096"/>
                <a:gridCol w="864096"/>
                <a:gridCol w="792088"/>
                <a:gridCol w="935520"/>
                <a:gridCol w="791448"/>
                <a:gridCol w="847535"/>
              </a:tblGrid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médicos AP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remiten cuando es necesario 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la AE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45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4775" name="Group 3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967584"/>
              </p:ext>
            </p:extLst>
          </p:nvPr>
        </p:nvGraphicFramePr>
        <p:xfrm>
          <a:off x="225425" y="1340768"/>
          <a:ext cx="8697913" cy="2809345"/>
        </p:xfrm>
        <a:graphic>
          <a:graphicData uri="http://schemas.openxmlformats.org/drawingml/2006/table">
            <a:tbl>
              <a:tblPr/>
              <a:tblGrid>
                <a:gridCol w="3744913"/>
                <a:gridCol w="806450"/>
                <a:gridCol w="806450"/>
                <a:gridCol w="806450"/>
                <a:gridCol w="863600"/>
                <a:gridCol w="806450"/>
                <a:gridCol w="863600"/>
              </a:tblGrid>
              <a:tr h="560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especialistas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envían los pacientes a la AP 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 su seguimiento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Tras consulta al especialista, el paciente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realiza una consulta de seguimiento 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 AP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9530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especialistas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hacen recomendaciones al médico de la AP 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sobre el seguimiento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médicos AP </a:t>
                      </a: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consultan dudas a los especialistas 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sobre el seguimiento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35%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33%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512" name="Rectangle 76"/>
          <p:cNvSpPr>
            <a:spLocks noChangeArrowheads="1"/>
          </p:cNvSpPr>
          <p:nvPr/>
        </p:nvSpPr>
        <p:spPr bwMode="auto">
          <a:xfrm>
            <a:off x="181768" y="116632"/>
            <a:ext cx="87852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2200" b="1" dirty="0">
                <a:solidFill>
                  <a:schemeClr val="bg1"/>
                </a:solidFill>
              </a:rPr>
              <a:t>C</a:t>
            </a:r>
            <a:r>
              <a:rPr lang="es-ES" altLang="ca-ES" sz="2200" b="1" dirty="0" smtClean="0">
                <a:solidFill>
                  <a:schemeClr val="bg1"/>
                </a:solidFill>
              </a:rPr>
              <a:t>oordinación </a:t>
            </a:r>
            <a:r>
              <a:rPr lang="es-ES" altLang="ca-ES" sz="2200" b="1" dirty="0">
                <a:solidFill>
                  <a:schemeClr val="bg1"/>
                </a:solidFill>
              </a:rPr>
              <a:t>de la gestión </a:t>
            </a:r>
            <a:r>
              <a:rPr lang="es-ES" altLang="ca-ES" sz="2200" b="1" dirty="0" smtClean="0">
                <a:solidFill>
                  <a:schemeClr val="bg1"/>
                </a:solidFill>
              </a:rPr>
              <a:t>clínica: seguimiento entre niveles</a:t>
            </a:r>
            <a:endParaRPr lang="es-ES" altLang="ca-ES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44463"/>
            <a:ext cx="8642350" cy="433387"/>
          </a:xfrm>
          <a:noFill/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s-ES" altLang="ca-ES" sz="2200" dirty="0"/>
              <a:t>C</a:t>
            </a:r>
            <a:r>
              <a:rPr lang="es-ES" altLang="ca-ES" sz="2200" dirty="0" smtClean="0"/>
              <a:t>oordinación de la gestión </a:t>
            </a:r>
            <a:r>
              <a:rPr lang="es-ES" altLang="ca-ES" sz="2200" dirty="0"/>
              <a:t>clínica: </a:t>
            </a:r>
            <a:r>
              <a:rPr lang="es-ES" altLang="ca-ES" sz="2200" dirty="0" smtClean="0"/>
              <a:t>accesibilidad </a:t>
            </a:r>
            <a:r>
              <a:rPr lang="es-ES" altLang="ca-ES" sz="2200" dirty="0"/>
              <a:t>entre </a:t>
            </a:r>
            <a:r>
              <a:rPr lang="es-ES" altLang="ca-ES" sz="2200" dirty="0" smtClean="0"/>
              <a:t>niveles</a:t>
            </a:r>
          </a:p>
        </p:txBody>
      </p:sp>
      <p:graphicFrame>
        <p:nvGraphicFramePr>
          <p:cNvPr id="250014" name="Group 1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56014"/>
              </p:ext>
            </p:extLst>
          </p:nvPr>
        </p:nvGraphicFramePr>
        <p:xfrm>
          <a:off x="250825" y="1583454"/>
          <a:ext cx="8551863" cy="1906216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693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4285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El paciente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espera mucho tiempo para consulta con el especialista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tras la derivación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342854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635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 paciente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espera mucho tiempo para consulta con médico AP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tras la AE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  <a:tr h="263545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9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1560" y="177281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chemeClr val="bg1"/>
                </a:solidFill>
              </a:rPr>
              <a:t>Análisis </a:t>
            </a:r>
            <a:r>
              <a:rPr lang="es-ES_tradnl" sz="3200" b="1" dirty="0" smtClean="0">
                <a:solidFill>
                  <a:schemeClr val="bg1"/>
                </a:solidFill>
              </a:rPr>
              <a:t>de los factores </a:t>
            </a:r>
            <a:r>
              <a:rPr lang="es-ES" sz="3200" b="1" dirty="0" smtClean="0">
                <a:solidFill>
                  <a:schemeClr val="bg1"/>
                </a:solidFill>
              </a:rPr>
              <a:t>relacionados </a:t>
            </a:r>
            <a:r>
              <a:rPr lang="es-ES" sz="3200" b="1" dirty="0">
                <a:solidFill>
                  <a:schemeClr val="bg1"/>
                </a:solidFill>
              </a:rPr>
              <a:t>con la coordinación entre niveles de </a:t>
            </a:r>
            <a:r>
              <a:rPr lang="es-ES" sz="3200" b="1" dirty="0" smtClean="0">
                <a:solidFill>
                  <a:schemeClr val="bg1"/>
                </a:solidFill>
              </a:rPr>
              <a:t>atención</a:t>
            </a:r>
          </a:p>
        </p:txBody>
      </p:sp>
    </p:spTree>
    <p:extLst>
      <p:ext uri="{BB962C8B-B14F-4D97-AF65-F5344CB8AC3E}">
        <p14:creationId xmlns:p14="http://schemas.microsoft.com/office/powerpoint/2010/main" val="321092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17"/>
          <p:cNvSpPr>
            <a:spLocks noChangeArrowheads="1"/>
          </p:cNvSpPr>
          <p:nvPr/>
        </p:nvSpPr>
        <p:spPr bwMode="auto">
          <a:xfrm>
            <a:off x="395288" y="174625"/>
            <a:ext cx="8291512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3200" b="1" dirty="0">
                <a:solidFill>
                  <a:schemeClr val="bg1"/>
                </a:solidFill>
              </a:rPr>
              <a:t>Factores organizativos </a:t>
            </a:r>
          </a:p>
        </p:txBody>
      </p:sp>
      <p:sp>
        <p:nvSpPr>
          <p:cNvPr id="54277" name="Rectangle 21"/>
          <p:cNvSpPr>
            <a:spLocks noChangeArrowheads="1"/>
          </p:cNvSpPr>
          <p:nvPr/>
        </p:nvSpPr>
        <p:spPr bwMode="auto">
          <a:xfrm>
            <a:off x="683568" y="1124744"/>
            <a:ext cx="4502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 dirty="0"/>
              <a:t>Dispone de tiempo</a:t>
            </a:r>
            <a:r>
              <a:rPr lang="es-ES" altLang="ca-ES" sz="1400" dirty="0"/>
              <a:t> para la realización de tareas de coordinación</a:t>
            </a:r>
          </a:p>
        </p:txBody>
      </p:sp>
      <p:grpSp>
        <p:nvGrpSpPr>
          <p:cNvPr id="54281" name="Group 52"/>
          <p:cNvGrpSpPr>
            <a:grpSpLocks/>
          </p:cNvGrpSpPr>
          <p:nvPr/>
        </p:nvGrpSpPr>
        <p:grpSpPr bwMode="auto">
          <a:xfrm>
            <a:off x="6372200" y="2806726"/>
            <a:ext cx="2540000" cy="954087"/>
            <a:chOff x="975" y="3265"/>
            <a:chExt cx="1600" cy="601"/>
          </a:xfrm>
        </p:grpSpPr>
        <p:sp>
          <p:nvSpPr>
            <p:cNvPr id="54282" name="Text Box 53"/>
            <p:cNvSpPr txBox="1">
              <a:spLocks noChangeArrowheads="1"/>
            </p:cNvSpPr>
            <p:nvPr/>
          </p:nvSpPr>
          <p:spPr bwMode="auto">
            <a:xfrm>
              <a:off x="1029" y="3265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54283" name="Text Box 54"/>
            <p:cNvSpPr txBox="1">
              <a:spLocks noChangeArrowheads="1"/>
            </p:cNvSpPr>
            <p:nvPr/>
          </p:nvSpPr>
          <p:spPr bwMode="auto">
            <a:xfrm>
              <a:off x="1029" y="3407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54284" name="Text Box 55"/>
            <p:cNvSpPr txBox="1">
              <a:spLocks noChangeArrowheads="1"/>
            </p:cNvSpPr>
            <p:nvPr/>
          </p:nvSpPr>
          <p:spPr bwMode="auto">
            <a:xfrm>
              <a:off x="1029" y="3550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54285" name="Rectangle 56"/>
            <p:cNvSpPr>
              <a:spLocks noChangeArrowheads="1"/>
            </p:cNvSpPr>
            <p:nvPr/>
          </p:nvSpPr>
          <p:spPr bwMode="auto">
            <a:xfrm>
              <a:off x="975" y="3317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4286" name="Rectangle 57"/>
            <p:cNvSpPr>
              <a:spLocks noChangeArrowheads="1"/>
            </p:cNvSpPr>
            <p:nvPr/>
          </p:nvSpPr>
          <p:spPr bwMode="auto">
            <a:xfrm>
              <a:off x="975" y="3460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4287" name="Rectangle 58"/>
            <p:cNvSpPr>
              <a:spLocks noChangeArrowheads="1"/>
            </p:cNvSpPr>
            <p:nvPr/>
          </p:nvSpPr>
          <p:spPr bwMode="auto">
            <a:xfrm>
              <a:off x="975" y="3745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4288" name="Text Box 59"/>
            <p:cNvSpPr txBox="1">
              <a:spLocks noChangeArrowheads="1"/>
            </p:cNvSpPr>
            <p:nvPr/>
          </p:nvSpPr>
          <p:spPr bwMode="auto">
            <a:xfrm>
              <a:off x="1029" y="3693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54289" name="Rectangle 60"/>
            <p:cNvSpPr>
              <a:spLocks noChangeArrowheads="1"/>
            </p:cNvSpPr>
            <p:nvPr/>
          </p:nvSpPr>
          <p:spPr bwMode="auto">
            <a:xfrm>
              <a:off x="975" y="3603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aphicFrame>
        <p:nvGraphicFramePr>
          <p:cNvPr id="21" name="Gráfico 27"/>
          <p:cNvGraphicFramePr>
            <a:graphicFrameLocks/>
          </p:cNvGraphicFramePr>
          <p:nvPr>
            <p:extLst/>
          </p:nvPr>
        </p:nvGraphicFramePr>
        <p:xfrm>
          <a:off x="691580" y="1533551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uadroTexto 29"/>
          <p:cNvSpPr txBox="1">
            <a:spLocks noChangeArrowheads="1"/>
          </p:cNvSpPr>
          <p:nvPr/>
        </p:nvSpPr>
        <p:spPr bwMode="auto">
          <a:xfrm>
            <a:off x="8535988" y="50686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1176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74624"/>
            <a:ext cx="8641655" cy="46504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altLang="ca-ES" dirty="0" smtClean="0"/>
              <a:t>Factores de profesionales: actitud </a:t>
            </a:r>
            <a:r>
              <a:rPr lang="es-ES" altLang="ca-ES" dirty="0"/>
              <a:t>a</a:t>
            </a:r>
            <a:r>
              <a:rPr lang="es-ES" altLang="ca-ES" dirty="0" smtClean="0"/>
              <a:t>nte </a:t>
            </a:r>
            <a:r>
              <a:rPr lang="es-ES" altLang="ca-ES" dirty="0"/>
              <a:t>e</a:t>
            </a:r>
            <a:r>
              <a:rPr lang="es-ES" altLang="ca-ES" dirty="0" smtClean="0"/>
              <a:t>l trabajo </a:t>
            </a:r>
            <a:endParaRPr lang="es-ES" altLang="ca-ES" i="1" dirty="0" smtClean="0"/>
          </a:p>
        </p:txBody>
      </p:sp>
      <p:sp>
        <p:nvSpPr>
          <p:cNvPr id="60420" name="Rectangle 63"/>
          <p:cNvSpPr>
            <a:spLocks noChangeArrowheads="1"/>
          </p:cNvSpPr>
          <p:nvPr/>
        </p:nvSpPr>
        <p:spPr bwMode="auto">
          <a:xfrm>
            <a:off x="250825" y="765175"/>
            <a:ext cx="37433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 dirty="0"/>
              <a:t>Previsión de cambiar de trabajo en los próximos 6 meses</a:t>
            </a:r>
            <a:endParaRPr lang="es-ES" altLang="ca-ES" sz="1400" dirty="0"/>
          </a:p>
        </p:txBody>
      </p:sp>
      <p:sp>
        <p:nvSpPr>
          <p:cNvPr id="60421" name="Rectangle 64"/>
          <p:cNvSpPr>
            <a:spLocks noChangeArrowheads="1"/>
          </p:cNvSpPr>
          <p:nvPr/>
        </p:nvSpPr>
        <p:spPr bwMode="auto">
          <a:xfrm>
            <a:off x="4427538" y="765175"/>
            <a:ext cx="4284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/>
              <a:t>Satisfacción con el trabajo</a:t>
            </a:r>
          </a:p>
        </p:txBody>
      </p:sp>
      <p:grpSp>
        <p:nvGrpSpPr>
          <p:cNvPr id="60423" name="Group 92"/>
          <p:cNvGrpSpPr>
            <a:grpSpLocks/>
          </p:cNvGrpSpPr>
          <p:nvPr/>
        </p:nvGrpSpPr>
        <p:grpSpPr bwMode="auto">
          <a:xfrm>
            <a:off x="2916238" y="4292600"/>
            <a:ext cx="4679950" cy="954088"/>
            <a:chOff x="975" y="3265"/>
            <a:chExt cx="2948" cy="601"/>
          </a:xfrm>
        </p:grpSpPr>
        <p:sp>
          <p:nvSpPr>
            <p:cNvPr id="60424" name="Text Box 84"/>
            <p:cNvSpPr txBox="1">
              <a:spLocks noChangeArrowheads="1"/>
            </p:cNvSpPr>
            <p:nvPr/>
          </p:nvSpPr>
          <p:spPr bwMode="auto">
            <a:xfrm>
              <a:off x="1029" y="3407"/>
              <a:ext cx="289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Ni de acuerdo ni en desacuerdo</a:t>
              </a:r>
              <a:endParaRPr lang="ca-ES" altLang="ca-ES" sz="1200"/>
            </a:p>
          </p:txBody>
        </p:sp>
        <p:sp>
          <p:nvSpPr>
            <p:cNvPr id="60425" name="Text Box 83"/>
            <p:cNvSpPr txBox="1">
              <a:spLocks noChangeArrowheads="1"/>
            </p:cNvSpPr>
            <p:nvPr/>
          </p:nvSpPr>
          <p:spPr bwMode="auto">
            <a:xfrm>
              <a:off x="1029" y="3265"/>
              <a:ext cx="257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Totalmente de acuerdo + de acuerdo</a:t>
              </a:r>
            </a:p>
          </p:txBody>
        </p:sp>
        <p:sp>
          <p:nvSpPr>
            <p:cNvPr id="60426" name="Text Box 85"/>
            <p:cNvSpPr txBox="1">
              <a:spLocks noChangeArrowheads="1"/>
            </p:cNvSpPr>
            <p:nvPr/>
          </p:nvSpPr>
          <p:spPr bwMode="auto">
            <a:xfrm>
              <a:off x="1029" y="3550"/>
              <a:ext cx="216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En desacuerdo, totalmente en desacuerdo</a:t>
              </a:r>
              <a:endParaRPr lang="ca-ES" altLang="ca-ES" sz="1200"/>
            </a:p>
          </p:txBody>
        </p:sp>
        <p:sp>
          <p:nvSpPr>
            <p:cNvPr id="60427" name="Rectangle 86"/>
            <p:cNvSpPr>
              <a:spLocks noChangeArrowheads="1"/>
            </p:cNvSpPr>
            <p:nvPr/>
          </p:nvSpPr>
          <p:spPr bwMode="auto">
            <a:xfrm>
              <a:off x="975" y="3317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60428" name="Rectangle 87"/>
            <p:cNvSpPr>
              <a:spLocks noChangeArrowheads="1"/>
            </p:cNvSpPr>
            <p:nvPr/>
          </p:nvSpPr>
          <p:spPr bwMode="auto">
            <a:xfrm>
              <a:off x="975" y="3460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60429" name="Rectangle 88"/>
            <p:cNvSpPr>
              <a:spLocks noChangeArrowheads="1"/>
            </p:cNvSpPr>
            <p:nvPr/>
          </p:nvSpPr>
          <p:spPr bwMode="auto">
            <a:xfrm>
              <a:off x="975" y="3745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60430" name="Text Box 89"/>
            <p:cNvSpPr txBox="1">
              <a:spLocks noChangeArrowheads="1"/>
            </p:cNvSpPr>
            <p:nvPr/>
          </p:nvSpPr>
          <p:spPr bwMode="auto">
            <a:xfrm>
              <a:off x="1029" y="3693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60431" name="Rectangle 90"/>
            <p:cNvSpPr>
              <a:spLocks noChangeArrowheads="1"/>
            </p:cNvSpPr>
            <p:nvPr/>
          </p:nvSpPr>
          <p:spPr bwMode="auto">
            <a:xfrm>
              <a:off x="975" y="3603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aphicFrame>
        <p:nvGraphicFramePr>
          <p:cNvPr id="18" name="Gráfico 27"/>
          <p:cNvGraphicFramePr>
            <a:graphicFrameLocks/>
          </p:cNvGraphicFramePr>
          <p:nvPr>
            <p:extLst/>
          </p:nvPr>
        </p:nvGraphicFramePr>
        <p:xfrm>
          <a:off x="250825" y="1408207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27"/>
          <p:cNvGraphicFramePr>
            <a:graphicFrameLocks/>
          </p:cNvGraphicFramePr>
          <p:nvPr>
            <p:extLst/>
          </p:nvPr>
        </p:nvGraphicFramePr>
        <p:xfrm>
          <a:off x="4427538" y="1408018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702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ca-ES" sz="3200" dirty="0" smtClean="0"/>
              <a:t>Contenidos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8738" y="653491"/>
            <a:ext cx="8569325" cy="6093296"/>
          </a:xfrm>
        </p:spPr>
        <p:txBody>
          <a:bodyPr/>
          <a:lstStyle/>
          <a:p>
            <a:pPr marL="457200" indent="-457200" eaLnBrk="1" hangingPunct="1">
              <a:lnSpc>
                <a:spcPts val="3200"/>
              </a:lnSpc>
              <a:buAutoNum type="arabicPeriod"/>
            </a:pPr>
            <a:endParaRPr lang="es-ES" altLang="ca-ES" sz="2400" dirty="0" smtClean="0"/>
          </a:p>
          <a:p>
            <a:pPr marL="457200" indent="-457200" eaLnBrk="1" hangingPunct="1">
              <a:lnSpc>
                <a:spcPts val="3200"/>
              </a:lnSpc>
              <a:buAutoNum type="arabicPeriod"/>
            </a:pPr>
            <a:r>
              <a:rPr lang="es-ES" altLang="ca-ES" dirty="0" smtClean="0"/>
              <a:t>Objetivos</a:t>
            </a:r>
          </a:p>
          <a:p>
            <a:pPr marL="457200" indent="-457200" eaLnBrk="1" hangingPunct="1">
              <a:lnSpc>
                <a:spcPts val="3200"/>
              </a:lnSpc>
              <a:buAutoNum type="arabicPeriod"/>
            </a:pPr>
            <a:endParaRPr lang="es-ES" altLang="ca-ES" dirty="0" smtClean="0"/>
          </a:p>
          <a:p>
            <a:pPr marL="457200" indent="-457200" eaLnBrk="1" hangingPunct="1">
              <a:lnSpc>
                <a:spcPts val="3200"/>
              </a:lnSpc>
              <a:buAutoNum type="arabicPeriod"/>
            </a:pPr>
            <a:r>
              <a:rPr lang="es-ES" altLang="ca-ES" dirty="0" smtClean="0"/>
              <a:t>Método</a:t>
            </a:r>
          </a:p>
          <a:p>
            <a:pPr marL="457200" indent="-457200" eaLnBrk="1" hangingPunct="1">
              <a:lnSpc>
                <a:spcPts val="3200"/>
              </a:lnSpc>
              <a:buAutoNum type="arabicPeriod"/>
            </a:pPr>
            <a:endParaRPr lang="es-ES" altLang="ca-ES" dirty="0" smtClean="0"/>
          </a:p>
          <a:p>
            <a:pPr marL="457200" indent="-457200" eaLnBrk="1" hangingPunct="1">
              <a:lnSpc>
                <a:spcPts val="3200"/>
              </a:lnSpc>
              <a:buAutoNum type="arabicPeriod"/>
            </a:pPr>
            <a:r>
              <a:rPr lang="es-ES" altLang="ca-ES" dirty="0" smtClean="0"/>
              <a:t>Resultados</a:t>
            </a:r>
          </a:p>
          <a:p>
            <a:pPr marL="1152525" lvl="2" indent="-457200" eaLnBrk="1" hangingPunct="1">
              <a:lnSpc>
                <a:spcPts val="3200"/>
              </a:lnSpc>
              <a:buAutoNum type="alphaLcParenR"/>
            </a:pPr>
            <a:r>
              <a:rPr lang="es-ES" altLang="ca-ES" dirty="0" smtClean="0"/>
              <a:t>Coordinación de la atención entre niveles y factores asociados</a:t>
            </a:r>
          </a:p>
          <a:p>
            <a:pPr marL="1152525" lvl="2" indent="-457200" eaLnBrk="1" hangingPunct="1">
              <a:lnSpc>
                <a:spcPts val="3200"/>
              </a:lnSpc>
              <a:buAutoNum type="alphaLcParenR"/>
            </a:pPr>
            <a:r>
              <a:rPr lang="es-ES" altLang="ca-ES" dirty="0" smtClean="0"/>
              <a:t>Conocimiento y uso de mecanismos de coordinación entre niveles y factores asociados</a:t>
            </a:r>
            <a:endParaRPr lang="es-ES" altLang="ca-ES" sz="2400" dirty="0" smtClean="0"/>
          </a:p>
          <a:p>
            <a:pPr marL="0" indent="0" eaLnBrk="1" hangingPunct="1">
              <a:lnSpc>
                <a:spcPts val="3200"/>
              </a:lnSpc>
              <a:buFontTx/>
              <a:buChar char="•"/>
            </a:pPr>
            <a:endParaRPr lang="es-ES" altLang="ca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4"/>
          <p:cNvSpPr>
            <a:spLocks noChangeArrowheads="1"/>
          </p:cNvSpPr>
          <p:nvPr/>
        </p:nvSpPr>
        <p:spPr bwMode="auto">
          <a:xfrm>
            <a:off x="323850" y="160338"/>
            <a:ext cx="8461375" cy="4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3200" b="1" dirty="0" smtClean="0">
                <a:solidFill>
                  <a:schemeClr val="bg1"/>
                </a:solidFill>
              </a:rPr>
              <a:t>Factores de interacción (I)</a:t>
            </a:r>
            <a:endParaRPr lang="es-ES" altLang="ca-ES" sz="3200" b="1" dirty="0">
              <a:solidFill>
                <a:schemeClr val="bg1"/>
              </a:solidFill>
            </a:endParaRPr>
          </a:p>
        </p:txBody>
      </p:sp>
      <p:sp>
        <p:nvSpPr>
          <p:cNvPr id="21510" name="Rectangle 123"/>
          <p:cNvSpPr>
            <a:spLocks noChangeArrowheads="1"/>
          </p:cNvSpPr>
          <p:nvPr/>
        </p:nvSpPr>
        <p:spPr bwMode="auto">
          <a:xfrm>
            <a:off x="682625" y="1988840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1511" name="Rectangle 124"/>
          <p:cNvSpPr>
            <a:spLocks noChangeArrowheads="1"/>
          </p:cNvSpPr>
          <p:nvPr/>
        </p:nvSpPr>
        <p:spPr bwMode="auto">
          <a:xfrm>
            <a:off x="4932363" y="1988840"/>
            <a:ext cx="32829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 dirty="0">
                <a:solidFill>
                  <a:srgbClr val="990000"/>
                </a:solidFill>
              </a:rPr>
              <a:t>Atención </a:t>
            </a:r>
            <a:r>
              <a:rPr lang="es-ES" altLang="ca-ES" sz="1400" b="1" dirty="0" smtClean="0">
                <a:solidFill>
                  <a:srgbClr val="990000"/>
                </a:solidFill>
              </a:rPr>
              <a:t>secundaria/terciaria</a:t>
            </a:r>
            <a:endParaRPr lang="es-ES" altLang="ca-ES" sz="1400" b="1" dirty="0">
              <a:solidFill>
                <a:srgbClr val="990000"/>
              </a:solidFill>
            </a:endParaRPr>
          </a:p>
        </p:txBody>
      </p:sp>
      <p:graphicFrame>
        <p:nvGraphicFramePr>
          <p:cNvPr id="30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1504874"/>
              </p:ext>
            </p:extLst>
          </p:nvPr>
        </p:nvGraphicFramePr>
        <p:xfrm>
          <a:off x="323850" y="2273449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102613"/>
              </p:ext>
            </p:extLst>
          </p:nvPr>
        </p:nvGraphicFramePr>
        <p:xfrm>
          <a:off x="4732338" y="2273449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29"/>
          <p:cNvSpPr txBox="1">
            <a:spLocks noChangeArrowheads="1"/>
          </p:cNvSpPr>
          <p:nvPr/>
        </p:nvSpPr>
        <p:spPr bwMode="auto">
          <a:xfrm>
            <a:off x="8535988" y="24143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3" name="CuadroTexto 29"/>
          <p:cNvSpPr txBox="1">
            <a:spLocks noChangeArrowheads="1"/>
          </p:cNvSpPr>
          <p:nvPr/>
        </p:nvSpPr>
        <p:spPr bwMode="auto">
          <a:xfrm>
            <a:off x="8535988" y="27826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4" name="CuadroTexto 29"/>
          <p:cNvSpPr txBox="1">
            <a:spLocks noChangeArrowheads="1"/>
          </p:cNvSpPr>
          <p:nvPr/>
        </p:nvSpPr>
        <p:spPr bwMode="auto">
          <a:xfrm>
            <a:off x="8535988" y="3830563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5" name="CuadroTexto 29"/>
          <p:cNvSpPr txBox="1">
            <a:spLocks noChangeArrowheads="1"/>
          </p:cNvSpPr>
          <p:nvPr/>
        </p:nvSpPr>
        <p:spPr bwMode="auto">
          <a:xfrm>
            <a:off x="8535988" y="4221088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6" name="CuadroTexto 29"/>
          <p:cNvSpPr txBox="1">
            <a:spLocks noChangeArrowheads="1"/>
          </p:cNvSpPr>
          <p:nvPr/>
        </p:nvSpPr>
        <p:spPr bwMode="auto">
          <a:xfrm>
            <a:off x="8535988" y="3133576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683568" y="1124744"/>
            <a:ext cx="45021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 dirty="0" smtClean="0"/>
              <a:t>Identifica al médico de atención primaria como responsable </a:t>
            </a:r>
            <a:r>
              <a:rPr lang="es-ES" altLang="ca-ES" sz="1400" dirty="0" smtClean="0"/>
              <a:t>del seguimiento del paciente</a:t>
            </a:r>
            <a:endParaRPr lang="es-ES" altLang="ca-ES" sz="1400" dirty="0"/>
          </a:p>
        </p:txBody>
      </p:sp>
      <p:grpSp>
        <p:nvGrpSpPr>
          <p:cNvPr id="23" name="Group 229"/>
          <p:cNvGrpSpPr>
            <a:grpSpLocks/>
          </p:cNvGrpSpPr>
          <p:nvPr/>
        </p:nvGrpSpPr>
        <p:grpSpPr bwMode="auto">
          <a:xfrm>
            <a:off x="5436096" y="5067201"/>
            <a:ext cx="2540000" cy="954087"/>
            <a:chOff x="975" y="3265"/>
            <a:chExt cx="1600" cy="601"/>
          </a:xfrm>
        </p:grpSpPr>
        <p:sp>
          <p:nvSpPr>
            <p:cNvPr id="24" name="Text Box 230"/>
            <p:cNvSpPr txBox="1">
              <a:spLocks noChangeArrowheads="1"/>
            </p:cNvSpPr>
            <p:nvPr/>
          </p:nvSpPr>
          <p:spPr bwMode="auto">
            <a:xfrm>
              <a:off x="1029" y="3265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25" name="Text Box 231"/>
            <p:cNvSpPr txBox="1">
              <a:spLocks noChangeArrowheads="1"/>
            </p:cNvSpPr>
            <p:nvPr/>
          </p:nvSpPr>
          <p:spPr bwMode="auto">
            <a:xfrm>
              <a:off x="1029" y="3407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27" name="Text Box 232"/>
            <p:cNvSpPr txBox="1">
              <a:spLocks noChangeArrowheads="1"/>
            </p:cNvSpPr>
            <p:nvPr/>
          </p:nvSpPr>
          <p:spPr bwMode="auto">
            <a:xfrm>
              <a:off x="1029" y="3550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 dirty="0"/>
                <a:t>Nunca</a:t>
              </a:r>
              <a:endParaRPr lang="ca-ES" altLang="ca-ES" sz="1200" dirty="0"/>
            </a:p>
          </p:txBody>
        </p:sp>
        <p:sp>
          <p:nvSpPr>
            <p:cNvPr id="28" name="Rectangle 233"/>
            <p:cNvSpPr>
              <a:spLocks noChangeArrowheads="1"/>
            </p:cNvSpPr>
            <p:nvPr/>
          </p:nvSpPr>
          <p:spPr bwMode="auto">
            <a:xfrm>
              <a:off x="975" y="3317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9" name="Rectangle 234"/>
            <p:cNvSpPr>
              <a:spLocks noChangeArrowheads="1"/>
            </p:cNvSpPr>
            <p:nvPr/>
          </p:nvSpPr>
          <p:spPr bwMode="auto">
            <a:xfrm>
              <a:off x="975" y="3460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37" name="Rectangle 235"/>
            <p:cNvSpPr>
              <a:spLocks noChangeArrowheads="1"/>
            </p:cNvSpPr>
            <p:nvPr/>
          </p:nvSpPr>
          <p:spPr bwMode="auto">
            <a:xfrm>
              <a:off x="975" y="3745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38" name="Text Box 236"/>
            <p:cNvSpPr txBox="1">
              <a:spLocks noChangeArrowheads="1"/>
            </p:cNvSpPr>
            <p:nvPr/>
          </p:nvSpPr>
          <p:spPr bwMode="auto">
            <a:xfrm>
              <a:off x="1029" y="3693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 dirty="0"/>
                <a:t>No sabe</a:t>
              </a:r>
              <a:endParaRPr lang="ca-ES" altLang="ca-ES" sz="1200" dirty="0"/>
            </a:p>
          </p:txBody>
        </p:sp>
        <p:sp>
          <p:nvSpPr>
            <p:cNvPr id="39" name="Rectangle 237"/>
            <p:cNvSpPr>
              <a:spLocks noChangeArrowheads="1"/>
            </p:cNvSpPr>
            <p:nvPr/>
          </p:nvSpPr>
          <p:spPr bwMode="auto">
            <a:xfrm>
              <a:off x="975" y="3603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</p:spTree>
    <p:extLst>
      <p:ext uri="{BB962C8B-B14F-4D97-AF65-F5344CB8AC3E}">
        <p14:creationId xmlns:p14="http://schemas.microsoft.com/office/powerpoint/2010/main" val="77429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altLang="ca-ES" sz="3200" dirty="0" smtClean="0"/>
              <a:t>Factores de interacción (II)</a:t>
            </a:r>
            <a:endParaRPr lang="es-ES" altLang="ca-ES" sz="3200" i="1" dirty="0" smtClean="0"/>
          </a:p>
        </p:txBody>
      </p:sp>
      <p:sp>
        <p:nvSpPr>
          <p:cNvPr id="58372" name="Rectangle 201"/>
          <p:cNvSpPr>
            <a:spLocks noChangeArrowheads="1"/>
          </p:cNvSpPr>
          <p:nvPr/>
        </p:nvSpPr>
        <p:spPr bwMode="auto">
          <a:xfrm>
            <a:off x="179388" y="831850"/>
            <a:ext cx="4608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dirty="0"/>
              <a:t>Los médicos de </a:t>
            </a:r>
            <a:r>
              <a:rPr lang="es-ES" altLang="ca-ES" sz="1400" dirty="0" smtClean="0"/>
              <a:t>ambos niveles </a:t>
            </a:r>
            <a:r>
              <a:rPr lang="es-ES" altLang="ca-ES" sz="1400" b="1" dirty="0"/>
              <a:t>se conocen entre sí</a:t>
            </a:r>
          </a:p>
        </p:txBody>
      </p:sp>
      <p:sp>
        <p:nvSpPr>
          <p:cNvPr id="58373" name="Rectangle 203"/>
          <p:cNvSpPr>
            <a:spLocks noChangeArrowheads="1"/>
          </p:cNvSpPr>
          <p:nvPr/>
        </p:nvSpPr>
        <p:spPr bwMode="auto">
          <a:xfrm>
            <a:off x="4678362" y="836712"/>
            <a:ext cx="45021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dirty="0"/>
              <a:t>Los médicos </a:t>
            </a:r>
            <a:r>
              <a:rPr lang="es-ES" altLang="ca-ES" sz="1400" b="1" dirty="0"/>
              <a:t>confían en las habilidades clínicas</a:t>
            </a:r>
            <a:r>
              <a:rPr lang="es-ES" altLang="ca-ES" sz="1400" dirty="0"/>
              <a:t> </a:t>
            </a:r>
            <a:r>
              <a:rPr lang="es-ES" altLang="ca-ES" sz="1400" dirty="0" smtClean="0"/>
              <a:t>de los </a:t>
            </a:r>
            <a:r>
              <a:rPr lang="es-ES" altLang="ca-ES" sz="1400" dirty="0"/>
              <a:t>médicos del otro nivel</a:t>
            </a:r>
          </a:p>
        </p:txBody>
      </p:sp>
      <p:grpSp>
        <p:nvGrpSpPr>
          <p:cNvPr id="58377" name="Group 229"/>
          <p:cNvGrpSpPr>
            <a:grpSpLocks/>
          </p:cNvGrpSpPr>
          <p:nvPr/>
        </p:nvGrpSpPr>
        <p:grpSpPr bwMode="auto">
          <a:xfrm>
            <a:off x="2915816" y="5023768"/>
            <a:ext cx="2562225" cy="925512"/>
            <a:chOff x="975" y="3283"/>
            <a:chExt cx="1614" cy="583"/>
          </a:xfrm>
        </p:grpSpPr>
        <p:sp>
          <p:nvSpPr>
            <p:cNvPr id="58378" name="Text Box 230"/>
            <p:cNvSpPr txBox="1">
              <a:spLocks noChangeArrowheads="1"/>
            </p:cNvSpPr>
            <p:nvPr/>
          </p:nvSpPr>
          <p:spPr bwMode="auto">
            <a:xfrm>
              <a:off x="1043" y="3283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58379" name="Text Box 231"/>
            <p:cNvSpPr txBox="1">
              <a:spLocks noChangeArrowheads="1"/>
            </p:cNvSpPr>
            <p:nvPr/>
          </p:nvSpPr>
          <p:spPr bwMode="auto">
            <a:xfrm>
              <a:off x="1029" y="3407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58380" name="Text Box 232"/>
            <p:cNvSpPr txBox="1">
              <a:spLocks noChangeArrowheads="1"/>
            </p:cNvSpPr>
            <p:nvPr/>
          </p:nvSpPr>
          <p:spPr bwMode="auto">
            <a:xfrm>
              <a:off x="1029" y="3550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58381" name="Rectangle 233"/>
            <p:cNvSpPr>
              <a:spLocks noChangeArrowheads="1"/>
            </p:cNvSpPr>
            <p:nvPr/>
          </p:nvSpPr>
          <p:spPr bwMode="auto">
            <a:xfrm>
              <a:off x="975" y="3317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8382" name="Rectangle 234"/>
            <p:cNvSpPr>
              <a:spLocks noChangeArrowheads="1"/>
            </p:cNvSpPr>
            <p:nvPr/>
          </p:nvSpPr>
          <p:spPr bwMode="auto">
            <a:xfrm>
              <a:off x="975" y="3460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8383" name="Rectangle 235"/>
            <p:cNvSpPr>
              <a:spLocks noChangeArrowheads="1"/>
            </p:cNvSpPr>
            <p:nvPr/>
          </p:nvSpPr>
          <p:spPr bwMode="auto">
            <a:xfrm>
              <a:off x="975" y="3745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58384" name="Text Box 236"/>
            <p:cNvSpPr txBox="1">
              <a:spLocks noChangeArrowheads="1"/>
            </p:cNvSpPr>
            <p:nvPr/>
          </p:nvSpPr>
          <p:spPr bwMode="auto">
            <a:xfrm>
              <a:off x="1029" y="3693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 dirty="0"/>
                <a:t>No sabe</a:t>
              </a:r>
              <a:endParaRPr lang="ca-ES" altLang="ca-ES" sz="1200" dirty="0"/>
            </a:p>
          </p:txBody>
        </p:sp>
        <p:sp>
          <p:nvSpPr>
            <p:cNvPr id="58385" name="Rectangle 237"/>
            <p:cNvSpPr>
              <a:spLocks noChangeArrowheads="1"/>
            </p:cNvSpPr>
            <p:nvPr/>
          </p:nvSpPr>
          <p:spPr bwMode="auto">
            <a:xfrm>
              <a:off x="975" y="3603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aphicFrame>
        <p:nvGraphicFramePr>
          <p:cNvPr id="19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1017"/>
              </p:ext>
            </p:extLst>
          </p:nvPr>
        </p:nvGraphicFramePr>
        <p:xfrm>
          <a:off x="179388" y="1359932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83825"/>
              </p:ext>
            </p:extLst>
          </p:nvPr>
        </p:nvGraphicFramePr>
        <p:xfrm>
          <a:off x="4686374" y="1389981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0170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395288" y="938213"/>
          <a:ext cx="8064500" cy="5854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4704"/>
                <a:gridCol w="360040"/>
                <a:gridCol w="1224136"/>
                <a:gridCol w="1107828"/>
                <a:gridCol w="580397"/>
                <a:gridCol w="44450"/>
                <a:gridCol w="642945"/>
              </a:tblGrid>
              <a:tr h="316154"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Variable</a:t>
                      </a:r>
                      <a:endParaRPr lang="es-E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Categorías</a:t>
                      </a:r>
                      <a:endParaRPr lang="es-ES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ES" sz="1400" b="1" u="none" strike="noStrike" noProof="0" dirty="0" smtClean="0">
                          <a:effectLst/>
                          <a:latin typeface="+mj-lt"/>
                        </a:rPr>
                        <a:t>   OR</a:t>
                      </a:r>
                      <a:r>
                        <a:rPr lang="es-ES" sz="1400" b="1" u="none" strike="noStrike" baseline="0" noProof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s-ES" sz="1400" b="1" u="none" strike="noStrike" noProof="0" dirty="0" smtClean="0">
                          <a:effectLst/>
                          <a:latin typeface="+mj-lt"/>
                        </a:rPr>
                        <a:t>aj (95%IC)</a:t>
                      </a:r>
                      <a:endParaRPr lang="es-E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721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236848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Sexo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7188" indent="0" algn="l" fontAlgn="b"/>
                      <a:endParaRPr lang="es-ES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Hombre</a:t>
                      </a:r>
                    </a:p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Mujer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lang="es-ES" sz="1200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1200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1200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1200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1.08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0.80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1.47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5416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484">
                <a:tc rowSpan="3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Edad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24- 35 años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 to 50 años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1.26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0.72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2.21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&gt; 50 años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1.66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0.95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2.90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0484">
                <a:tc rowSpan="3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effectLst/>
                          <a:latin typeface="+mj-lt"/>
                        </a:rPr>
                        <a:t>Nivel de atención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AP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+mj-lt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AE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1.89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1.55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2.32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377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Tipo</a:t>
                      </a:r>
                      <a:r>
                        <a:rPr lang="es-ES" sz="14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de contrato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Temporal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60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Estable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0.99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0.74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1.33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052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rowSpan="3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Horas contratadas a la semana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&lt; 20 horas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</a:t>
                      </a:r>
                      <a:r>
                        <a:rPr lang="es-ES" sz="12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to </a:t>
                      </a:r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 horas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0.99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0.64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1.53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&gt; 40 horas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0.72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0.40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1.29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052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Tiempo para la coordinación en</a:t>
                      </a:r>
                      <a:r>
                        <a:rPr lang="es-ES" sz="1400" b="0" i="1" u="none" strike="noStrike" baseline="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 la consulta suficiente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baseline="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No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+mj-lt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3844">
                <a:tc vMerge="1">
                  <a:txBody>
                    <a:bodyPr/>
                    <a:lstStyle/>
                    <a:p>
                      <a:pPr algn="r" fontAlgn="b"/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Sí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1.41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1.04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1.89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052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effectLst/>
                          <a:latin typeface="+mj-lt"/>
                        </a:rPr>
                        <a:t>Satisfacción</a:t>
                      </a:r>
                      <a:r>
                        <a:rPr lang="es-ES" sz="1400" b="0" i="1" u="none" strike="noStrike" baseline="0" noProof="0" dirty="0" smtClean="0">
                          <a:effectLst/>
                          <a:latin typeface="+mj-lt"/>
                        </a:rPr>
                        <a:t> con el salario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No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+mj-lt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Sí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1.42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1.13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1.79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052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effectLst/>
                          <a:latin typeface="+mj-lt"/>
                        </a:rPr>
                        <a:t>Satisfacción con el trabajo</a:t>
                      </a:r>
                      <a:endParaRPr lang="es-ES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No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+mj-lt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algn="r" fontAlgn="b"/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Sí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1.70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1.41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2.04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0484">
                <a:tc rowSpan="2">
                  <a:txBody>
                    <a:bodyPr/>
                    <a:lstStyle/>
                    <a:p>
                      <a:pPr algn="r" fontAlgn="b"/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Identifica al medico de AP como coordinador de la atención</a:t>
                      </a:r>
                      <a:r>
                        <a:rPr lang="es-ES" sz="14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ES" sz="14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del paciente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89">
                <a:tc vMerge="1">
                  <a:txBody>
                    <a:bodyPr/>
                    <a:lstStyle/>
                    <a:p>
                      <a:pPr algn="r" fontAlgn="b"/>
                      <a:endParaRPr lang="en-GB" sz="12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</a:t>
                      </a:r>
                    </a:p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Sí</a:t>
                      </a: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1.51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1.12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2.04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052">
                <a:tc>
                  <a:txBody>
                    <a:bodyPr/>
                    <a:lstStyle/>
                    <a:p>
                      <a:pPr algn="r" fontAlgn="b"/>
                      <a:endParaRPr lang="es-ES" sz="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8358">
                <a:tc rowSpan="2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1" u="none" strike="noStrike" noProof="0" dirty="0" smtClean="0">
                          <a:effectLst/>
                          <a:latin typeface="+mj-lt"/>
                        </a:rPr>
                        <a:t>Conoce</a:t>
                      </a:r>
                      <a:r>
                        <a:rPr lang="es-ES" sz="1400" b="0" i="1" u="none" strike="noStrike" baseline="0" noProof="0" dirty="0" smtClean="0">
                          <a:effectLst/>
                          <a:latin typeface="+mj-lt"/>
                        </a:rPr>
                        <a:t> a los médicos del otro nivel</a:t>
                      </a:r>
                      <a:endParaRPr lang="es-ES" sz="14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+mj-lt"/>
                        </a:rPr>
                        <a:t>No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+mj-lt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8358">
                <a:tc vMerge="1">
                  <a:txBody>
                    <a:bodyPr/>
                    <a:lstStyle/>
                    <a:p>
                      <a:pPr algn="r" fontAlgn="b"/>
                      <a:endParaRPr lang="es-ES_tradnl" sz="12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Sí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1.44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1.08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1.91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0484">
                <a:tc rowSpan="3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1" u="none" strike="noStrike" noProof="0" dirty="0" smtClean="0">
                          <a:effectLst/>
                          <a:latin typeface="+mj-lt"/>
                        </a:rPr>
                        <a:t>Confianza en las habilidades</a:t>
                      </a:r>
                      <a:r>
                        <a:rPr lang="es-ES" sz="1400" b="0" i="1" u="none" strike="noStrike" baseline="0" noProof="0" dirty="0" smtClean="0">
                          <a:effectLst/>
                          <a:latin typeface="+mj-lt"/>
                        </a:rPr>
                        <a:t> de los profesionales del otro nivel</a:t>
                      </a:r>
                      <a:endParaRPr lang="es-ES" sz="1400" b="0" i="1" u="none" strike="noStrike" noProof="0" dirty="0" smtClean="0"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i="1" u="none" strike="noStrike" noProof="0" dirty="0" smtClean="0"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715963" indent="0" algn="l" fontAlgn="b"/>
                      <a:endParaRPr lang="es-ES_tradnl" sz="14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2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</a:rPr>
                        <a:t>Sí</a:t>
                      </a:r>
                      <a:endParaRPr lang="es-E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2.51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1.77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200" b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3.54</a:t>
                      </a:r>
                      <a:endParaRPr lang="es-ES" sz="12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8109" name="Rectangle 15"/>
          <p:cNvSpPr>
            <a:spLocks noChangeArrowheads="1"/>
          </p:cNvSpPr>
          <p:nvPr/>
        </p:nvSpPr>
        <p:spPr bwMode="auto">
          <a:xfrm>
            <a:off x="179388" y="188913"/>
            <a:ext cx="88201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3000" b="1">
                <a:solidFill>
                  <a:schemeClr val="bg1"/>
                </a:solidFill>
              </a:rPr>
              <a:t>Factores asociados: coordinación entre niveles </a:t>
            </a:r>
          </a:p>
        </p:txBody>
      </p:sp>
      <p:sp>
        <p:nvSpPr>
          <p:cNvPr id="38110" name="Rectángulo 3"/>
          <p:cNvSpPr>
            <a:spLocks noChangeArrowheads="1"/>
          </p:cNvSpPr>
          <p:nvPr/>
        </p:nvSpPr>
        <p:spPr bwMode="auto">
          <a:xfrm>
            <a:off x="6156325" y="4076700"/>
            <a:ext cx="23034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</a:pPr>
            <a:endParaRPr lang="ca-ES" altLang="ca-ES" sz="2600" b="1">
              <a:solidFill>
                <a:schemeClr val="bg1"/>
              </a:solidFill>
            </a:endParaRPr>
          </a:p>
        </p:txBody>
      </p:sp>
      <p:sp>
        <p:nvSpPr>
          <p:cNvPr id="38111" name="Rectángulo 4"/>
          <p:cNvSpPr>
            <a:spLocks noChangeArrowheads="1"/>
          </p:cNvSpPr>
          <p:nvPr/>
        </p:nvSpPr>
        <p:spPr bwMode="auto">
          <a:xfrm>
            <a:off x="6011863" y="4076700"/>
            <a:ext cx="2160587" cy="4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</a:pPr>
            <a:endParaRPr lang="ca-ES" altLang="ca-ES" sz="2600" b="1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 flipV="1">
            <a:off x="6156325" y="2565400"/>
            <a:ext cx="2519363" cy="358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7" name="Rectángulo 6"/>
          <p:cNvSpPr/>
          <p:nvPr/>
        </p:nvSpPr>
        <p:spPr>
          <a:xfrm flipV="1">
            <a:off x="6156325" y="4267200"/>
            <a:ext cx="2519363" cy="2841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8" name="Rectángulo 7"/>
          <p:cNvSpPr/>
          <p:nvPr/>
        </p:nvSpPr>
        <p:spPr>
          <a:xfrm flipV="1">
            <a:off x="6156325" y="4741863"/>
            <a:ext cx="2519363" cy="649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9" name="Rectángulo 8"/>
          <p:cNvSpPr/>
          <p:nvPr/>
        </p:nvSpPr>
        <p:spPr>
          <a:xfrm flipV="1">
            <a:off x="6156325" y="5635625"/>
            <a:ext cx="2519363" cy="1157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574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67544" y="1340768"/>
            <a:ext cx="813690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/>
              <a:t>Tiempo para debate:</a:t>
            </a:r>
          </a:p>
          <a:p>
            <a:endParaRPr lang="es-E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 smtClean="0"/>
              <a:t>¿Dudas, preguntas, comentarios? </a:t>
            </a:r>
            <a:endParaRPr lang="ca-ES" sz="3200" dirty="0"/>
          </a:p>
          <a:p>
            <a:endParaRPr lang="es-ES" sz="3000" dirty="0" smtClean="0"/>
          </a:p>
          <a:p>
            <a:pPr marL="363537"/>
            <a:r>
              <a:rPr lang="es-ES" sz="2400" dirty="0"/>
              <a:t/>
            </a:r>
            <a:br>
              <a:rPr lang="es-ES" sz="2400" dirty="0"/>
            </a:b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38834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67544" y="1340768"/>
            <a:ext cx="81369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/>
              <a:t>Pausa para debate:</a:t>
            </a:r>
          </a:p>
          <a:p>
            <a:endParaRPr lang="es-E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/>
              <a:t>¿Qué reflexión les genera estos resultados?</a:t>
            </a:r>
            <a:endParaRPr lang="ca-E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/>
              <a:t>¿Qué elementos explicarían la diferencian entre los países? </a:t>
            </a:r>
            <a:endParaRPr lang="ca-ES" sz="3200" dirty="0"/>
          </a:p>
          <a:p>
            <a:endParaRPr lang="es-ES" sz="3000" dirty="0" smtClean="0"/>
          </a:p>
          <a:p>
            <a:pPr marL="363537"/>
            <a:r>
              <a:rPr lang="es-ES" sz="2400" dirty="0"/>
              <a:t/>
            </a:r>
            <a:br>
              <a:rPr lang="es-ES" sz="2400" dirty="0"/>
            </a:b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27941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11560" y="1484784"/>
            <a:ext cx="79928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ca-ES" sz="3600" dirty="0" smtClean="0">
                <a:solidFill>
                  <a:schemeClr val="bg1"/>
                </a:solidFill>
              </a:rPr>
              <a:t>Resultados (II)</a:t>
            </a:r>
          </a:p>
          <a:p>
            <a:endParaRPr lang="es-ES" altLang="ca-ES" sz="3600" dirty="0" smtClean="0">
              <a:solidFill>
                <a:schemeClr val="bg1"/>
              </a:solidFill>
            </a:endParaRP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</a:rPr>
              <a:t>Conocimiento y uso de la hoja de referencia y contra-referencia </a:t>
            </a: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3000" dirty="0" smtClean="0">
                <a:solidFill>
                  <a:schemeClr val="bg1"/>
                </a:solidFill>
              </a:rPr>
              <a:t>Factores asociados</a:t>
            </a:r>
          </a:p>
          <a:p>
            <a:pPr marL="363537"/>
            <a:r>
              <a:rPr lang="es-ES" sz="2400" dirty="0">
                <a:solidFill>
                  <a:schemeClr val="bg1"/>
                </a:solidFill>
              </a:rPr>
              <a:t/>
            </a:r>
            <a:br>
              <a:rPr lang="es-ES" sz="2400" dirty="0">
                <a:solidFill>
                  <a:schemeClr val="bg1"/>
                </a:solidFill>
              </a:rPr>
            </a:br>
            <a:endParaRPr lang="ca-E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4"/>
          <p:cNvSpPr>
            <a:spLocks noChangeArrowheads="1"/>
          </p:cNvSpPr>
          <p:nvPr/>
        </p:nvSpPr>
        <p:spPr bwMode="auto">
          <a:xfrm>
            <a:off x="250825" y="131763"/>
            <a:ext cx="8509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b="1" dirty="0">
                <a:solidFill>
                  <a:schemeClr val="bg1"/>
                </a:solidFill>
              </a:rPr>
              <a:t>Conocimiento y uso </a:t>
            </a:r>
            <a:r>
              <a:rPr lang="es-ES" altLang="ca-ES" b="1" dirty="0" smtClean="0">
                <a:solidFill>
                  <a:schemeClr val="bg1"/>
                </a:solidFill>
              </a:rPr>
              <a:t>de la hoja de referencia</a:t>
            </a:r>
            <a:endParaRPr lang="es-ES" altLang="ca-ES" b="1" dirty="0">
              <a:solidFill>
                <a:schemeClr val="bg1"/>
              </a:solidFill>
            </a:endParaRP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23055" y="4905602"/>
            <a:ext cx="16561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HR</a:t>
            </a:r>
            <a:endParaRPr lang="ca-ES" altLang="ca-ES" sz="1200" dirty="0"/>
          </a:p>
        </p:txBody>
      </p:sp>
      <p:sp>
        <p:nvSpPr>
          <p:cNvPr id="34820" name="Text Box 20"/>
          <p:cNvSpPr txBox="1">
            <a:spLocks noChangeArrowheads="1"/>
          </p:cNvSpPr>
          <p:nvPr/>
        </p:nvSpPr>
        <p:spPr bwMode="auto">
          <a:xfrm>
            <a:off x="223055" y="5293191"/>
            <a:ext cx="1873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HR</a:t>
            </a:r>
            <a:endParaRPr lang="ca-ES" altLang="ca-ES" sz="1200" dirty="0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196570"/>
              </p:ext>
            </p:extLst>
          </p:nvPr>
        </p:nvGraphicFramePr>
        <p:xfrm>
          <a:off x="827585" y="815975"/>
          <a:ext cx="8075116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250726" y="675928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/>
              <a:t>Hoja de referencia</a:t>
            </a:r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120192" y="5001895"/>
            <a:ext cx="107950" cy="107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223055" y="5661248"/>
            <a:ext cx="2017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envía </a:t>
            </a:r>
            <a:r>
              <a:rPr lang="es-ES" altLang="ca-ES" sz="1200" dirty="0" smtClean="0"/>
              <a:t>la HR</a:t>
            </a:r>
            <a:endParaRPr lang="ca-ES" altLang="ca-ES" sz="1200" dirty="0"/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120192" y="5743028"/>
            <a:ext cx="107950" cy="10795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223055" y="6021288"/>
            <a:ext cx="1873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recibe </a:t>
            </a:r>
            <a:r>
              <a:rPr lang="es-ES" altLang="ca-ES" sz="1200" dirty="0" smtClean="0"/>
              <a:t>la HR</a:t>
            </a:r>
            <a:endParaRPr lang="ca-ES" altLang="ca-ES" sz="1200" dirty="0"/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120192" y="6103067"/>
            <a:ext cx="107950" cy="107950"/>
          </a:xfrm>
          <a:prstGeom prst="rect">
            <a:avLst/>
          </a:prstGeom>
          <a:solidFill>
            <a:srgbClr val="FF9999"/>
          </a:solidFill>
          <a:ln w="9525">
            <a:solidFill>
              <a:srgbClr val="FF99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8" name="Rectangle 21"/>
          <p:cNvSpPr>
            <a:spLocks noChangeArrowheads="1"/>
          </p:cNvSpPr>
          <p:nvPr/>
        </p:nvSpPr>
        <p:spPr bwMode="auto">
          <a:xfrm>
            <a:off x="120192" y="5360457"/>
            <a:ext cx="107950" cy="107950"/>
          </a:xfrm>
          <a:prstGeom prst="rect">
            <a:avLst/>
          </a:prstGeom>
          <a:solidFill>
            <a:srgbClr val="003300"/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graphicFrame>
        <p:nvGraphicFramePr>
          <p:cNvPr id="310630" name="Group 3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684850"/>
              </p:ext>
            </p:extLst>
          </p:nvPr>
        </p:nvGraphicFramePr>
        <p:xfrm>
          <a:off x="1547664" y="4609922"/>
          <a:ext cx="7200800" cy="1709650"/>
        </p:xfrm>
        <a:graphic>
          <a:graphicData uri="http://schemas.openxmlformats.org/drawingml/2006/table">
            <a:tbl>
              <a:tblPr/>
              <a:tblGrid>
                <a:gridCol w="1166080"/>
                <a:gridCol w="1199684"/>
                <a:gridCol w="1216679"/>
                <a:gridCol w="1171483"/>
                <a:gridCol w="1328303"/>
                <a:gridCol w="1118571"/>
              </a:tblGrid>
              <a:tr h="224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3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4"/>
          <p:cNvSpPr>
            <a:spLocks noChangeArrowheads="1"/>
          </p:cNvSpPr>
          <p:nvPr/>
        </p:nvSpPr>
        <p:spPr bwMode="auto">
          <a:xfrm>
            <a:off x="250825" y="131763"/>
            <a:ext cx="8651876" cy="49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b="1" dirty="0">
                <a:solidFill>
                  <a:schemeClr val="bg1"/>
                </a:solidFill>
              </a:rPr>
              <a:t>Conocimiento y uso </a:t>
            </a:r>
            <a:r>
              <a:rPr lang="es-ES" altLang="ca-ES" b="1" dirty="0" smtClean="0">
                <a:solidFill>
                  <a:schemeClr val="bg1"/>
                </a:solidFill>
              </a:rPr>
              <a:t>de hoja de contra-referencia</a:t>
            </a:r>
            <a:endParaRPr lang="es-ES" altLang="ca-ES" b="1" dirty="0">
              <a:solidFill>
                <a:schemeClr val="bg1"/>
              </a:solidFill>
            </a:endParaRP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134155" y="4905602"/>
            <a:ext cx="16561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HCR</a:t>
            </a:r>
            <a:endParaRPr lang="ca-ES" altLang="ca-ES" sz="1200" dirty="0"/>
          </a:p>
        </p:txBody>
      </p:sp>
      <p:sp>
        <p:nvSpPr>
          <p:cNvPr id="34820" name="Text Box 20"/>
          <p:cNvSpPr txBox="1">
            <a:spLocks noChangeArrowheads="1"/>
          </p:cNvSpPr>
          <p:nvPr/>
        </p:nvSpPr>
        <p:spPr bwMode="auto">
          <a:xfrm>
            <a:off x="134155" y="5282292"/>
            <a:ext cx="1873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HCR</a:t>
            </a:r>
            <a:endParaRPr lang="ca-ES" altLang="ca-ES" sz="1200" dirty="0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131687"/>
              </p:ext>
            </p:extLst>
          </p:nvPr>
        </p:nvGraphicFramePr>
        <p:xfrm>
          <a:off x="827585" y="815975"/>
          <a:ext cx="8075116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250726" y="675928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 dirty="0"/>
              <a:t>Hoja de </a:t>
            </a:r>
            <a:r>
              <a:rPr lang="es-ES" altLang="ca-ES" sz="1400" b="1" dirty="0" smtClean="0"/>
              <a:t>contra-referencia</a:t>
            </a:r>
            <a:endParaRPr lang="es-ES" altLang="ca-ES" sz="1400" b="1" dirty="0"/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82092" y="5001895"/>
            <a:ext cx="107950" cy="107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134155" y="5661478"/>
            <a:ext cx="2017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</a:t>
            </a:r>
            <a:r>
              <a:rPr lang="es-ES" altLang="ca-ES" sz="1200" dirty="0" smtClean="0"/>
              <a:t>recibe la HCR</a:t>
            </a:r>
            <a:endParaRPr lang="ca-ES" altLang="ca-ES" sz="1200" dirty="0"/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82092" y="5743258"/>
            <a:ext cx="107950" cy="10795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134155" y="5983741"/>
            <a:ext cx="1873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</a:t>
            </a:r>
            <a:r>
              <a:rPr lang="es-ES" altLang="ca-ES" sz="1200" dirty="0" smtClean="0"/>
              <a:t>envía la HCR</a:t>
            </a:r>
            <a:endParaRPr lang="ca-ES" altLang="ca-ES" sz="1200" dirty="0"/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82092" y="6065520"/>
            <a:ext cx="107950" cy="107950"/>
          </a:xfrm>
          <a:prstGeom prst="rect">
            <a:avLst/>
          </a:prstGeom>
          <a:solidFill>
            <a:srgbClr val="FF9999"/>
          </a:solidFill>
          <a:ln w="9525">
            <a:solidFill>
              <a:srgbClr val="FF99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8" name="Rectangle 21"/>
          <p:cNvSpPr>
            <a:spLocks noChangeArrowheads="1"/>
          </p:cNvSpPr>
          <p:nvPr/>
        </p:nvSpPr>
        <p:spPr bwMode="auto">
          <a:xfrm>
            <a:off x="82092" y="5349558"/>
            <a:ext cx="107950" cy="107950"/>
          </a:xfrm>
          <a:prstGeom prst="rect">
            <a:avLst/>
          </a:prstGeom>
          <a:solidFill>
            <a:srgbClr val="003300"/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graphicFrame>
        <p:nvGraphicFramePr>
          <p:cNvPr id="310630" name="Group 3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74720"/>
              </p:ext>
            </p:extLst>
          </p:nvPr>
        </p:nvGraphicFramePr>
        <p:xfrm>
          <a:off x="1547664" y="4609921"/>
          <a:ext cx="7200800" cy="1668940"/>
        </p:xfrm>
        <a:graphic>
          <a:graphicData uri="http://schemas.openxmlformats.org/drawingml/2006/table">
            <a:tbl>
              <a:tblPr/>
              <a:tblGrid>
                <a:gridCol w="1166080"/>
                <a:gridCol w="1199684"/>
                <a:gridCol w="1216679"/>
                <a:gridCol w="1171483"/>
                <a:gridCol w="1328303"/>
                <a:gridCol w="1118571"/>
              </a:tblGrid>
              <a:tr h="27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5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4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31763"/>
            <a:ext cx="8509000" cy="433387"/>
          </a:xfrm>
        </p:spPr>
        <p:txBody>
          <a:bodyPr/>
          <a:lstStyle/>
          <a:p>
            <a:pPr eaLnBrk="1" hangingPunct="1"/>
            <a:r>
              <a:rPr lang="es-ES" altLang="ca-ES" sz="3600" dirty="0" smtClean="0"/>
              <a:t>Hoja de contra-referencia</a:t>
            </a:r>
          </a:p>
        </p:txBody>
      </p:sp>
      <p:graphicFrame>
        <p:nvGraphicFramePr>
          <p:cNvPr id="276665" name="Group 12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013633"/>
              </p:ext>
            </p:extLst>
          </p:nvPr>
        </p:nvGraphicFramePr>
        <p:xfrm>
          <a:off x="323850" y="908050"/>
          <a:ext cx="8496300" cy="1612994"/>
        </p:xfrm>
        <a:graphic>
          <a:graphicData uri="http://schemas.openxmlformats.org/drawingml/2006/table">
            <a:tbl>
              <a:tblPr/>
              <a:tblGrid>
                <a:gridCol w="3311525"/>
                <a:gridCol w="936625"/>
                <a:gridCol w="865188"/>
                <a:gridCol w="863600"/>
                <a:gridCol w="792162"/>
                <a:gridCol w="863600"/>
                <a:gridCol w="863600"/>
              </a:tblGrid>
              <a:tr h="576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148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52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121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35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126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 = 55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8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Contra-referencia responde motivo consulta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(siempre o muchas veces)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78,4%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67,3%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71,9%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54,3%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88,1%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76,4%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Contra-referencia en tiempo útil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(siempre o muchas veces)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50,0%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30.8%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28,9%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20,0%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31.8%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52,7%</a:t>
                      </a:r>
                    </a:p>
                  </a:txBody>
                  <a:tcPr marL="90000" marR="90000" marT="46785" marB="4678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08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77152" y="116632"/>
            <a:ext cx="861532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3000" dirty="0" smtClean="0"/>
              <a:t>Motivos de no recibir hoja </a:t>
            </a:r>
            <a:r>
              <a:rPr lang="es-ES" sz="3000" dirty="0"/>
              <a:t>de referencia </a:t>
            </a:r>
            <a:r>
              <a:rPr lang="es-ES" sz="3000" dirty="0" smtClean="0"/>
              <a:t> (AE)</a:t>
            </a:r>
            <a:endParaRPr lang="es-ES" altLang="ca-ES" sz="3000" kern="0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49575"/>
              </p:ext>
            </p:extLst>
          </p:nvPr>
        </p:nvGraphicFramePr>
        <p:xfrm>
          <a:off x="277154" y="1052741"/>
          <a:ext cx="8509001" cy="47525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94846"/>
                <a:gridCol w="720080"/>
                <a:gridCol w="720080"/>
                <a:gridCol w="720080"/>
                <a:gridCol w="720080"/>
                <a:gridCol w="720080"/>
                <a:gridCol w="613755"/>
              </a:tblGrid>
              <a:tr h="330931">
                <a:tc>
                  <a:txBody>
                    <a:bodyPr/>
                    <a:lstStyle/>
                    <a:p>
                      <a:pPr algn="r" fontAlgn="ctr"/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AR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BR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CH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CO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MX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UR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</a:tr>
              <a:tr h="330931">
                <a:tc>
                  <a:txBody>
                    <a:bodyPr/>
                    <a:lstStyle/>
                    <a:p>
                      <a:pPr algn="r" rtl="0" fontAlgn="ctr"/>
                      <a:endParaRPr lang="es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131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=107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77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137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113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89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 paciente no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entrega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19,10%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16,80%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24,70%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30,70%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20,40%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Falta de tiempo para llenarlo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18,30%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5,60%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5,60%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las llenan o envían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17,60%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23,40%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5,20%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24,10%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23,90%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33,70%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582592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piensan que es necesario / falta de interés / no se toman la molestia / se olvida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17,60%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9,40%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7,10%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Falta de formularios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12,20%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10,30%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7,90%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582592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Fallos en los procedimientos administrativos / falta de coordinación en el sistema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9,40%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71,40</a:t>
                      </a:r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15,30%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Utilizado para fines administrativos / burocráticos </a:t>
                      </a:r>
                      <a:endParaRPr lang="es-ES" sz="13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27,00%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 derivado desde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nivel primario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57,50%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Información enviada por otros medios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9,00%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43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es un requisito de la organización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30931"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a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Otros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90" marR="8490" marT="84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19,10%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22,40%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10,40%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18,30%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11,50%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22,50%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490" marR="8490" marT="849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73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08275"/>
            <a:ext cx="9144000" cy="433388"/>
          </a:xfrm>
        </p:spPr>
        <p:txBody>
          <a:bodyPr/>
          <a:lstStyle/>
          <a:p>
            <a:pPr algn="ctr" eaLnBrk="1" hangingPunct="1"/>
            <a:r>
              <a:rPr lang="es-ES" altLang="ca-ES" sz="3600" dirty="0" smtClean="0"/>
              <a:t>Método: Encuesta COORDENA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68738" y="653491"/>
            <a:ext cx="8569325" cy="60932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5938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923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3pPr>
            <a:lvl4pPr marL="13319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17922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494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7066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638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21088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eaLnBrk="1" hangingPunct="1">
              <a:lnSpc>
                <a:spcPts val="3200"/>
              </a:lnSpc>
              <a:buFontTx/>
              <a:buAutoNum type="arabicPeriod"/>
            </a:pPr>
            <a:endParaRPr lang="es-ES" altLang="ca-ES" sz="2400" kern="0" dirty="0" smtClean="0"/>
          </a:p>
          <a:p>
            <a:pPr marL="457200" indent="-457200" eaLnBrk="1" hangingPunct="1">
              <a:lnSpc>
                <a:spcPts val="3200"/>
              </a:lnSpc>
              <a:buFontTx/>
              <a:buAutoNum type="arabicPeriod"/>
            </a:pPr>
            <a:r>
              <a:rPr lang="es-ES" altLang="ca-ES" sz="2400" kern="0" dirty="0" smtClean="0"/>
              <a:t>Analizar los niveles de coordinación de la atención entre médicos de atención primaria y especializada y factores asociados</a:t>
            </a:r>
          </a:p>
          <a:p>
            <a:pPr marL="457200" indent="-457200" eaLnBrk="1" hangingPunct="1">
              <a:lnSpc>
                <a:spcPts val="3200"/>
              </a:lnSpc>
              <a:buFontTx/>
              <a:buAutoNum type="arabicPeriod"/>
            </a:pPr>
            <a:endParaRPr lang="es-ES" altLang="ca-ES" sz="900" kern="0" dirty="0" smtClean="0"/>
          </a:p>
          <a:p>
            <a:pPr marL="457200" indent="-457200" eaLnBrk="1" hangingPunct="1">
              <a:lnSpc>
                <a:spcPts val="3200"/>
              </a:lnSpc>
              <a:buFontTx/>
              <a:buAutoNum type="arabicPeriod"/>
            </a:pPr>
            <a:r>
              <a:rPr lang="es-ES" altLang="ca-ES" sz="2400" kern="0" dirty="0" smtClean="0"/>
              <a:t>Analizar el nivel de conocimiento y uso de la referencia y contrarreferencia y factores asociados</a:t>
            </a:r>
          </a:p>
          <a:p>
            <a:pPr marL="457200" indent="-457200" eaLnBrk="1" hangingPunct="1">
              <a:lnSpc>
                <a:spcPts val="3200"/>
              </a:lnSpc>
              <a:buFontTx/>
              <a:buAutoNum type="arabicPeriod"/>
            </a:pPr>
            <a:endParaRPr lang="es-ES" altLang="ca-ES" sz="900" kern="0" dirty="0" smtClean="0"/>
          </a:p>
          <a:p>
            <a:pPr marL="0" indent="0" eaLnBrk="1" hangingPunct="1">
              <a:lnSpc>
                <a:spcPts val="3200"/>
              </a:lnSpc>
              <a:buFontTx/>
              <a:buChar char="•"/>
            </a:pPr>
            <a:endParaRPr lang="es-ES" altLang="ca-ES" sz="2400" kern="0" dirty="0" smtClean="0"/>
          </a:p>
          <a:p>
            <a:pPr marL="0" indent="0" eaLnBrk="1" hangingPunct="1">
              <a:lnSpc>
                <a:spcPts val="3200"/>
              </a:lnSpc>
              <a:buFontTx/>
              <a:buChar char="•"/>
            </a:pPr>
            <a:endParaRPr lang="es-ES" altLang="ca-ES" sz="2400" kern="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288" y="116632"/>
            <a:ext cx="8291512" cy="4333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ca-ES" sz="3200" kern="0" dirty="0" smtClean="0"/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9531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51520" y="131763"/>
            <a:ext cx="8509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sz="3000" dirty="0" smtClean="0"/>
              <a:t>Motivos </a:t>
            </a:r>
            <a:r>
              <a:rPr lang="es-ES" sz="3000" dirty="0"/>
              <a:t>de no </a:t>
            </a:r>
            <a:r>
              <a:rPr lang="es-ES" sz="3000" dirty="0" smtClean="0"/>
              <a:t>recibir contra-referencia(AP)</a:t>
            </a:r>
            <a:endParaRPr lang="es-ES" altLang="ca-ES" sz="3000" kern="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537054"/>
              </p:ext>
            </p:extLst>
          </p:nvPr>
        </p:nvGraphicFramePr>
        <p:xfrm>
          <a:off x="287338" y="1052734"/>
          <a:ext cx="8569326" cy="4588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16710"/>
                <a:gridCol w="648072"/>
                <a:gridCol w="648072"/>
                <a:gridCol w="648072"/>
                <a:gridCol w="648072"/>
                <a:gridCol w="648072"/>
                <a:gridCol w="612256"/>
              </a:tblGrid>
              <a:tr h="371314">
                <a:tc>
                  <a:txBody>
                    <a:bodyPr/>
                    <a:lstStyle/>
                    <a:p>
                      <a:pPr algn="r" fontAlgn="ctr"/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AR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BR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CH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CO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MX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UR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</a:tr>
              <a:tr h="424666">
                <a:tc>
                  <a:txBody>
                    <a:bodyPr/>
                    <a:lstStyle/>
                    <a:p>
                      <a:pPr algn="r" rtl="0" fontAlgn="ctr"/>
                      <a:endParaRPr lang="es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147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=83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130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117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153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n = 50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piensan que es necesario / falta de interés / no se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toman la molestia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se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olvida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41,50</a:t>
                      </a:r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30,10%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11,50%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10,30%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17,70%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8,00%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 llenan o envían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37,40%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16,90%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53,10%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51,30%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44,40%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b="1" u="none" strike="noStrike" dirty="0">
                          <a:effectLst/>
                          <a:latin typeface="+mn-lt"/>
                        </a:rPr>
                        <a:t>48,00%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Falta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tiempo para llenarlo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22,50%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16,90%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12,30%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12,00%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16,30%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8,00%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paciente no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entrega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 smtClean="0">
                          <a:effectLst/>
                          <a:latin typeface="+mn-lt"/>
                        </a:rPr>
                        <a:t>11,6%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7,20%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 smtClean="0">
                          <a:effectLst/>
                          <a:latin typeface="+mn-lt"/>
                        </a:rPr>
                        <a:t>39,20%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 smtClean="0">
                          <a:effectLst/>
                          <a:latin typeface="+mn-lt"/>
                        </a:rPr>
                        <a:t>23,1%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 smtClean="0">
                          <a:effectLst/>
                          <a:latin typeface="+mn-lt"/>
                        </a:rPr>
                        <a:t>14,4%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4973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Fallos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los procedimientos administrativos / falta de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coordinación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el sistema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6,00%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8,50%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13,70%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6,00%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es un requisito de la organización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5,10%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55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conoce ni valora la función de PC </a:t>
                      </a:r>
                      <a:endParaRPr lang="es-ES" sz="13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13,30%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13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 paciente 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permanece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SC para tratamiento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5,10%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13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Sólo se envía para mujeres embarazadas 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7,20%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1314"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a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Otros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6,80%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20,50%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19,20%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>
                          <a:effectLst/>
                          <a:latin typeface="+mn-lt"/>
                        </a:rPr>
                        <a:t>19,60%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12,40%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  <a:latin typeface="+mn-lt"/>
                        </a:rPr>
                        <a:t>20,00%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709" marR="8709" marT="870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568952" cy="446063"/>
          </a:xfrm>
        </p:spPr>
        <p:txBody>
          <a:bodyPr/>
          <a:lstStyle/>
          <a:p>
            <a:r>
              <a:rPr lang="es-ES_tradnl" sz="3000" dirty="0" smtClean="0"/>
              <a:t>Dificultades uso referencia/contra-referencia</a:t>
            </a:r>
            <a:endParaRPr lang="es-ES_tradnl" sz="3000" dirty="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927167"/>
              </p:ext>
            </p:extLst>
          </p:nvPr>
        </p:nvGraphicFramePr>
        <p:xfrm>
          <a:off x="251519" y="908720"/>
          <a:ext cx="8568952" cy="4399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8692"/>
                <a:gridCol w="697545"/>
                <a:gridCol w="620040"/>
                <a:gridCol w="697545"/>
                <a:gridCol w="697545"/>
                <a:gridCol w="697545"/>
                <a:gridCol w="620040"/>
              </a:tblGrid>
              <a:tr h="376597">
                <a:tc>
                  <a:txBody>
                    <a:bodyPr/>
                    <a:lstStyle/>
                    <a:p>
                      <a:pPr algn="r" fontAlgn="ctr"/>
                      <a:r>
                        <a:rPr lang="ca-ES" sz="1300" u="none" strike="noStrike" dirty="0">
                          <a:effectLst/>
                        </a:rPr>
                        <a:t> 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AR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BR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CH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CO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MX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UR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/>
                    </a:solidFill>
                  </a:tcPr>
                </a:tc>
              </a:tr>
              <a:tr h="376597"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300" u="none" strike="noStrike" dirty="0">
                          <a:effectLst/>
                        </a:rPr>
                        <a:t> 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171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56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198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242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151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>
                          <a:effectLst/>
                        </a:rPr>
                        <a:t>n = 78</a:t>
                      </a:r>
                      <a:endParaRPr lang="ca-E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0"/>
                    </a:solidFill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 llenan o </a:t>
                      </a:r>
                      <a:r>
                        <a:rPr lang="es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envian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55,00%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17,90%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15,20%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19,10%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14,60%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56,40%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Datos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incompletos / erróneos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28,70%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39,30%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49,00%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46,10%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44,40%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15,40%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Letra </a:t>
                      </a:r>
                      <a:r>
                        <a:rPr lang="es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iligible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12,90%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25,30%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25,30%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13,30%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 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Falta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formularios 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8,20%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7,10%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8,60%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11,50%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</a:t>
                      </a:r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alta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tiempo para completarla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7,60%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8,90%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 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Disposición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inadecuada de los formularios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10,70%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10,60%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19,80%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13,90%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7,70%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Problemas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burocráticos </a:t>
                      </a:r>
                      <a:endParaRPr lang="es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10,70%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 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Llegar </a:t>
                      </a:r>
                      <a:r>
                        <a:rPr lang="ca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demasiado</a:t>
                      </a:r>
                      <a:r>
                        <a:rPr lang="ca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a-E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tarde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5,40%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10,60%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7,30%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300" u="none" strike="noStrike">
                          <a:effectLst/>
                        </a:rPr>
                        <a:t> 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Uso </a:t>
                      </a:r>
                      <a:r>
                        <a:rPr lang="es-E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administrativo / burocrático</a:t>
                      </a:r>
                      <a:endParaRPr lang="es-ES" sz="1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5,80%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 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646"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a-ES" sz="13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Otros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15,20%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12,50%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25,30%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12,00%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>
                          <a:effectLst/>
                        </a:rPr>
                        <a:t>12,60%</a:t>
                      </a:r>
                      <a:endParaRPr lang="ca-E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a-ES" sz="1300" u="none" strike="noStrike" dirty="0">
                          <a:effectLst/>
                        </a:rPr>
                        <a:t>23,10%</a:t>
                      </a:r>
                      <a:endParaRPr lang="ca-E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14" marR="9314" marT="9314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23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250824" y="93663"/>
            <a:ext cx="8569647" cy="54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b="1" dirty="0">
                <a:solidFill>
                  <a:schemeClr val="bg1"/>
                </a:solidFill>
              </a:rPr>
              <a:t>Factores asociados: uso de la hoja de referencia</a:t>
            </a: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620769"/>
              </p:ext>
            </p:extLst>
          </p:nvPr>
        </p:nvGraphicFramePr>
        <p:xfrm>
          <a:off x="683568" y="836712"/>
          <a:ext cx="7926934" cy="5616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8078"/>
                <a:gridCol w="313446"/>
                <a:gridCol w="1507088"/>
                <a:gridCol w="752430"/>
                <a:gridCol w="621726"/>
                <a:gridCol w="192440"/>
                <a:gridCol w="621726"/>
              </a:tblGrid>
              <a:tr h="22423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Variable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Categorías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ES_tradnl" sz="1300" b="1" u="none" strike="noStrike" noProof="0" dirty="0" err="1" smtClean="0">
                          <a:effectLst/>
                          <a:latin typeface="Calibri" panose="020F0502020204030204" pitchFamily="34" charset="0"/>
                        </a:rPr>
                        <a:t>Odds</a:t>
                      </a:r>
                      <a:r>
                        <a:rPr lang="es-ES_tradnl" sz="1300" b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 Ratio (95% IC)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Edad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r>
                        <a:rPr lang="es-ES_tradnl" sz="13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r>
                        <a:rPr lang="es-ES_tradnl" sz="13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años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 a 50 años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5.17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 años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3.79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13.08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8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Años en el centro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1 año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De 1 a 3 años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1.90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1.17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3.10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3 años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1.12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0.66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1.90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Horas contratadas a la semana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20 horas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De 20 a 40 horas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40 horas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2.07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Tiempo por paciente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= 15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15 minutos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1.00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0.43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2.32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Satisfacción con el trabajo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s</a:t>
                      </a: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atisfecho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Satisfecho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1.52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1.01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2.31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Conocimiento</a:t>
                      </a:r>
                      <a:r>
                        <a:rPr lang="es-ES_tradnl" sz="1300" i="1" u="none" strike="noStrike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 médicos de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AE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c</a:t>
                      </a: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onoce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conoce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0.50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 rowSpan="2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Confianza en</a:t>
                      </a:r>
                      <a:r>
                        <a:rPr lang="es-ES_tradnl" sz="1300" i="1" u="none" strike="noStrike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los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médicos de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AE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b"/>
                      <a:endParaRPr lang="es-ES_tradnl" sz="1300" i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 confía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Confía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5537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0.90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0.55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1.47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36441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8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800" u="none" strike="noStrike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421188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Identifica al medico AP como coordinador</a:t>
                      </a:r>
                    </a:p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 la atención del paciente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lo identifica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1300" u="none" strike="noStrike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5537">
                <a:tc>
                  <a:txBody>
                    <a:bodyPr/>
                    <a:lstStyle/>
                    <a:p>
                      <a:pPr algn="r" fontAlgn="b"/>
                      <a:endParaRPr lang="es-ES_tradnl" sz="1300" i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 identifica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0.95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0.58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1.58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 flipV="1">
            <a:off x="6327921" y="1628800"/>
            <a:ext cx="249255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7" name="Rectángulo 6"/>
          <p:cNvSpPr/>
          <p:nvPr/>
        </p:nvSpPr>
        <p:spPr>
          <a:xfrm flipV="1">
            <a:off x="6337348" y="2202015"/>
            <a:ext cx="2519363" cy="2337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  <p:sp>
        <p:nvSpPr>
          <p:cNvPr id="8" name="Rectángulo 7"/>
          <p:cNvSpPr/>
          <p:nvPr/>
        </p:nvSpPr>
        <p:spPr>
          <a:xfrm flipV="1">
            <a:off x="6327921" y="4293095"/>
            <a:ext cx="2519363" cy="299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9371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250824" y="93663"/>
            <a:ext cx="8569647" cy="54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b="1" dirty="0" smtClean="0">
                <a:solidFill>
                  <a:schemeClr val="bg1"/>
                </a:solidFill>
              </a:rPr>
              <a:t>Factores asociados: uso hoja contra-referencia</a:t>
            </a:r>
            <a:endParaRPr lang="es-ES" altLang="ca-ES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411551"/>
              </p:ext>
            </p:extLst>
          </p:nvPr>
        </p:nvGraphicFramePr>
        <p:xfrm>
          <a:off x="395536" y="764704"/>
          <a:ext cx="8136904" cy="5957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9718"/>
                <a:gridCol w="612456"/>
                <a:gridCol w="1428443"/>
                <a:gridCol w="772361"/>
                <a:gridCol w="638194"/>
                <a:gridCol w="197538"/>
                <a:gridCol w="638194"/>
              </a:tblGrid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Variable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Categorías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ES_tradnl" sz="1300" b="1" u="none" strike="noStrike" noProof="0" dirty="0" err="1" smtClean="0">
                          <a:effectLst/>
                          <a:latin typeface="Calibri" panose="020F0502020204030204" pitchFamily="34" charset="0"/>
                        </a:rPr>
                        <a:t>Odds</a:t>
                      </a:r>
                      <a:r>
                        <a:rPr lang="es-ES_tradnl" sz="1300" b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 Ratio (95% IC)</a:t>
                      </a:r>
                      <a:endParaRPr lang="es-ES_tradnl" sz="13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67625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Edad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r>
                        <a:rPr lang="es-ES_tradnl" sz="13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r>
                        <a:rPr lang="es-ES_tradnl" sz="13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años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 a 50 años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 años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8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Años en el centro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1 año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De 1 a 3 años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1.26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0.65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2.44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3 años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1.42</a:t>
                      </a:r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0.93</a:t>
                      </a:r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2.15</a:t>
                      </a:r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71033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Horas contratadas a la semana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20 horas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De 20 a 40 horas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40 horas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36733">
                <a:tc>
                  <a:txBody>
                    <a:bodyPr/>
                    <a:lstStyle/>
                    <a:p>
                      <a:pPr algn="r" fontAlgn="b"/>
                      <a:endParaRPr lang="es-ES_tradnl" sz="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Tiempo por paciente</a:t>
                      </a:r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&lt; = 15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&gt; 15 minutos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1.24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0.72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2.13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66062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Satisfacción con el trabajo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s</a:t>
                      </a: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atisfecho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Satisfecho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0.95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0.68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1.33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Conocimiento</a:t>
                      </a:r>
                      <a:r>
                        <a:rPr lang="es-ES_tradnl" sz="1300" i="1" u="none" strike="noStrike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 médicos de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AP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c</a:t>
                      </a: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onoce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conoce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1.48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1.13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1.92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02883">
                <a:tc rowSpan="2"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Confianza en</a:t>
                      </a:r>
                      <a:r>
                        <a:rPr lang="es-ES_tradnl" sz="1300" i="1" u="none" strike="noStrike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los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_tradnl" sz="1300" i="1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médicos de</a:t>
                      </a:r>
                      <a:r>
                        <a:rPr lang="es-ES_tradnl" sz="1300" i="1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AP</a:t>
                      </a:r>
                      <a:endParaRPr lang="es-ES_tradnl" sz="13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b"/>
                      <a:endParaRPr lang="es-ES_tradnl" sz="1300" i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es-ES_tradnl" sz="13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 confía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Confía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1.50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2.33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02883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1.87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86424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30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Recibe</a:t>
                      </a:r>
                      <a:r>
                        <a:rPr lang="es-ES_tradnl" sz="1300" i="1" u="none" strike="noStrike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el formato de referencia</a:t>
                      </a:r>
                      <a:endParaRPr lang="es-ES_tradnl" sz="1300" i="1" u="none" strike="noStrike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s-ES_tradnl" sz="1300" u="none" strike="noStrike" baseline="0" noProof="0" dirty="0" smtClean="0">
                          <a:effectLst/>
                          <a:latin typeface="Calibri" panose="020F0502020204030204" pitchFamily="34" charset="0"/>
                        </a:rPr>
                        <a:t> lo recibe</a:t>
                      </a:r>
                      <a:endParaRPr lang="es-ES_tradnl" sz="13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</a:t>
                      </a:r>
                      <a:r>
                        <a:rPr lang="es-ES_tradnl" sz="13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recibe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1.97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1.36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2.85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73662">
                <a:tc>
                  <a:txBody>
                    <a:bodyPr/>
                    <a:lstStyle/>
                    <a:p>
                      <a:pPr algn="r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8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8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Identifica al medico AP como coordinador</a:t>
                      </a:r>
                    </a:p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1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 la atención del paciente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lo identifica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1300" b="0" u="none" strike="noStrike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a-ES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197678">
                <a:tc>
                  <a:txBody>
                    <a:bodyPr/>
                    <a:lstStyle/>
                    <a:p>
                      <a:pPr algn="r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3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 identifica</a:t>
                      </a:r>
                      <a:endParaRPr lang="es-ES_tradnl" sz="13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1.42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1.05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a-E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1.93</a:t>
                      </a:r>
                      <a:endParaRPr lang="ca-ES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 flipV="1">
            <a:off x="5940153" y="4653135"/>
            <a:ext cx="2448271" cy="20692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8305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55576" y="1484784"/>
            <a:ext cx="79928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ca-ES" sz="3600" dirty="0" smtClean="0">
                <a:solidFill>
                  <a:schemeClr val="bg1"/>
                </a:solidFill>
              </a:rPr>
              <a:t>Resultados (</a:t>
            </a:r>
            <a:r>
              <a:rPr lang="es-ES" altLang="ca-ES" sz="3600" dirty="0" err="1" smtClean="0">
                <a:solidFill>
                  <a:schemeClr val="bg1"/>
                </a:solidFill>
              </a:rPr>
              <a:t>IIi</a:t>
            </a:r>
            <a:r>
              <a:rPr lang="es-ES" altLang="ca-ES" sz="3600" dirty="0" smtClean="0">
                <a:solidFill>
                  <a:schemeClr val="bg1"/>
                </a:solidFill>
              </a:rPr>
              <a:t>)</a:t>
            </a:r>
          </a:p>
          <a:p>
            <a:endParaRPr lang="es-ES" altLang="ca-ES" sz="3600" dirty="0" smtClean="0">
              <a:solidFill>
                <a:schemeClr val="bg1"/>
              </a:solidFill>
            </a:endParaRPr>
          </a:p>
          <a:p>
            <a:pPr marL="363537"/>
            <a:r>
              <a:rPr lang="es-ES" sz="3000" dirty="0">
                <a:solidFill>
                  <a:schemeClr val="bg1"/>
                </a:solidFill>
              </a:rPr>
              <a:t>Conocimiento y uso </a:t>
            </a:r>
            <a:r>
              <a:rPr lang="es-ES" sz="3000" dirty="0" smtClean="0">
                <a:solidFill>
                  <a:schemeClr val="bg1"/>
                </a:solidFill>
              </a:rPr>
              <a:t>de</a:t>
            </a:r>
            <a:endParaRPr lang="es-ES" sz="3000" dirty="0">
              <a:solidFill>
                <a:schemeClr val="bg1"/>
              </a:solidFill>
            </a:endParaRP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altLang="ca-ES" sz="3000" dirty="0" smtClean="0">
                <a:solidFill>
                  <a:schemeClr val="bg1"/>
                </a:solidFill>
              </a:rPr>
              <a:t>epicrisis </a:t>
            </a:r>
            <a:r>
              <a:rPr lang="es-ES" altLang="ca-ES" sz="3000" dirty="0">
                <a:solidFill>
                  <a:schemeClr val="bg1"/>
                </a:solidFill>
              </a:rPr>
              <a:t>/ informe de alta hospitalaria</a:t>
            </a:r>
          </a:p>
          <a:p>
            <a:pPr marL="812800" indent="-449263"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Reuniones conjuntas</a:t>
            </a:r>
            <a:endParaRPr lang="es-ES" sz="3000" dirty="0" smtClean="0">
              <a:solidFill>
                <a:schemeClr val="bg1"/>
              </a:solidFill>
            </a:endParaRPr>
          </a:p>
          <a:p>
            <a:pPr marL="363537"/>
            <a:r>
              <a:rPr lang="es-ES" sz="2400" dirty="0">
                <a:solidFill>
                  <a:schemeClr val="bg1"/>
                </a:solidFill>
              </a:rPr>
              <a:t/>
            </a:r>
            <a:br>
              <a:rPr lang="es-ES" sz="2400" dirty="0">
                <a:solidFill>
                  <a:schemeClr val="bg1"/>
                </a:solidFill>
              </a:rPr>
            </a:br>
            <a:endParaRPr lang="ca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4"/>
          <p:cNvSpPr>
            <a:spLocks noChangeArrowheads="1"/>
          </p:cNvSpPr>
          <p:nvPr/>
        </p:nvSpPr>
        <p:spPr bwMode="auto">
          <a:xfrm>
            <a:off x="250825" y="131763"/>
            <a:ext cx="8509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s-ES" altLang="ca-ES" sz="2000" b="1" dirty="0">
                <a:solidFill>
                  <a:schemeClr val="bg1"/>
                </a:solidFill>
              </a:rPr>
              <a:t>Conocimiento y uso </a:t>
            </a:r>
            <a:r>
              <a:rPr lang="es-ES" altLang="ca-ES" sz="2000" b="1" dirty="0" smtClean="0">
                <a:solidFill>
                  <a:schemeClr val="bg1"/>
                </a:solidFill>
              </a:rPr>
              <a:t>del informe de alta hospitalaria / epicrisis</a:t>
            </a:r>
            <a:endParaRPr lang="es-ES" altLang="ca-ES" sz="2000" b="1" dirty="0">
              <a:solidFill>
                <a:schemeClr val="bg1"/>
              </a:solidFill>
            </a:endParaRP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23055" y="4905602"/>
            <a:ext cx="1656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epicrisis</a:t>
            </a:r>
            <a:endParaRPr lang="ca-ES" altLang="ca-ES" sz="1200" dirty="0"/>
          </a:p>
        </p:txBody>
      </p:sp>
      <p:sp>
        <p:nvSpPr>
          <p:cNvPr id="34820" name="Text Box 20"/>
          <p:cNvSpPr txBox="1">
            <a:spLocks noChangeArrowheads="1"/>
          </p:cNvSpPr>
          <p:nvPr/>
        </p:nvSpPr>
        <p:spPr bwMode="auto">
          <a:xfrm>
            <a:off x="223055" y="5387067"/>
            <a:ext cx="16561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conoce la </a:t>
            </a:r>
            <a:r>
              <a:rPr lang="es-ES" altLang="ca-ES" sz="1200" dirty="0" smtClean="0"/>
              <a:t>epicrisis</a:t>
            </a:r>
            <a:endParaRPr lang="ca-ES" altLang="ca-ES" sz="1200" dirty="0"/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120192" y="5001895"/>
            <a:ext cx="107950" cy="107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223055" y="5804353"/>
            <a:ext cx="1468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AP</a:t>
            </a:r>
            <a:r>
              <a:rPr lang="es-ES" altLang="ca-ES" sz="1200" dirty="0"/>
              <a:t> </a:t>
            </a:r>
            <a:r>
              <a:rPr lang="es-ES" altLang="ca-ES" sz="1200" dirty="0" smtClean="0"/>
              <a:t>recibe la epicrisis</a:t>
            </a:r>
            <a:endParaRPr lang="ca-ES" altLang="ca-ES" sz="1200" dirty="0"/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120192" y="5886133"/>
            <a:ext cx="107950" cy="10795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223055" y="6269491"/>
            <a:ext cx="1468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1" dirty="0"/>
              <a:t>AE</a:t>
            </a:r>
            <a:r>
              <a:rPr lang="es-ES" altLang="ca-ES" sz="1200" dirty="0"/>
              <a:t> </a:t>
            </a:r>
            <a:r>
              <a:rPr lang="es-ES" altLang="ca-ES" sz="1200" dirty="0" smtClean="0"/>
              <a:t>envía la epicrisis</a:t>
            </a:r>
            <a:endParaRPr lang="ca-ES" altLang="ca-ES" sz="1200" dirty="0"/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120192" y="6351270"/>
            <a:ext cx="107950" cy="107950"/>
          </a:xfrm>
          <a:prstGeom prst="rect">
            <a:avLst/>
          </a:prstGeom>
          <a:solidFill>
            <a:srgbClr val="FF9999"/>
          </a:solidFill>
          <a:ln w="9525">
            <a:solidFill>
              <a:srgbClr val="FF9999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sp>
        <p:nvSpPr>
          <p:cNvPr id="34828" name="Rectangle 21"/>
          <p:cNvSpPr>
            <a:spLocks noChangeArrowheads="1"/>
          </p:cNvSpPr>
          <p:nvPr/>
        </p:nvSpPr>
        <p:spPr bwMode="auto">
          <a:xfrm>
            <a:off x="120192" y="5454333"/>
            <a:ext cx="107950" cy="107950"/>
          </a:xfrm>
          <a:prstGeom prst="rect">
            <a:avLst/>
          </a:prstGeom>
          <a:solidFill>
            <a:srgbClr val="003300"/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MX" altLang="ca-ES" sz="1800"/>
          </a:p>
        </p:txBody>
      </p:sp>
      <p:graphicFrame>
        <p:nvGraphicFramePr>
          <p:cNvPr id="310630" name="Group 358"/>
          <p:cNvGraphicFramePr>
            <a:graphicFrameLocks noGrp="1"/>
          </p:cNvGraphicFramePr>
          <p:nvPr>
            <p:extLst/>
          </p:nvPr>
        </p:nvGraphicFramePr>
        <p:xfrm>
          <a:off x="1547664" y="4609921"/>
          <a:ext cx="7200800" cy="2030411"/>
        </p:xfrm>
        <a:graphic>
          <a:graphicData uri="http://schemas.openxmlformats.org/drawingml/2006/table">
            <a:tbl>
              <a:tblPr/>
              <a:tblGrid>
                <a:gridCol w="1166080"/>
                <a:gridCol w="1199684"/>
                <a:gridCol w="1216679"/>
                <a:gridCol w="1171483"/>
                <a:gridCol w="1328303"/>
                <a:gridCol w="1118571"/>
              </a:tblGrid>
              <a:tr h="27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0825" y="747713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/>
              <a:t>Epicrisis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extLst/>
          </p:nvPr>
        </p:nvGraphicFramePr>
        <p:xfrm>
          <a:off x="827585" y="815975"/>
          <a:ext cx="8075116" cy="409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624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13"/>
          <p:cNvSpPr txBox="1">
            <a:spLocks noChangeArrowheads="1"/>
          </p:cNvSpPr>
          <p:nvPr/>
        </p:nvSpPr>
        <p:spPr bwMode="auto">
          <a:xfrm>
            <a:off x="228253" y="772468"/>
            <a:ext cx="36004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s-ES" altLang="ca-ES" sz="1400" b="1"/>
              <a:t>Reuniones conjuntas</a:t>
            </a:r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>
            <p:extLst/>
          </p:nvPr>
        </p:nvGraphicFramePr>
        <p:xfrm>
          <a:off x="362892" y="1404939"/>
          <a:ext cx="8025532" cy="374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ángulo 2"/>
          <p:cNvSpPr/>
          <p:nvPr/>
        </p:nvSpPr>
        <p:spPr>
          <a:xfrm>
            <a:off x="1455864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350)</a:t>
            </a:r>
            <a:endParaRPr lang="ca-ES" sz="1400" dirty="0"/>
          </a:p>
        </p:txBody>
      </p:sp>
      <p:sp>
        <p:nvSpPr>
          <p:cNvPr id="19" name="Rectángulo 18"/>
          <p:cNvSpPr/>
          <p:nvPr/>
        </p:nvSpPr>
        <p:spPr>
          <a:xfrm>
            <a:off x="2445528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381)</a:t>
            </a:r>
            <a:endParaRPr lang="ca-ES" sz="1400" dirty="0"/>
          </a:p>
        </p:txBody>
      </p:sp>
      <p:sp>
        <p:nvSpPr>
          <p:cNvPr id="20" name="Rectángulo 19"/>
          <p:cNvSpPr/>
          <p:nvPr/>
        </p:nvSpPr>
        <p:spPr>
          <a:xfrm>
            <a:off x="3470252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348)</a:t>
            </a:r>
            <a:endParaRPr lang="ca-ES" sz="1400" dirty="0"/>
          </a:p>
        </p:txBody>
      </p:sp>
      <p:sp>
        <p:nvSpPr>
          <p:cNvPr id="21" name="Rectángulo 20"/>
          <p:cNvSpPr/>
          <p:nvPr/>
        </p:nvSpPr>
        <p:spPr>
          <a:xfrm>
            <a:off x="4478507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348)</a:t>
            </a:r>
            <a:endParaRPr lang="ca-ES" sz="1400" dirty="0"/>
          </a:p>
        </p:txBody>
      </p:sp>
      <p:sp>
        <p:nvSpPr>
          <p:cNvPr id="23" name="Rectángulo 22"/>
          <p:cNvSpPr/>
          <p:nvPr/>
        </p:nvSpPr>
        <p:spPr>
          <a:xfrm>
            <a:off x="5468171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363)</a:t>
            </a:r>
            <a:endParaRPr lang="ca-ES" sz="1400" dirty="0"/>
          </a:p>
        </p:txBody>
      </p:sp>
      <p:sp>
        <p:nvSpPr>
          <p:cNvPr id="24" name="Rectángulo 23"/>
          <p:cNvSpPr/>
          <p:nvPr/>
        </p:nvSpPr>
        <p:spPr>
          <a:xfrm>
            <a:off x="6516216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365)</a:t>
            </a:r>
            <a:endParaRPr lang="ca-ES" sz="1400" dirty="0"/>
          </a:p>
        </p:txBody>
      </p:sp>
      <p:sp>
        <p:nvSpPr>
          <p:cNvPr id="25" name="Rectángulo 24"/>
          <p:cNvSpPr/>
          <p:nvPr/>
        </p:nvSpPr>
        <p:spPr>
          <a:xfrm>
            <a:off x="7570259" y="4725144"/>
            <a:ext cx="800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/>
              <a:t>(n: 179)</a:t>
            </a:r>
            <a:endParaRPr lang="ca-ES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3715508" y="5194744"/>
            <a:ext cx="3096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s-ES_tradnl" sz="1200" dirty="0" smtClean="0">
                <a:latin typeface="Calibri" panose="020F0502020204030204" pitchFamily="34" charset="0"/>
              </a:rPr>
              <a:t>Reuniones de capacitación conjunta</a:t>
            </a:r>
          </a:p>
          <a:p>
            <a:pPr marL="228600" indent="-228600">
              <a:buAutoNum type="arabicParenBoth"/>
            </a:pPr>
            <a:r>
              <a:rPr lang="es-ES_tradnl" sz="1200" dirty="0" smtClean="0">
                <a:latin typeface="Calibri" panose="020F0502020204030204" pitchFamily="34" charset="0"/>
              </a:rPr>
              <a:t>Consultorías conjuntas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455864" y="3447487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n:118</a:t>
            </a:r>
            <a:endParaRPr lang="ca-ES" sz="105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472044" y="4103743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n:33</a:t>
            </a:r>
            <a:endParaRPr lang="ca-ES" sz="105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5480426" y="4016624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n:44</a:t>
            </a:r>
            <a:endParaRPr lang="ca-ES" sz="105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520039" y="3944774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n:54</a:t>
            </a:r>
            <a:endParaRPr lang="ca-ES" sz="105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7524503" y="4083939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n:19</a:t>
            </a:r>
            <a:endParaRPr lang="ca-ES" sz="105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3470252" y="3179315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n:150</a:t>
            </a:r>
            <a:endParaRPr lang="ca-ES" sz="105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4448667" y="3267880"/>
            <a:ext cx="5843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050" dirty="0" smtClean="0"/>
              <a:t>n:139</a:t>
            </a:r>
            <a:endParaRPr lang="ca-ES" sz="1050" dirty="0"/>
          </a:p>
        </p:txBody>
      </p:sp>
      <p:grpSp>
        <p:nvGrpSpPr>
          <p:cNvPr id="5" name="Grupo 4"/>
          <p:cNvGrpSpPr/>
          <p:nvPr/>
        </p:nvGrpSpPr>
        <p:grpSpPr>
          <a:xfrm>
            <a:off x="5652430" y="1593089"/>
            <a:ext cx="3107395" cy="755229"/>
            <a:chOff x="5632462" y="1268421"/>
            <a:chExt cx="3107395" cy="755229"/>
          </a:xfrm>
        </p:grpSpPr>
        <p:grpSp>
          <p:nvGrpSpPr>
            <p:cNvPr id="40962" name="Group 4"/>
            <p:cNvGrpSpPr>
              <a:grpSpLocks/>
            </p:cNvGrpSpPr>
            <p:nvPr/>
          </p:nvGrpSpPr>
          <p:grpSpPr bwMode="auto">
            <a:xfrm>
              <a:off x="5632462" y="1268421"/>
              <a:ext cx="2863801" cy="461963"/>
              <a:chOff x="4590" y="436"/>
              <a:chExt cx="1427" cy="291"/>
            </a:xfrm>
          </p:grpSpPr>
          <p:sp>
            <p:nvSpPr>
              <p:cNvPr id="40968" name="Text Box 5"/>
              <p:cNvSpPr txBox="1">
                <a:spLocks noChangeArrowheads="1"/>
              </p:cNvSpPr>
              <p:nvPr/>
            </p:nvSpPr>
            <p:spPr bwMode="auto">
              <a:xfrm>
                <a:off x="4649" y="436"/>
                <a:ext cx="136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C70044"/>
                  </a:buCl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70044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C70044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</a:pPr>
                <a:r>
                  <a:rPr lang="es-ES" altLang="ca-ES" sz="1200" dirty="0" smtClean="0"/>
                  <a:t>Conoce las reuniones conjuntas</a:t>
                </a:r>
                <a:endParaRPr lang="ca-ES" altLang="ca-ES" sz="1200" dirty="0"/>
              </a:p>
            </p:txBody>
          </p:sp>
          <p:sp>
            <p:nvSpPr>
              <p:cNvPr id="40969" name="Rectangle 6"/>
              <p:cNvSpPr>
                <a:spLocks noChangeArrowheads="1"/>
              </p:cNvSpPr>
              <p:nvPr/>
            </p:nvSpPr>
            <p:spPr bwMode="auto">
              <a:xfrm>
                <a:off x="4590" y="488"/>
                <a:ext cx="54" cy="68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C70044"/>
                  </a:buCl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70044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C70044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</a:pPr>
                <a:endParaRPr lang="es-MX" altLang="ca-ES" sz="1800"/>
              </a:p>
            </p:txBody>
          </p:sp>
        </p:grpSp>
        <p:grpSp>
          <p:nvGrpSpPr>
            <p:cNvPr id="32" name="Group 4"/>
            <p:cNvGrpSpPr>
              <a:grpSpLocks/>
            </p:cNvGrpSpPr>
            <p:nvPr/>
          </p:nvGrpSpPr>
          <p:grpSpPr bwMode="auto">
            <a:xfrm>
              <a:off x="5632462" y="1561687"/>
              <a:ext cx="3107395" cy="461963"/>
              <a:chOff x="4590" y="436"/>
              <a:chExt cx="1427" cy="291"/>
            </a:xfrm>
          </p:grpSpPr>
          <p:sp>
            <p:nvSpPr>
              <p:cNvPr id="33" name="Text Box 5"/>
              <p:cNvSpPr txBox="1">
                <a:spLocks noChangeArrowheads="1"/>
              </p:cNvSpPr>
              <p:nvPr/>
            </p:nvSpPr>
            <p:spPr bwMode="auto">
              <a:xfrm>
                <a:off x="4649" y="436"/>
                <a:ext cx="136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C70044"/>
                  </a:buCl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70044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C70044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</a:pPr>
                <a:r>
                  <a:rPr lang="es-ES" altLang="ca-ES" sz="1200" dirty="0" smtClean="0"/>
                  <a:t>Participa en las reuniones conjuntas</a:t>
                </a:r>
                <a:endParaRPr lang="ca-ES" altLang="ca-ES" sz="1200" dirty="0"/>
              </a:p>
            </p:txBody>
          </p:sp>
          <p:sp>
            <p:nvSpPr>
              <p:cNvPr id="34" name="Rectangle 6"/>
              <p:cNvSpPr>
                <a:spLocks noChangeArrowheads="1"/>
              </p:cNvSpPr>
              <p:nvPr/>
            </p:nvSpPr>
            <p:spPr bwMode="auto">
              <a:xfrm>
                <a:off x="4590" y="488"/>
                <a:ext cx="50" cy="68"/>
              </a:xfrm>
              <a:prstGeom prst="rect">
                <a:avLst/>
              </a:prstGeom>
              <a:solidFill>
                <a:srgbClr val="FF9999"/>
              </a:solidFill>
              <a:ln w="9525">
                <a:solidFill>
                  <a:srgbClr val="FF99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C70044"/>
                  </a:buCl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70044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C70044"/>
                  </a:buClr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70044"/>
                  </a:buClr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</a:pPr>
                <a:endParaRPr lang="es-MX" altLang="ca-ES" sz="1800">
                  <a:ln>
                    <a:solidFill>
                      <a:srgbClr val="C00000"/>
                    </a:solidFill>
                  </a:ln>
                </a:endParaRPr>
              </a:p>
            </p:txBody>
          </p:sp>
        </p:grpSp>
      </p:grp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250825" y="131763"/>
            <a:ext cx="8509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s-ES" altLang="ca-ES" sz="2000" b="1" dirty="0">
                <a:solidFill>
                  <a:schemeClr val="bg1"/>
                </a:solidFill>
              </a:rPr>
              <a:t>Conocimiento y </a:t>
            </a:r>
            <a:r>
              <a:rPr lang="es-ES" altLang="ca-ES" sz="2000" b="1" dirty="0" smtClean="0">
                <a:solidFill>
                  <a:schemeClr val="bg1"/>
                </a:solidFill>
              </a:rPr>
              <a:t>participación en las reuniones conjuntas</a:t>
            </a:r>
            <a:endParaRPr lang="es-ES" altLang="ca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4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173163"/>
            <a:ext cx="9180513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3779912" y="21679"/>
            <a:ext cx="2462213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>
                <a:srgbClr val="DE7008"/>
              </a:buClr>
            </a:pPr>
            <a:r>
              <a:rPr lang="es-ES" altLang="ca-ES" sz="1600" b="1" dirty="0">
                <a:solidFill>
                  <a:schemeClr val="bg1"/>
                </a:solidFill>
              </a:rPr>
              <a:t>www.equity-la.eu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5852" y="5949280"/>
            <a:ext cx="8785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400" dirty="0">
                <a:solidFill>
                  <a:schemeClr val="bg1"/>
                </a:solidFill>
              </a:rPr>
              <a:t>Vázquez ML, Vargas I, Garcia-Subirats I, Unger JP, De </a:t>
            </a:r>
            <a:r>
              <a:rPr lang="ca-ES" sz="1400" dirty="0" err="1">
                <a:solidFill>
                  <a:schemeClr val="bg1"/>
                </a:solidFill>
              </a:rPr>
              <a:t>Paepe</a:t>
            </a:r>
            <a:r>
              <a:rPr lang="ca-ES" sz="1400" dirty="0">
                <a:solidFill>
                  <a:schemeClr val="bg1"/>
                </a:solidFill>
              </a:rPr>
              <a:t> P, Mogollón-Pérez AS, Samico I, Eguiguren </a:t>
            </a:r>
            <a:r>
              <a:rPr lang="ca-ES" sz="1400" dirty="0" smtClean="0">
                <a:solidFill>
                  <a:schemeClr val="bg1"/>
                </a:solidFill>
              </a:rPr>
              <a:t>P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smtClean="0">
                <a:solidFill>
                  <a:schemeClr val="bg1"/>
                </a:solidFill>
              </a:rPr>
              <a:t>et al.. </a:t>
            </a:r>
            <a:r>
              <a:rPr lang="ca-ES" sz="1400" dirty="0">
                <a:solidFill>
                  <a:schemeClr val="bg1"/>
                </a:solidFill>
              </a:rPr>
              <a:t>Doctors' </a:t>
            </a:r>
            <a:r>
              <a:rPr lang="ca-ES" sz="1400" dirty="0" err="1">
                <a:solidFill>
                  <a:schemeClr val="bg1"/>
                </a:solidFill>
              </a:rPr>
              <a:t>experience</a:t>
            </a:r>
            <a:r>
              <a:rPr lang="ca-ES" sz="1400" dirty="0">
                <a:solidFill>
                  <a:schemeClr val="bg1"/>
                </a:solidFill>
              </a:rPr>
              <a:t> of </a:t>
            </a:r>
            <a:r>
              <a:rPr lang="ca-ES" sz="1400" dirty="0" err="1">
                <a:solidFill>
                  <a:schemeClr val="bg1"/>
                </a:solidFill>
              </a:rPr>
              <a:t>coordination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across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care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levels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and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associated</a:t>
            </a:r>
            <a:r>
              <a:rPr lang="ca-ES" sz="1400" dirty="0">
                <a:solidFill>
                  <a:schemeClr val="bg1"/>
                </a:solidFill>
              </a:rPr>
              <a:t> factors. A Cross-</a:t>
            </a:r>
            <a:r>
              <a:rPr lang="ca-ES" sz="1400" dirty="0" err="1">
                <a:solidFill>
                  <a:schemeClr val="bg1"/>
                </a:solidFill>
              </a:rPr>
              <a:t>sectional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study</a:t>
            </a:r>
            <a:r>
              <a:rPr lang="ca-ES" sz="1400" dirty="0">
                <a:solidFill>
                  <a:schemeClr val="bg1"/>
                </a:solidFill>
              </a:rPr>
              <a:t> in </a:t>
            </a:r>
            <a:r>
              <a:rPr lang="ca-ES" sz="1400" dirty="0" err="1">
                <a:solidFill>
                  <a:schemeClr val="bg1"/>
                </a:solidFill>
              </a:rPr>
              <a:t>public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healthcare</a:t>
            </a:r>
            <a:r>
              <a:rPr lang="ca-ES" sz="1400" dirty="0">
                <a:solidFill>
                  <a:schemeClr val="bg1"/>
                </a:solidFill>
              </a:rPr>
              <a:t> networks of </a:t>
            </a:r>
            <a:r>
              <a:rPr lang="ca-ES" sz="1400" dirty="0" err="1">
                <a:solidFill>
                  <a:schemeClr val="bg1"/>
                </a:solidFill>
              </a:rPr>
              <a:t>six</a:t>
            </a:r>
            <a:r>
              <a:rPr lang="ca-ES" sz="1400" dirty="0">
                <a:solidFill>
                  <a:schemeClr val="bg1"/>
                </a:solidFill>
              </a:rPr>
              <a:t> </a:t>
            </a:r>
            <a:r>
              <a:rPr lang="ca-ES" sz="1400" dirty="0" err="1">
                <a:solidFill>
                  <a:schemeClr val="bg1"/>
                </a:solidFill>
              </a:rPr>
              <a:t>Latin</a:t>
            </a:r>
            <a:r>
              <a:rPr lang="ca-ES" sz="1400" dirty="0">
                <a:solidFill>
                  <a:schemeClr val="bg1"/>
                </a:solidFill>
              </a:rPr>
              <a:t> American countries. </a:t>
            </a:r>
            <a:r>
              <a:rPr lang="ca-ES" sz="1400" dirty="0" err="1">
                <a:solidFill>
                  <a:schemeClr val="bg1"/>
                </a:solidFill>
              </a:rPr>
              <a:t>Soc.Sci.Med</a:t>
            </a:r>
            <a:r>
              <a:rPr lang="ca-ES" sz="1400" dirty="0">
                <a:solidFill>
                  <a:schemeClr val="bg1"/>
                </a:solidFill>
              </a:rPr>
              <a:t>. 2017 Jun;182:10-19</a:t>
            </a:r>
            <a:r>
              <a:rPr lang="ca-ES" sz="1400" dirty="0"/>
              <a:t>.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55875" y="1484313"/>
            <a:ext cx="5545138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 marL="450850" indent="-450850"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DE7008"/>
              </a:buClr>
            </a:pPr>
            <a:r>
              <a:rPr lang="es-ES" altLang="ca-ES" sz="3200" dirty="0">
                <a:solidFill>
                  <a:schemeClr val="bg1"/>
                </a:solidFill>
              </a:rPr>
              <a:t>¡</a:t>
            </a:r>
            <a:r>
              <a:rPr lang="es-ES" altLang="ca-ES" sz="4000" dirty="0">
                <a:solidFill>
                  <a:schemeClr val="bg1"/>
                </a:solidFill>
              </a:rPr>
              <a:t>MUCHAS GRACIAS</a:t>
            </a:r>
            <a:r>
              <a:rPr lang="es-ES" altLang="ca-ES" sz="3200" dirty="0">
                <a:solidFill>
                  <a:schemeClr val="bg1"/>
                </a:solidFill>
              </a:rPr>
              <a:t>!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425" y="336550"/>
            <a:ext cx="49053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flag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339725"/>
            <a:ext cx="6445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179388" y="188913"/>
            <a:ext cx="915987" cy="792162"/>
            <a:chOff x="158" y="1389"/>
            <a:chExt cx="1089" cy="1043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58" y="1389"/>
              <a:ext cx="1089" cy="1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</a:pPr>
              <a:endParaRPr lang="ca-ES" altLang="ca-ES" sz="2600">
                <a:solidFill>
                  <a:schemeClr val="bg1"/>
                </a:solidFill>
              </a:endParaRP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" y="1401"/>
              <a:ext cx="921" cy="1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67544" y="1340768"/>
            <a:ext cx="813690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/>
              <a:t>Tiempo para debate:</a:t>
            </a:r>
          </a:p>
          <a:p>
            <a:endParaRPr lang="es-E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 smtClean="0"/>
              <a:t>¿Dudas, preguntas, comentarios? </a:t>
            </a:r>
            <a:endParaRPr lang="ca-ES" sz="3200" dirty="0"/>
          </a:p>
          <a:p>
            <a:endParaRPr lang="es-ES" sz="3000" dirty="0" smtClean="0"/>
          </a:p>
          <a:p>
            <a:pPr marL="363537"/>
            <a:r>
              <a:rPr lang="es-ES" sz="2400" dirty="0"/>
              <a:t/>
            </a:r>
            <a:br>
              <a:rPr lang="es-ES" sz="2400" dirty="0"/>
            </a:b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10819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67544" y="1340768"/>
            <a:ext cx="81369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/>
              <a:t>Tiempo para debate:</a:t>
            </a:r>
          </a:p>
          <a:p>
            <a:endParaRPr lang="es-E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/>
              <a:t>¿Qué reflexión les genera estos resultados?</a:t>
            </a:r>
            <a:endParaRPr lang="ca-E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3200" dirty="0"/>
              <a:t>¿Qué elementos explicarían la diferencian entre los países? </a:t>
            </a:r>
            <a:endParaRPr lang="ca-ES" sz="3200" dirty="0"/>
          </a:p>
          <a:p>
            <a:endParaRPr lang="es-ES" sz="3000" dirty="0" smtClean="0"/>
          </a:p>
          <a:p>
            <a:pPr marL="363537"/>
            <a:r>
              <a:rPr lang="es-ES" sz="2400" dirty="0"/>
              <a:t/>
            </a:r>
            <a:br>
              <a:rPr lang="es-ES" sz="2400" dirty="0"/>
            </a:b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20717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08275"/>
            <a:ext cx="9144000" cy="433388"/>
          </a:xfrm>
        </p:spPr>
        <p:txBody>
          <a:bodyPr/>
          <a:lstStyle/>
          <a:p>
            <a:pPr algn="ctr" eaLnBrk="1" hangingPunct="1"/>
            <a:r>
              <a:rPr lang="es-ES" altLang="ca-ES" sz="4000" dirty="0" smtClean="0"/>
              <a:t>Método</a:t>
            </a:r>
          </a:p>
        </p:txBody>
      </p:sp>
    </p:spTree>
    <p:extLst>
      <p:ext uri="{BB962C8B-B14F-4D97-AF65-F5344CB8AC3E}">
        <p14:creationId xmlns:p14="http://schemas.microsoft.com/office/powerpoint/2010/main" val="277122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6"/>
          <p:cNvSpPr>
            <a:spLocks noGrp="1" noChangeArrowheads="1"/>
          </p:cNvSpPr>
          <p:nvPr>
            <p:ph type="title"/>
          </p:nvPr>
        </p:nvSpPr>
        <p:spPr>
          <a:xfrm>
            <a:off x="173038" y="131763"/>
            <a:ext cx="8748712" cy="433387"/>
          </a:xfrm>
        </p:spPr>
        <p:txBody>
          <a:bodyPr/>
          <a:lstStyle/>
          <a:p>
            <a:pPr eaLnBrk="1" hangingPunct="1"/>
            <a:r>
              <a:rPr lang="es-ES" altLang="ca-ES" sz="2400" dirty="0" smtClean="0"/>
              <a:t>Coordinación de la información clínica entre niveles</a:t>
            </a:r>
          </a:p>
        </p:txBody>
      </p:sp>
      <p:graphicFrame>
        <p:nvGraphicFramePr>
          <p:cNvPr id="303104" name="Group 10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673293"/>
              </p:ext>
            </p:extLst>
          </p:nvPr>
        </p:nvGraphicFramePr>
        <p:xfrm>
          <a:off x="250825" y="806450"/>
          <a:ext cx="8551863" cy="2622587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576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Intercambian información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del paciente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3094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F5F5F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La </a:t>
                      </a: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información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intercambiada es la </a:t>
                      </a: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necesaria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8951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Tienen en cuenta la información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transferida en la atención</a:t>
                      </a:r>
                    </a:p>
                  </a:txBody>
                  <a:tcPr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895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1%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  <p:sp>
        <p:nvSpPr>
          <p:cNvPr id="22" name="Rectangle 915"/>
          <p:cNvSpPr>
            <a:spLocks noChangeArrowheads="1"/>
          </p:cNvSpPr>
          <p:nvPr/>
        </p:nvSpPr>
        <p:spPr bwMode="auto">
          <a:xfrm>
            <a:off x="684213" y="3565525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3" name="Rectangle 916"/>
          <p:cNvSpPr>
            <a:spLocks noChangeArrowheads="1"/>
          </p:cNvSpPr>
          <p:nvPr/>
        </p:nvSpPr>
        <p:spPr bwMode="auto">
          <a:xfrm>
            <a:off x="4932363" y="3565525"/>
            <a:ext cx="2808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especializada</a:t>
            </a:r>
          </a:p>
        </p:txBody>
      </p:sp>
      <p:grpSp>
        <p:nvGrpSpPr>
          <p:cNvPr id="25" name="Group 990"/>
          <p:cNvGrpSpPr>
            <a:grpSpLocks/>
          </p:cNvGrpSpPr>
          <p:nvPr/>
        </p:nvGrpSpPr>
        <p:grpSpPr bwMode="auto">
          <a:xfrm>
            <a:off x="1689100" y="6538913"/>
            <a:ext cx="5922963" cy="274637"/>
            <a:chOff x="1064" y="3711"/>
            <a:chExt cx="3731" cy="173"/>
          </a:xfrm>
        </p:grpSpPr>
        <p:sp>
          <p:nvSpPr>
            <p:cNvPr id="15442" name="Text Box 991"/>
            <p:cNvSpPr txBox="1">
              <a:spLocks noChangeArrowheads="1"/>
            </p:cNvSpPr>
            <p:nvPr/>
          </p:nvSpPr>
          <p:spPr bwMode="auto">
            <a:xfrm>
              <a:off x="1118" y="3711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15443" name="Text Box 992"/>
            <p:cNvSpPr txBox="1">
              <a:spLocks noChangeArrowheads="1"/>
            </p:cNvSpPr>
            <p:nvPr/>
          </p:nvSpPr>
          <p:spPr bwMode="auto">
            <a:xfrm>
              <a:off x="2388" y="3711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15444" name="Text Box 993"/>
            <p:cNvSpPr txBox="1">
              <a:spLocks noChangeArrowheads="1"/>
            </p:cNvSpPr>
            <p:nvPr/>
          </p:nvSpPr>
          <p:spPr bwMode="auto">
            <a:xfrm>
              <a:off x="3568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15445" name="Rectangle 994"/>
            <p:cNvSpPr>
              <a:spLocks noChangeArrowheads="1"/>
            </p:cNvSpPr>
            <p:nvPr/>
          </p:nvSpPr>
          <p:spPr bwMode="auto">
            <a:xfrm>
              <a:off x="1064" y="3763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5446" name="Rectangle 995"/>
            <p:cNvSpPr>
              <a:spLocks noChangeArrowheads="1"/>
            </p:cNvSpPr>
            <p:nvPr/>
          </p:nvSpPr>
          <p:spPr bwMode="auto">
            <a:xfrm>
              <a:off x="2334" y="3764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5447" name="Rectangle 996"/>
            <p:cNvSpPr>
              <a:spLocks noChangeArrowheads="1"/>
            </p:cNvSpPr>
            <p:nvPr/>
          </p:nvSpPr>
          <p:spPr bwMode="auto">
            <a:xfrm>
              <a:off x="4013" y="3763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15448" name="Text Box 997"/>
            <p:cNvSpPr txBox="1">
              <a:spLocks noChangeArrowheads="1"/>
            </p:cNvSpPr>
            <p:nvPr/>
          </p:nvSpPr>
          <p:spPr bwMode="auto">
            <a:xfrm>
              <a:off x="4067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15449" name="Rectangle 998"/>
            <p:cNvSpPr>
              <a:spLocks noChangeArrowheads="1"/>
            </p:cNvSpPr>
            <p:nvPr/>
          </p:nvSpPr>
          <p:spPr bwMode="auto">
            <a:xfrm>
              <a:off x="3514" y="3764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pSp>
        <p:nvGrpSpPr>
          <p:cNvPr id="34" name="Group 1025"/>
          <p:cNvGrpSpPr>
            <a:grpSpLocks/>
          </p:cNvGrpSpPr>
          <p:nvPr/>
        </p:nvGrpSpPr>
        <p:grpSpPr bwMode="auto">
          <a:xfrm>
            <a:off x="107950" y="2997200"/>
            <a:ext cx="215900" cy="719138"/>
            <a:chOff x="68" y="981"/>
            <a:chExt cx="185" cy="2812"/>
          </a:xfrm>
        </p:grpSpPr>
        <p:sp>
          <p:nvSpPr>
            <p:cNvPr id="15439" name="Line 1026"/>
            <p:cNvSpPr>
              <a:spLocks noChangeShapeType="1"/>
            </p:cNvSpPr>
            <p:nvPr/>
          </p:nvSpPr>
          <p:spPr bwMode="auto">
            <a:xfrm>
              <a:off x="69" y="981"/>
              <a:ext cx="0" cy="281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15440" name="Line 1027"/>
            <p:cNvSpPr>
              <a:spLocks noChangeShapeType="1"/>
            </p:cNvSpPr>
            <p:nvPr/>
          </p:nvSpPr>
          <p:spPr bwMode="auto">
            <a:xfrm>
              <a:off x="71" y="3793"/>
              <a:ext cx="18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15441" name="Line 1028"/>
            <p:cNvSpPr>
              <a:spLocks noChangeShapeType="1"/>
            </p:cNvSpPr>
            <p:nvPr/>
          </p:nvSpPr>
          <p:spPr bwMode="auto">
            <a:xfrm>
              <a:off x="68" y="981"/>
              <a:ext cx="13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</p:grpSp>
      <p:graphicFrame>
        <p:nvGraphicFramePr>
          <p:cNvPr id="2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0493"/>
              </p:ext>
            </p:extLst>
          </p:nvPr>
        </p:nvGraphicFramePr>
        <p:xfrm>
          <a:off x="323850" y="3857625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499334"/>
              </p:ext>
            </p:extLst>
          </p:nvPr>
        </p:nvGraphicFramePr>
        <p:xfrm>
          <a:off x="4732338" y="3857625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437" name="CuadroTexto 29"/>
          <p:cNvSpPr txBox="1">
            <a:spLocks noChangeArrowheads="1"/>
          </p:cNvSpPr>
          <p:nvPr/>
        </p:nvSpPr>
        <p:spPr bwMode="auto">
          <a:xfrm>
            <a:off x="8591748" y="5064125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50659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00" name="Rectangle 104"/>
          <p:cNvSpPr>
            <a:spLocks noChangeArrowheads="1"/>
          </p:cNvSpPr>
          <p:nvPr/>
        </p:nvSpPr>
        <p:spPr bwMode="auto">
          <a:xfrm>
            <a:off x="0" y="160338"/>
            <a:ext cx="87852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2000" b="1" dirty="0">
                <a:solidFill>
                  <a:schemeClr val="bg1"/>
                </a:solidFill>
              </a:rPr>
              <a:t>Consistencia de la atención (coordinación de la gestión </a:t>
            </a:r>
            <a:r>
              <a:rPr lang="es-ES" altLang="ca-ES" sz="2000" b="1" dirty="0" smtClean="0">
                <a:solidFill>
                  <a:schemeClr val="bg1"/>
                </a:solidFill>
              </a:rPr>
              <a:t>clínica)</a:t>
            </a:r>
            <a:endParaRPr lang="es-ES" altLang="ca-ES" sz="2000" b="1" dirty="0">
              <a:solidFill>
                <a:schemeClr val="bg1"/>
              </a:solidFill>
            </a:endParaRPr>
          </a:p>
        </p:txBody>
      </p:sp>
      <p:grpSp>
        <p:nvGrpSpPr>
          <p:cNvPr id="23603" name="Group 112"/>
          <p:cNvGrpSpPr>
            <a:grpSpLocks/>
          </p:cNvGrpSpPr>
          <p:nvPr/>
        </p:nvGrpSpPr>
        <p:grpSpPr bwMode="auto">
          <a:xfrm>
            <a:off x="1689100" y="6610350"/>
            <a:ext cx="5922963" cy="274638"/>
            <a:chOff x="1064" y="3711"/>
            <a:chExt cx="3731" cy="173"/>
          </a:xfrm>
        </p:grpSpPr>
        <p:sp>
          <p:nvSpPr>
            <p:cNvPr id="23611" name="Text Box 113"/>
            <p:cNvSpPr txBox="1">
              <a:spLocks noChangeArrowheads="1"/>
            </p:cNvSpPr>
            <p:nvPr/>
          </p:nvSpPr>
          <p:spPr bwMode="auto">
            <a:xfrm>
              <a:off x="1118" y="3711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23612" name="Text Box 114"/>
            <p:cNvSpPr txBox="1">
              <a:spLocks noChangeArrowheads="1"/>
            </p:cNvSpPr>
            <p:nvPr/>
          </p:nvSpPr>
          <p:spPr bwMode="auto">
            <a:xfrm>
              <a:off x="2388" y="3711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23613" name="Text Box 115"/>
            <p:cNvSpPr txBox="1">
              <a:spLocks noChangeArrowheads="1"/>
            </p:cNvSpPr>
            <p:nvPr/>
          </p:nvSpPr>
          <p:spPr bwMode="auto">
            <a:xfrm>
              <a:off x="3568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23614" name="Rectangle 116"/>
            <p:cNvSpPr>
              <a:spLocks noChangeArrowheads="1"/>
            </p:cNvSpPr>
            <p:nvPr/>
          </p:nvSpPr>
          <p:spPr bwMode="auto">
            <a:xfrm>
              <a:off x="1064" y="3763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3615" name="Rectangle 117"/>
            <p:cNvSpPr>
              <a:spLocks noChangeArrowheads="1"/>
            </p:cNvSpPr>
            <p:nvPr/>
          </p:nvSpPr>
          <p:spPr bwMode="auto">
            <a:xfrm>
              <a:off x="2334" y="3764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3616" name="Rectangle 118"/>
            <p:cNvSpPr>
              <a:spLocks noChangeArrowheads="1"/>
            </p:cNvSpPr>
            <p:nvPr/>
          </p:nvSpPr>
          <p:spPr bwMode="auto">
            <a:xfrm>
              <a:off x="4013" y="3763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3617" name="Text Box 119"/>
            <p:cNvSpPr txBox="1">
              <a:spLocks noChangeArrowheads="1"/>
            </p:cNvSpPr>
            <p:nvPr/>
          </p:nvSpPr>
          <p:spPr bwMode="auto">
            <a:xfrm>
              <a:off x="4067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23618" name="Rectangle 120"/>
            <p:cNvSpPr>
              <a:spLocks noChangeArrowheads="1"/>
            </p:cNvSpPr>
            <p:nvPr/>
          </p:nvSpPr>
          <p:spPr bwMode="auto">
            <a:xfrm>
              <a:off x="3514" y="3764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pSp>
        <p:nvGrpSpPr>
          <p:cNvPr id="23606" name="Group 127"/>
          <p:cNvGrpSpPr>
            <a:grpSpLocks/>
          </p:cNvGrpSpPr>
          <p:nvPr/>
        </p:nvGrpSpPr>
        <p:grpSpPr bwMode="auto">
          <a:xfrm>
            <a:off x="107950" y="1842587"/>
            <a:ext cx="431800" cy="1873250"/>
            <a:chOff x="68" y="1298"/>
            <a:chExt cx="272" cy="1180"/>
          </a:xfrm>
        </p:grpSpPr>
        <p:sp>
          <p:nvSpPr>
            <p:cNvPr id="23608" name="Line 124"/>
            <p:cNvSpPr>
              <a:spLocks noChangeShapeType="1"/>
            </p:cNvSpPr>
            <p:nvPr/>
          </p:nvSpPr>
          <p:spPr bwMode="auto">
            <a:xfrm>
              <a:off x="69" y="1298"/>
              <a:ext cx="0" cy="118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3609" name="Line 125"/>
            <p:cNvSpPr>
              <a:spLocks noChangeShapeType="1"/>
            </p:cNvSpPr>
            <p:nvPr/>
          </p:nvSpPr>
          <p:spPr bwMode="auto">
            <a:xfrm>
              <a:off x="71" y="2478"/>
              <a:ext cx="269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3610" name="Line 126"/>
            <p:cNvSpPr>
              <a:spLocks noChangeShapeType="1"/>
            </p:cNvSpPr>
            <p:nvPr/>
          </p:nvSpPr>
          <p:spPr bwMode="auto">
            <a:xfrm>
              <a:off x="68" y="1298"/>
              <a:ext cx="68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</p:grpSp>
      <p:graphicFrame>
        <p:nvGraphicFramePr>
          <p:cNvPr id="22" name="Group 3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342204"/>
              </p:ext>
            </p:extLst>
          </p:nvPr>
        </p:nvGraphicFramePr>
        <p:xfrm>
          <a:off x="177421" y="765175"/>
          <a:ext cx="8745917" cy="1080627"/>
        </p:xfrm>
        <a:graphic>
          <a:graphicData uri="http://schemas.openxmlformats.org/drawingml/2006/table">
            <a:tbl>
              <a:tblPr/>
              <a:tblGrid>
                <a:gridCol w="3765581"/>
                <a:gridCol w="810901"/>
                <a:gridCol w="810901"/>
                <a:gridCol w="810901"/>
                <a:gridCol w="868366"/>
                <a:gridCol w="810901"/>
                <a:gridCol w="868366"/>
              </a:tblGrid>
              <a:tr h="560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médicos AP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remiten cuando es necesario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 la AE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Rectangle 123"/>
          <p:cNvSpPr>
            <a:spLocks noChangeArrowheads="1"/>
          </p:cNvSpPr>
          <p:nvPr/>
        </p:nvSpPr>
        <p:spPr bwMode="auto">
          <a:xfrm>
            <a:off x="682625" y="3573016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6" name="Rectangle 124"/>
          <p:cNvSpPr>
            <a:spLocks noChangeArrowheads="1"/>
          </p:cNvSpPr>
          <p:nvPr/>
        </p:nvSpPr>
        <p:spPr bwMode="auto">
          <a:xfrm>
            <a:off x="4932363" y="3573016"/>
            <a:ext cx="2808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especializada</a:t>
            </a:r>
          </a:p>
        </p:txBody>
      </p:sp>
      <p:graphicFrame>
        <p:nvGraphicFramePr>
          <p:cNvPr id="27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5791208"/>
              </p:ext>
            </p:extLst>
          </p:nvPr>
        </p:nvGraphicFramePr>
        <p:xfrm>
          <a:off x="323850" y="3857625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256131"/>
              </p:ext>
            </p:extLst>
          </p:nvPr>
        </p:nvGraphicFramePr>
        <p:xfrm>
          <a:off x="4732338" y="3857625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CuadroTexto 29"/>
          <p:cNvSpPr txBox="1">
            <a:spLocks noChangeArrowheads="1"/>
          </p:cNvSpPr>
          <p:nvPr/>
        </p:nvSpPr>
        <p:spPr bwMode="auto">
          <a:xfrm>
            <a:off x="8535988" y="3998540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1" name="CuadroTexto 29"/>
          <p:cNvSpPr txBox="1">
            <a:spLocks noChangeArrowheads="1"/>
          </p:cNvSpPr>
          <p:nvPr/>
        </p:nvSpPr>
        <p:spPr bwMode="auto">
          <a:xfrm>
            <a:off x="8535988" y="4366840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2" name="CuadroTexto 29"/>
          <p:cNvSpPr txBox="1">
            <a:spLocks noChangeArrowheads="1"/>
          </p:cNvSpPr>
          <p:nvPr/>
        </p:nvSpPr>
        <p:spPr bwMode="auto">
          <a:xfrm>
            <a:off x="8535988" y="5414739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3" name="CuadroTexto 29"/>
          <p:cNvSpPr txBox="1">
            <a:spLocks noChangeArrowheads="1"/>
          </p:cNvSpPr>
          <p:nvPr/>
        </p:nvSpPr>
        <p:spPr bwMode="auto">
          <a:xfrm>
            <a:off x="8535988" y="58052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4" name="CuadroTexto 29"/>
          <p:cNvSpPr txBox="1">
            <a:spLocks noChangeArrowheads="1"/>
          </p:cNvSpPr>
          <p:nvPr/>
        </p:nvSpPr>
        <p:spPr bwMode="auto">
          <a:xfrm>
            <a:off x="8535988" y="4717752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5" name="CuadroTexto 29"/>
          <p:cNvSpPr txBox="1">
            <a:spLocks noChangeArrowheads="1"/>
          </p:cNvSpPr>
          <p:nvPr/>
        </p:nvSpPr>
        <p:spPr bwMode="auto">
          <a:xfrm>
            <a:off x="8535988" y="50686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09223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8"/>
          <p:cNvSpPr>
            <a:spLocks noChangeArrowheads="1"/>
          </p:cNvSpPr>
          <p:nvPr/>
        </p:nvSpPr>
        <p:spPr bwMode="auto">
          <a:xfrm>
            <a:off x="0" y="160338"/>
            <a:ext cx="87852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2000" b="1" dirty="0">
                <a:solidFill>
                  <a:schemeClr val="bg1"/>
                </a:solidFill>
              </a:rPr>
              <a:t>Consistencia de la atención (coordinación de la gestión </a:t>
            </a:r>
            <a:r>
              <a:rPr lang="es-ES" altLang="ca-ES" sz="2000" b="1" dirty="0" smtClean="0">
                <a:solidFill>
                  <a:schemeClr val="bg1"/>
                </a:solidFill>
              </a:rPr>
              <a:t>clínica)</a:t>
            </a:r>
            <a:endParaRPr lang="es-ES" altLang="ca-ES" sz="2000" b="1" dirty="0">
              <a:solidFill>
                <a:schemeClr val="bg1"/>
              </a:solidFill>
            </a:endParaRPr>
          </a:p>
        </p:txBody>
      </p:sp>
      <p:grpSp>
        <p:nvGrpSpPr>
          <p:cNvPr id="25605" name="Group 51"/>
          <p:cNvGrpSpPr>
            <a:grpSpLocks/>
          </p:cNvGrpSpPr>
          <p:nvPr/>
        </p:nvGrpSpPr>
        <p:grpSpPr bwMode="auto">
          <a:xfrm>
            <a:off x="1689100" y="6610350"/>
            <a:ext cx="5922963" cy="274638"/>
            <a:chOff x="1064" y="3711"/>
            <a:chExt cx="3731" cy="173"/>
          </a:xfrm>
        </p:grpSpPr>
        <p:sp>
          <p:nvSpPr>
            <p:cNvPr id="25673" name="Text Box 52"/>
            <p:cNvSpPr txBox="1">
              <a:spLocks noChangeArrowheads="1"/>
            </p:cNvSpPr>
            <p:nvPr/>
          </p:nvSpPr>
          <p:spPr bwMode="auto">
            <a:xfrm>
              <a:off x="1118" y="3711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25674" name="Text Box 53"/>
            <p:cNvSpPr txBox="1">
              <a:spLocks noChangeArrowheads="1"/>
            </p:cNvSpPr>
            <p:nvPr/>
          </p:nvSpPr>
          <p:spPr bwMode="auto">
            <a:xfrm>
              <a:off x="2388" y="3711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25675" name="Text Box 54"/>
            <p:cNvSpPr txBox="1">
              <a:spLocks noChangeArrowheads="1"/>
            </p:cNvSpPr>
            <p:nvPr/>
          </p:nvSpPr>
          <p:spPr bwMode="auto">
            <a:xfrm>
              <a:off x="3568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25676" name="Rectangle 55"/>
            <p:cNvSpPr>
              <a:spLocks noChangeArrowheads="1"/>
            </p:cNvSpPr>
            <p:nvPr/>
          </p:nvSpPr>
          <p:spPr bwMode="auto">
            <a:xfrm>
              <a:off x="1064" y="3763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5677" name="Rectangle 56"/>
            <p:cNvSpPr>
              <a:spLocks noChangeArrowheads="1"/>
            </p:cNvSpPr>
            <p:nvPr/>
          </p:nvSpPr>
          <p:spPr bwMode="auto">
            <a:xfrm>
              <a:off x="2334" y="3764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5678" name="Rectangle 57"/>
            <p:cNvSpPr>
              <a:spLocks noChangeArrowheads="1"/>
            </p:cNvSpPr>
            <p:nvPr/>
          </p:nvSpPr>
          <p:spPr bwMode="auto">
            <a:xfrm>
              <a:off x="4013" y="3763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5679" name="Text Box 58"/>
            <p:cNvSpPr txBox="1">
              <a:spLocks noChangeArrowheads="1"/>
            </p:cNvSpPr>
            <p:nvPr/>
          </p:nvSpPr>
          <p:spPr bwMode="auto">
            <a:xfrm>
              <a:off x="4067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25680" name="Rectangle 59"/>
            <p:cNvSpPr>
              <a:spLocks noChangeArrowheads="1"/>
            </p:cNvSpPr>
            <p:nvPr/>
          </p:nvSpPr>
          <p:spPr bwMode="auto">
            <a:xfrm>
              <a:off x="3514" y="3764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pSp>
        <p:nvGrpSpPr>
          <p:cNvPr id="25668" name="Group 170"/>
          <p:cNvGrpSpPr>
            <a:grpSpLocks/>
          </p:cNvGrpSpPr>
          <p:nvPr/>
        </p:nvGrpSpPr>
        <p:grpSpPr bwMode="auto">
          <a:xfrm>
            <a:off x="150813" y="2100196"/>
            <a:ext cx="431800" cy="1441450"/>
            <a:chOff x="68" y="1298"/>
            <a:chExt cx="272" cy="1180"/>
          </a:xfrm>
        </p:grpSpPr>
        <p:sp>
          <p:nvSpPr>
            <p:cNvPr id="25670" name="Line 171"/>
            <p:cNvSpPr>
              <a:spLocks noChangeShapeType="1"/>
            </p:cNvSpPr>
            <p:nvPr/>
          </p:nvSpPr>
          <p:spPr bwMode="auto">
            <a:xfrm>
              <a:off x="69" y="1298"/>
              <a:ext cx="0" cy="118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5671" name="Line 172"/>
            <p:cNvSpPr>
              <a:spLocks noChangeShapeType="1"/>
            </p:cNvSpPr>
            <p:nvPr/>
          </p:nvSpPr>
          <p:spPr bwMode="auto">
            <a:xfrm>
              <a:off x="71" y="2478"/>
              <a:ext cx="269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5672" name="Line 173"/>
            <p:cNvSpPr>
              <a:spLocks noChangeShapeType="1"/>
            </p:cNvSpPr>
            <p:nvPr/>
          </p:nvSpPr>
          <p:spPr bwMode="auto">
            <a:xfrm>
              <a:off x="68" y="1298"/>
              <a:ext cx="68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</p:grpSp>
      <p:graphicFrame>
        <p:nvGraphicFramePr>
          <p:cNvPr id="22" name="Group 3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029162"/>
              </p:ext>
            </p:extLst>
          </p:nvPr>
        </p:nvGraphicFramePr>
        <p:xfrm>
          <a:off x="225425" y="765175"/>
          <a:ext cx="8697913" cy="1600365"/>
        </p:xfrm>
        <a:graphic>
          <a:graphicData uri="http://schemas.openxmlformats.org/drawingml/2006/table">
            <a:tbl>
              <a:tblPr/>
              <a:tblGrid>
                <a:gridCol w="3744913"/>
                <a:gridCol w="806450"/>
                <a:gridCol w="806450"/>
                <a:gridCol w="806450"/>
                <a:gridCol w="863600"/>
                <a:gridCol w="806450"/>
                <a:gridCol w="863600"/>
              </a:tblGrid>
              <a:tr h="560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médicos AP </a:t>
                      </a:r>
                      <a:r>
                        <a:rPr kumimoji="0" lang="es-E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remiten cuando es necesario</a:t>
                      </a:r>
                      <a:r>
                        <a:rPr kumimoji="0" lang="es-E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 la AE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986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Los especialistas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envían los pacientes a la AP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para su seguimiento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598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  <p:sp>
        <p:nvSpPr>
          <p:cNvPr id="23" name="Rectangle 123"/>
          <p:cNvSpPr>
            <a:spLocks noChangeArrowheads="1"/>
          </p:cNvSpPr>
          <p:nvPr/>
        </p:nvSpPr>
        <p:spPr bwMode="auto">
          <a:xfrm>
            <a:off x="682625" y="3573016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4" name="Rectangle 124"/>
          <p:cNvSpPr>
            <a:spLocks noChangeArrowheads="1"/>
          </p:cNvSpPr>
          <p:nvPr/>
        </p:nvSpPr>
        <p:spPr bwMode="auto">
          <a:xfrm>
            <a:off x="4932363" y="3573016"/>
            <a:ext cx="2808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especializada</a:t>
            </a:r>
          </a:p>
        </p:txBody>
      </p:sp>
      <p:graphicFrame>
        <p:nvGraphicFramePr>
          <p:cNvPr id="25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681596"/>
              </p:ext>
            </p:extLst>
          </p:nvPr>
        </p:nvGraphicFramePr>
        <p:xfrm>
          <a:off x="323850" y="3857625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598285"/>
              </p:ext>
            </p:extLst>
          </p:nvPr>
        </p:nvGraphicFramePr>
        <p:xfrm>
          <a:off x="4732338" y="3857625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CuadroTexto 29"/>
          <p:cNvSpPr txBox="1">
            <a:spLocks noChangeArrowheads="1"/>
          </p:cNvSpPr>
          <p:nvPr/>
        </p:nvSpPr>
        <p:spPr bwMode="auto">
          <a:xfrm>
            <a:off x="8535988" y="4717752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8" name="CuadroTexto 29"/>
          <p:cNvSpPr txBox="1">
            <a:spLocks noChangeArrowheads="1"/>
          </p:cNvSpPr>
          <p:nvPr/>
        </p:nvSpPr>
        <p:spPr bwMode="auto">
          <a:xfrm>
            <a:off x="8535988" y="50686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00046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242" name="Group 6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876563"/>
              </p:ext>
            </p:extLst>
          </p:nvPr>
        </p:nvGraphicFramePr>
        <p:xfrm>
          <a:off x="250825" y="981075"/>
          <a:ext cx="8551863" cy="2063242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317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Repetición de pruebas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realizadas en el otro nivel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952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29%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079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Acuerdo con los tratamientos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prescritos en el otro nivel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2066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143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Contraindicaciones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y/o duplicaciones en los tratamientos prescritos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  <p:sp>
        <p:nvSpPr>
          <p:cNvPr id="29758" name="Rectangle 78"/>
          <p:cNvSpPr>
            <a:spLocks noChangeArrowheads="1"/>
          </p:cNvSpPr>
          <p:nvPr/>
        </p:nvSpPr>
        <p:spPr bwMode="auto">
          <a:xfrm>
            <a:off x="0" y="160338"/>
            <a:ext cx="87852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es-ES" altLang="ca-ES" sz="2000" b="1" dirty="0">
                <a:solidFill>
                  <a:schemeClr val="bg1"/>
                </a:solidFill>
              </a:rPr>
              <a:t>Consistencia de la atención (coordinación de la gestión clínica</a:t>
            </a:r>
            <a:r>
              <a:rPr lang="es-ES" altLang="ca-ES" sz="2000" b="1" dirty="0" smtClean="0">
                <a:solidFill>
                  <a:schemeClr val="bg1"/>
                </a:solidFill>
              </a:rPr>
              <a:t>)</a:t>
            </a:r>
            <a:endParaRPr lang="es-ES" altLang="ca-ES" sz="2000" b="1" dirty="0">
              <a:solidFill>
                <a:schemeClr val="bg1"/>
              </a:solidFill>
            </a:endParaRPr>
          </a:p>
        </p:txBody>
      </p:sp>
      <p:grpSp>
        <p:nvGrpSpPr>
          <p:cNvPr id="240217" name="Group 601"/>
          <p:cNvGrpSpPr>
            <a:grpSpLocks/>
          </p:cNvGrpSpPr>
          <p:nvPr/>
        </p:nvGrpSpPr>
        <p:grpSpPr bwMode="auto">
          <a:xfrm>
            <a:off x="1689100" y="6342063"/>
            <a:ext cx="5922963" cy="274637"/>
            <a:chOff x="1064" y="3711"/>
            <a:chExt cx="3731" cy="173"/>
          </a:xfrm>
        </p:grpSpPr>
        <p:sp>
          <p:nvSpPr>
            <p:cNvPr id="29769" name="Text Box 602"/>
            <p:cNvSpPr txBox="1">
              <a:spLocks noChangeArrowheads="1"/>
            </p:cNvSpPr>
            <p:nvPr/>
          </p:nvSpPr>
          <p:spPr bwMode="auto">
            <a:xfrm>
              <a:off x="1118" y="3711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29770" name="Text Box 603"/>
            <p:cNvSpPr txBox="1">
              <a:spLocks noChangeArrowheads="1"/>
            </p:cNvSpPr>
            <p:nvPr/>
          </p:nvSpPr>
          <p:spPr bwMode="auto">
            <a:xfrm>
              <a:off x="2388" y="3711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29771" name="Text Box 604"/>
            <p:cNvSpPr txBox="1">
              <a:spLocks noChangeArrowheads="1"/>
            </p:cNvSpPr>
            <p:nvPr/>
          </p:nvSpPr>
          <p:spPr bwMode="auto">
            <a:xfrm>
              <a:off x="3568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29772" name="Rectangle 605"/>
            <p:cNvSpPr>
              <a:spLocks noChangeArrowheads="1"/>
            </p:cNvSpPr>
            <p:nvPr/>
          </p:nvSpPr>
          <p:spPr bwMode="auto">
            <a:xfrm>
              <a:off x="1064" y="3763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9773" name="Rectangle 606"/>
            <p:cNvSpPr>
              <a:spLocks noChangeArrowheads="1"/>
            </p:cNvSpPr>
            <p:nvPr/>
          </p:nvSpPr>
          <p:spPr bwMode="auto">
            <a:xfrm>
              <a:off x="2334" y="3764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9774" name="Rectangle 607"/>
            <p:cNvSpPr>
              <a:spLocks noChangeArrowheads="1"/>
            </p:cNvSpPr>
            <p:nvPr/>
          </p:nvSpPr>
          <p:spPr bwMode="auto">
            <a:xfrm>
              <a:off x="4013" y="3763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29775" name="Text Box 608"/>
            <p:cNvSpPr txBox="1">
              <a:spLocks noChangeArrowheads="1"/>
            </p:cNvSpPr>
            <p:nvPr/>
          </p:nvSpPr>
          <p:spPr bwMode="auto">
            <a:xfrm>
              <a:off x="4067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29776" name="Rectangle 609"/>
            <p:cNvSpPr>
              <a:spLocks noChangeArrowheads="1"/>
            </p:cNvSpPr>
            <p:nvPr/>
          </p:nvSpPr>
          <p:spPr bwMode="auto">
            <a:xfrm>
              <a:off x="3514" y="3764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pSp>
        <p:nvGrpSpPr>
          <p:cNvPr id="240237" name="Group 621"/>
          <p:cNvGrpSpPr>
            <a:grpSpLocks/>
          </p:cNvGrpSpPr>
          <p:nvPr/>
        </p:nvGrpSpPr>
        <p:grpSpPr bwMode="auto">
          <a:xfrm>
            <a:off x="107950" y="2332038"/>
            <a:ext cx="503238" cy="1241425"/>
            <a:chOff x="68" y="981"/>
            <a:chExt cx="317" cy="963"/>
          </a:xfrm>
        </p:grpSpPr>
        <p:sp>
          <p:nvSpPr>
            <p:cNvPr id="29766" name="Line 622"/>
            <p:cNvSpPr>
              <a:spLocks noChangeShapeType="1"/>
            </p:cNvSpPr>
            <p:nvPr/>
          </p:nvSpPr>
          <p:spPr bwMode="auto">
            <a:xfrm>
              <a:off x="68" y="981"/>
              <a:ext cx="0" cy="96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9767" name="Line 623"/>
            <p:cNvSpPr>
              <a:spLocks noChangeShapeType="1"/>
            </p:cNvSpPr>
            <p:nvPr/>
          </p:nvSpPr>
          <p:spPr bwMode="auto">
            <a:xfrm flipV="1">
              <a:off x="69" y="1944"/>
              <a:ext cx="31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29768" name="Line 624"/>
            <p:cNvSpPr>
              <a:spLocks noChangeShapeType="1"/>
            </p:cNvSpPr>
            <p:nvPr/>
          </p:nvSpPr>
          <p:spPr bwMode="auto">
            <a:xfrm>
              <a:off x="68" y="981"/>
              <a:ext cx="6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22" name="Rectangle 123"/>
          <p:cNvSpPr>
            <a:spLocks noChangeArrowheads="1"/>
          </p:cNvSpPr>
          <p:nvPr/>
        </p:nvSpPr>
        <p:spPr bwMode="auto">
          <a:xfrm>
            <a:off x="682625" y="3573016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3" name="Rectangle 124"/>
          <p:cNvSpPr>
            <a:spLocks noChangeArrowheads="1"/>
          </p:cNvSpPr>
          <p:nvPr/>
        </p:nvSpPr>
        <p:spPr bwMode="auto">
          <a:xfrm>
            <a:off x="4932363" y="3573016"/>
            <a:ext cx="2808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especializada</a:t>
            </a:r>
          </a:p>
        </p:txBody>
      </p:sp>
      <p:graphicFrame>
        <p:nvGraphicFramePr>
          <p:cNvPr id="24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1235303"/>
              </p:ext>
            </p:extLst>
          </p:nvPr>
        </p:nvGraphicFramePr>
        <p:xfrm>
          <a:off x="323850" y="3857625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209468"/>
              </p:ext>
            </p:extLst>
          </p:nvPr>
        </p:nvGraphicFramePr>
        <p:xfrm>
          <a:off x="4732338" y="3857625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CuadroTexto 25"/>
          <p:cNvSpPr txBox="1">
            <a:spLocks noChangeArrowheads="1"/>
          </p:cNvSpPr>
          <p:nvPr/>
        </p:nvSpPr>
        <p:spPr bwMode="auto">
          <a:xfrm>
            <a:off x="8535988" y="3998540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7" name="CuadroTexto 29"/>
          <p:cNvSpPr txBox="1">
            <a:spLocks noChangeArrowheads="1"/>
          </p:cNvSpPr>
          <p:nvPr/>
        </p:nvSpPr>
        <p:spPr bwMode="auto">
          <a:xfrm>
            <a:off x="8535988" y="4366840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8" name="CuadroTexto 29"/>
          <p:cNvSpPr txBox="1">
            <a:spLocks noChangeArrowheads="1"/>
          </p:cNvSpPr>
          <p:nvPr/>
        </p:nvSpPr>
        <p:spPr bwMode="auto">
          <a:xfrm>
            <a:off x="8535988" y="5414739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0" name="CuadroTexto 29"/>
          <p:cNvSpPr txBox="1">
            <a:spLocks noChangeArrowheads="1"/>
          </p:cNvSpPr>
          <p:nvPr/>
        </p:nvSpPr>
        <p:spPr bwMode="auto">
          <a:xfrm>
            <a:off x="8535988" y="4717752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1" name="CuadroTexto 29"/>
          <p:cNvSpPr txBox="1">
            <a:spLocks noChangeArrowheads="1"/>
          </p:cNvSpPr>
          <p:nvPr/>
        </p:nvSpPr>
        <p:spPr bwMode="auto">
          <a:xfrm>
            <a:off x="8535988" y="506866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6753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44463"/>
            <a:ext cx="8642350" cy="433387"/>
          </a:xfrm>
          <a:noFill/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s-ES" altLang="ca-ES" sz="2000" dirty="0" smtClean="0"/>
              <a:t>Accesibilidad entre niveles de atención (coordinación de la gestión clínica)</a:t>
            </a:r>
          </a:p>
        </p:txBody>
      </p:sp>
      <p:graphicFrame>
        <p:nvGraphicFramePr>
          <p:cNvPr id="250014" name="Group 1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673001"/>
              </p:ext>
            </p:extLst>
          </p:nvPr>
        </p:nvGraphicFramePr>
        <p:xfrm>
          <a:off x="250825" y="836613"/>
          <a:ext cx="8551863" cy="1773538"/>
        </p:xfrm>
        <a:graphic>
          <a:graphicData uri="http://schemas.openxmlformats.org/drawingml/2006/table">
            <a:tbl>
              <a:tblPr/>
              <a:tblGrid>
                <a:gridCol w="3455988"/>
                <a:gridCol w="849312"/>
                <a:gridCol w="849313"/>
                <a:gridCol w="849312"/>
                <a:gridCol w="849313"/>
                <a:gridCol w="849312"/>
                <a:gridCol w="849313"/>
              </a:tblGrid>
              <a:tr h="560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A veces, muy pocas veces, nunca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Nunca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350)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381)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348)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365)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 = 353)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4285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El paciente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espera mucho tiempo para consulta con el especialista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tras la derivación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</a:tr>
              <a:tr h="342854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000"/>
                      </a:srgbClr>
                    </a:solidFill>
                  </a:tcPr>
                </a:tc>
              </a:tr>
              <a:tr h="2635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 paciente </a:t>
                      </a: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Arial" charset="0"/>
                        </a:rPr>
                        <a:t>espera mucho tiempo para consulta con médico AP</a:t>
                      </a: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tras la AE</a:t>
                      </a:r>
                    </a:p>
                  </a:txBody>
                  <a:tcPr marT="45674" marB="4567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70%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75%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263545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24%</a:t>
                      </a:r>
                      <a:endParaRPr kumimoji="0" lang="ca-E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ca-ES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19%</a:t>
                      </a:r>
                      <a:endParaRPr kumimoji="0" lang="ca-ES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  <p:grpSp>
        <p:nvGrpSpPr>
          <p:cNvPr id="31781" name="Group 154"/>
          <p:cNvGrpSpPr>
            <a:grpSpLocks/>
          </p:cNvGrpSpPr>
          <p:nvPr/>
        </p:nvGrpSpPr>
        <p:grpSpPr bwMode="auto">
          <a:xfrm>
            <a:off x="1689100" y="5891213"/>
            <a:ext cx="5922963" cy="274637"/>
            <a:chOff x="1064" y="3711"/>
            <a:chExt cx="3731" cy="173"/>
          </a:xfrm>
        </p:grpSpPr>
        <p:sp>
          <p:nvSpPr>
            <p:cNvPr id="31791" name="Text Box 144"/>
            <p:cNvSpPr txBox="1">
              <a:spLocks noChangeArrowheads="1"/>
            </p:cNvSpPr>
            <p:nvPr/>
          </p:nvSpPr>
          <p:spPr bwMode="auto">
            <a:xfrm>
              <a:off x="1118" y="3711"/>
              <a:ext cx="15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Siempre + muchas veces</a:t>
              </a:r>
              <a:endParaRPr lang="ca-ES" altLang="ca-ES" sz="1200"/>
            </a:p>
          </p:txBody>
        </p:sp>
        <p:sp>
          <p:nvSpPr>
            <p:cNvPr id="31792" name="Text Box 145"/>
            <p:cNvSpPr txBox="1">
              <a:spLocks noChangeArrowheads="1"/>
            </p:cNvSpPr>
            <p:nvPr/>
          </p:nvSpPr>
          <p:spPr bwMode="auto">
            <a:xfrm>
              <a:off x="2388" y="3711"/>
              <a:ext cx="14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A veces + pocas veces</a:t>
              </a:r>
              <a:endParaRPr lang="ca-ES" altLang="ca-ES" sz="1200"/>
            </a:p>
          </p:txBody>
        </p:sp>
        <p:sp>
          <p:nvSpPr>
            <p:cNvPr id="31793" name="Text Box 146"/>
            <p:cNvSpPr txBox="1">
              <a:spLocks noChangeArrowheads="1"/>
            </p:cNvSpPr>
            <p:nvPr/>
          </p:nvSpPr>
          <p:spPr bwMode="auto">
            <a:xfrm>
              <a:off x="3568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Nunca</a:t>
              </a:r>
              <a:endParaRPr lang="ca-ES" altLang="ca-ES" sz="1200"/>
            </a:p>
          </p:txBody>
        </p:sp>
        <p:sp>
          <p:nvSpPr>
            <p:cNvPr id="31794" name="Rectangle 147"/>
            <p:cNvSpPr>
              <a:spLocks noChangeArrowheads="1"/>
            </p:cNvSpPr>
            <p:nvPr/>
          </p:nvSpPr>
          <p:spPr bwMode="auto">
            <a:xfrm>
              <a:off x="1064" y="3763"/>
              <a:ext cx="68" cy="6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31795" name="Rectangle 148"/>
            <p:cNvSpPr>
              <a:spLocks noChangeArrowheads="1"/>
            </p:cNvSpPr>
            <p:nvPr/>
          </p:nvSpPr>
          <p:spPr bwMode="auto">
            <a:xfrm>
              <a:off x="2334" y="3764"/>
              <a:ext cx="68" cy="68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31796" name="Rectangle 149"/>
            <p:cNvSpPr>
              <a:spLocks noChangeArrowheads="1"/>
            </p:cNvSpPr>
            <p:nvPr/>
          </p:nvSpPr>
          <p:spPr bwMode="auto">
            <a:xfrm>
              <a:off x="4013" y="3763"/>
              <a:ext cx="68" cy="6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  <p:sp>
          <p:nvSpPr>
            <p:cNvPr id="31797" name="Text Box 150"/>
            <p:cNvSpPr txBox="1">
              <a:spLocks noChangeArrowheads="1"/>
            </p:cNvSpPr>
            <p:nvPr/>
          </p:nvSpPr>
          <p:spPr bwMode="auto">
            <a:xfrm>
              <a:off x="4067" y="3711"/>
              <a:ext cx="7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</a:pPr>
              <a:r>
                <a:rPr lang="es-ES" altLang="ca-ES" sz="1200"/>
                <a:t>No sabe</a:t>
              </a:r>
              <a:endParaRPr lang="ca-ES" altLang="ca-ES" sz="1200"/>
            </a:p>
          </p:txBody>
        </p:sp>
        <p:sp>
          <p:nvSpPr>
            <p:cNvPr id="31798" name="Rectangle 151"/>
            <p:cNvSpPr>
              <a:spLocks noChangeArrowheads="1"/>
            </p:cNvSpPr>
            <p:nvPr/>
          </p:nvSpPr>
          <p:spPr bwMode="auto">
            <a:xfrm>
              <a:off x="3514" y="3764"/>
              <a:ext cx="68" cy="68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C70044"/>
                </a:buCl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endParaRPr lang="es-MX" altLang="ca-ES" sz="1800"/>
            </a:p>
          </p:txBody>
        </p:sp>
      </p:grpSp>
      <p:grpSp>
        <p:nvGrpSpPr>
          <p:cNvPr id="31784" name="Group 163"/>
          <p:cNvGrpSpPr>
            <a:grpSpLocks/>
          </p:cNvGrpSpPr>
          <p:nvPr/>
        </p:nvGrpSpPr>
        <p:grpSpPr bwMode="auto">
          <a:xfrm>
            <a:off x="107950" y="1557338"/>
            <a:ext cx="503238" cy="1528762"/>
            <a:chOff x="68" y="981"/>
            <a:chExt cx="317" cy="963"/>
          </a:xfrm>
        </p:grpSpPr>
        <p:sp>
          <p:nvSpPr>
            <p:cNvPr id="31788" name="Line 160"/>
            <p:cNvSpPr>
              <a:spLocks noChangeShapeType="1"/>
            </p:cNvSpPr>
            <p:nvPr/>
          </p:nvSpPr>
          <p:spPr bwMode="auto">
            <a:xfrm>
              <a:off x="68" y="981"/>
              <a:ext cx="0" cy="96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31789" name="Line 161"/>
            <p:cNvSpPr>
              <a:spLocks noChangeShapeType="1"/>
            </p:cNvSpPr>
            <p:nvPr/>
          </p:nvSpPr>
          <p:spPr bwMode="auto">
            <a:xfrm flipV="1">
              <a:off x="69" y="1944"/>
              <a:ext cx="31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  <p:sp>
          <p:nvSpPr>
            <p:cNvPr id="31790" name="Line 162"/>
            <p:cNvSpPr>
              <a:spLocks noChangeShapeType="1"/>
            </p:cNvSpPr>
            <p:nvPr/>
          </p:nvSpPr>
          <p:spPr bwMode="auto">
            <a:xfrm>
              <a:off x="68" y="981"/>
              <a:ext cx="6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22" name="Rectangle 123"/>
          <p:cNvSpPr>
            <a:spLocks noChangeArrowheads="1"/>
          </p:cNvSpPr>
          <p:nvPr/>
        </p:nvSpPr>
        <p:spPr bwMode="auto">
          <a:xfrm>
            <a:off x="682625" y="2852936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primaria</a:t>
            </a:r>
          </a:p>
        </p:txBody>
      </p:sp>
      <p:sp>
        <p:nvSpPr>
          <p:cNvPr id="23" name="Rectangle 124"/>
          <p:cNvSpPr>
            <a:spLocks noChangeArrowheads="1"/>
          </p:cNvSpPr>
          <p:nvPr/>
        </p:nvSpPr>
        <p:spPr bwMode="auto">
          <a:xfrm>
            <a:off x="4932363" y="2852936"/>
            <a:ext cx="2808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ca-ES" sz="1400" b="1">
                <a:solidFill>
                  <a:srgbClr val="990000"/>
                </a:solidFill>
              </a:rPr>
              <a:t>Atención especializada</a:t>
            </a:r>
          </a:p>
        </p:txBody>
      </p:sp>
      <p:graphicFrame>
        <p:nvGraphicFramePr>
          <p:cNvPr id="24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927839"/>
              </p:ext>
            </p:extLst>
          </p:nvPr>
        </p:nvGraphicFramePr>
        <p:xfrm>
          <a:off x="323850" y="3137545"/>
          <a:ext cx="4087813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2623763"/>
              </p:ext>
            </p:extLst>
          </p:nvPr>
        </p:nvGraphicFramePr>
        <p:xfrm>
          <a:off x="4732338" y="3137545"/>
          <a:ext cx="4087812" cy="254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CuadroTexto 25"/>
          <p:cNvSpPr txBox="1">
            <a:spLocks noChangeArrowheads="1"/>
          </p:cNvSpPr>
          <p:nvPr/>
        </p:nvSpPr>
        <p:spPr bwMode="auto">
          <a:xfrm>
            <a:off x="8535988" y="3284984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8" name="CuadroTexto 29"/>
          <p:cNvSpPr txBox="1">
            <a:spLocks noChangeArrowheads="1"/>
          </p:cNvSpPr>
          <p:nvPr/>
        </p:nvSpPr>
        <p:spPr bwMode="auto">
          <a:xfrm>
            <a:off x="8535988" y="4701183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29" name="CuadroTexto 29"/>
          <p:cNvSpPr txBox="1">
            <a:spLocks noChangeArrowheads="1"/>
          </p:cNvSpPr>
          <p:nvPr/>
        </p:nvSpPr>
        <p:spPr bwMode="auto">
          <a:xfrm>
            <a:off x="8535988" y="5091708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0" name="CuadroTexto 29"/>
          <p:cNvSpPr txBox="1">
            <a:spLocks noChangeArrowheads="1"/>
          </p:cNvSpPr>
          <p:nvPr/>
        </p:nvSpPr>
        <p:spPr bwMode="auto">
          <a:xfrm>
            <a:off x="8535988" y="4004196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  <p:sp>
        <p:nvSpPr>
          <p:cNvPr id="31" name="CuadroTexto 29"/>
          <p:cNvSpPr txBox="1">
            <a:spLocks noChangeArrowheads="1"/>
          </p:cNvSpPr>
          <p:nvPr/>
        </p:nvSpPr>
        <p:spPr bwMode="auto">
          <a:xfrm>
            <a:off x="8535988" y="4355108"/>
            <a:ext cx="41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a-ES" altLang="ca-ES">
                <a:solidFill>
                  <a:srgbClr val="C70044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95219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44624"/>
            <a:ext cx="8893175" cy="647700"/>
          </a:xfrm>
        </p:spPr>
        <p:txBody>
          <a:bodyPr/>
          <a:lstStyle/>
          <a:p>
            <a:pPr eaLnBrk="1" hangingPunct="1"/>
            <a:r>
              <a:rPr lang="pt-BR" altLang="ca-ES" sz="3200" dirty="0" smtClean="0"/>
              <a:t>Método: </a:t>
            </a:r>
            <a:r>
              <a:rPr lang="pt-BR" altLang="ca-ES" sz="3200" dirty="0" err="1" smtClean="0"/>
              <a:t>Diseño</a:t>
            </a:r>
            <a:r>
              <a:rPr lang="pt-BR" altLang="ca-ES" sz="3200" dirty="0" smtClean="0"/>
              <a:t> y </a:t>
            </a:r>
            <a:r>
              <a:rPr lang="pt-BR" altLang="ca-ES" sz="3200" dirty="0" err="1" smtClean="0"/>
              <a:t>muestra</a:t>
            </a:r>
            <a:endParaRPr lang="pt-BR" altLang="ca-ES" sz="32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471" y="980694"/>
            <a:ext cx="4094483" cy="547264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s-ES" altLang="ca-ES" b="1" dirty="0" smtClean="0">
                <a:solidFill>
                  <a:schemeClr val="accent2"/>
                </a:solidFill>
              </a:rPr>
              <a:t>Diseño</a:t>
            </a:r>
            <a:endParaRPr lang="es-ES" altLang="ca-ES" sz="2400" b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s-ES" altLang="ca-ES" sz="2000" dirty="0" smtClean="0"/>
              <a:t>Estudio transversal, basado en una encuesta presencial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s-ES" altLang="ca-ES" sz="20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s-ES" altLang="ca-ES" b="1" dirty="0">
                <a:solidFill>
                  <a:schemeClr val="accent2"/>
                </a:solidFill>
              </a:rPr>
              <a:t>Cuestionario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s-ES" altLang="ca-ES" sz="2000" dirty="0"/>
              <a:t>COORDENA-LA </a:t>
            </a:r>
            <a:endParaRPr lang="en-GB" altLang="ca-ES" sz="2000" dirty="0"/>
          </a:p>
          <a:p>
            <a:pPr marL="0" indent="0" eaLnBrk="1" hangingPunct="1">
              <a:lnSpc>
                <a:spcPct val="80000"/>
              </a:lnSpc>
            </a:pPr>
            <a:r>
              <a:rPr lang="en-GB" altLang="ca-ES" sz="2000" dirty="0" err="1" smtClean="0"/>
              <a:t>adaptado</a:t>
            </a:r>
            <a:r>
              <a:rPr lang="en-GB" altLang="ca-ES" sz="2000" dirty="0" smtClean="0"/>
              <a:t>, </a:t>
            </a:r>
            <a:r>
              <a:rPr lang="en-GB" altLang="ca-ES" sz="2000" dirty="0" err="1" smtClean="0"/>
              <a:t>pretest</a:t>
            </a:r>
            <a:r>
              <a:rPr lang="en-GB" altLang="ca-ES" sz="2000" dirty="0" smtClean="0"/>
              <a:t> y </a:t>
            </a:r>
            <a:r>
              <a:rPr lang="en-GB" altLang="ca-ES" sz="2000" dirty="0" err="1" smtClean="0"/>
              <a:t>piloto</a:t>
            </a:r>
            <a:endParaRPr lang="en-GB" altLang="ca-ES" sz="2000" dirty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s-ES" altLang="ca-ES" sz="2400" b="1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es-ES" altLang="ca-ES" b="1" dirty="0">
                <a:solidFill>
                  <a:schemeClr val="accent2"/>
                </a:solidFill>
              </a:rPr>
              <a:t>Muestra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" altLang="ca-ES" sz="2000" dirty="0"/>
              <a:t>Médicos </a:t>
            </a:r>
            <a:r>
              <a:rPr lang="es-ES" altLang="ca-ES" sz="2000" dirty="0" smtClean="0"/>
              <a:t>clínicos de nivel primario y secundario, con al menos 3 </a:t>
            </a:r>
            <a:r>
              <a:rPr lang="es-ES" altLang="ca-ES" sz="2000" dirty="0"/>
              <a:t>meses en su puesto de </a:t>
            </a:r>
            <a:r>
              <a:rPr lang="es-ES" altLang="ca-ES" sz="2000" dirty="0" smtClean="0"/>
              <a:t>trabajo y contacto </a:t>
            </a:r>
            <a:r>
              <a:rPr lang="es-ES" altLang="ca-ES" sz="2000" dirty="0"/>
              <a:t>con el otro nivel</a:t>
            </a:r>
          </a:p>
          <a:p>
            <a:pPr eaLnBrk="1" hangingPunct="1">
              <a:buFontTx/>
              <a:buNone/>
            </a:pPr>
            <a:endParaRPr lang="es-ES" altLang="ca-ES" sz="105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" altLang="ca-ES" sz="2000" dirty="0"/>
              <a:t>Tamaño: </a:t>
            </a:r>
            <a:r>
              <a:rPr lang="es-ES" altLang="ca-ES" sz="2000" dirty="0" smtClean="0"/>
              <a:t>348 por país </a:t>
            </a:r>
            <a:r>
              <a:rPr lang="es-ES" altLang="ca-ES" sz="2000" dirty="0"/>
              <a:t>(174 por red</a:t>
            </a:r>
            <a:r>
              <a:rPr lang="es-ES" altLang="ca-ES" sz="2000" dirty="0" smtClean="0"/>
              <a:t>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" altLang="ca-ES" sz="2000" dirty="0" smtClean="0"/>
              <a:t>Total= 2160</a:t>
            </a:r>
            <a:endParaRPr lang="es-ES" altLang="ca-ES" sz="2400" b="1" dirty="0" smtClean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463208" y="1628800"/>
            <a:ext cx="310700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85738" indent="-185738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09688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7675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25663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828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00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72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44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endParaRPr lang="es-ES" altLang="ca-ES" sz="800" b="0" dirty="0"/>
          </a:p>
        </p:txBody>
      </p:sp>
      <p:grpSp>
        <p:nvGrpSpPr>
          <p:cNvPr id="85" name="Grupo 84"/>
          <p:cNvGrpSpPr/>
          <p:nvPr/>
        </p:nvGrpSpPr>
        <p:grpSpPr>
          <a:xfrm>
            <a:off x="4441216" y="1988840"/>
            <a:ext cx="4702784" cy="3835559"/>
            <a:chOff x="1311022" y="1230551"/>
            <a:chExt cx="6854190" cy="4941059"/>
          </a:xfrm>
        </p:grpSpPr>
        <p:grpSp>
          <p:nvGrpSpPr>
            <p:cNvPr id="86" name="Group 3"/>
            <p:cNvGrpSpPr>
              <a:grpSpLocks/>
            </p:cNvGrpSpPr>
            <p:nvPr/>
          </p:nvGrpSpPr>
          <p:grpSpPr bwMode="auto">
            <a:xfrm>
              <a:off x="1979613" y="1268413"/>
              <a:ext cx="4249737" cy="4608512"/>
              <a:chOff x="1292" y="572"/>
              <a:chExt cx="2677" cy="2903"/>
            </a:xfrm>
          </p:grpSpPr>
          <p:sp>
            <p:nvSpPr>
              <p:cNvPr id="110" name="Freeform 20"/>
              <p:cNvSpPr>
                <a:spLocks noChangeAspect="1"/>
              </p:cNvSpPr>
              <p:nvPr/>
            </p:nvSpPr>
            <p:spPr bwMode="auto">
              <a:xfrm>
                <a:off x="2296" y="1343"/>
                <a:ext cx="113" cy="77"/>
              </a:xfrm>
              <a:custGeom>
                <a:avLst/>
                <a:gdLst>
                  <a:gd name="T0" fmla="*/ 0 w 205"/>
                  <a:gd name="T1" fmla="*/ 2147483647 h 173"/>
                  <a:gd name="T2" fmla="*/ 527064749 w 205"/>
                  <a:gd name="T3" fmla="*/ 2147483647 h 173"/>
                  <a:gd name="T4" fmla="*/ 210870646 w 205"/>
                  <a:gd name="T5" fmla="*/ 460694301 h 173"/>
                  <a:gd name="T6" fmla="*/ 2147483647 w 205"/>
                  <a:gd name="T7" fmla="*/ 0 h 173"/>
                  <a:gd name="T8" fmla="*/ 2147483647 w 205"/>
                  <a:gd name="T9" fmla="*/ 2040356541 h 173"/>
                  <a:gd name="T10" fmla="*/ 2147483647 w 205"/>
                  <a:gd name="T11" fmla="*/ 2147483647 h 173"/>
                  <a:gd name="T12" fmla="*/ 2147483647 w 205"/>
                  <a:gd name="T13" fmla="*/ 2147483647 h 173"/>
                  <a:gd name="T14" fmla="*/ 2147483647 w 205"/>
                  <a:gd name="T15" fmla="*/ 1777079467 h 173"/>
                  <a:gd name="T16" fmla="*/ 2147483647 w 205"/>
                  <a:gd name="T17" fmla="*/ 2147483647 h 173"/>
                  <a:gd name="T18" fmla="*/ 2147483647 w 205"/>
                  <a:gd name="T19" fmla="*/ 2147483647 h 173"/>
                  <a:gd name="T20" fmla="*/ 2147483647 w 205"/>
                  <a:gd name="T21" fmla="*/ 2147483647 h 173"/>
                  <a:gd name="T22" fmla="*/ 2147483647 w 205"/>
                  <a:gd name="T23" fmla="*/ 2147483647 h 173"/>
                  <a:gd name="T24" fmla="*/ 2147483647 w 205"/>
                  <a:gd name="T25" fmla="*/ 2147483647 h 173"/>
                  <a:gd name="T26" fmla="*/ 2147483647 w 205"/>
                  <a:gd name="T27" fmla="*/ 2147483647 h 173"/>
                  <a:gd name="T28" fmla="*/ 2147483647 w 205"/>
                  <a:gd name="T29" fmla="*/ 2147483647 h 173"/>
                  <a:gd name="T30" fmla="*/ 2147483647 w 205"/>
                  <a:gd name="T31" fmla="*/ 2147483647 h 173"/>
                  <a:gd name="T32" fmla="*/ 1581193540 w 205"/>
                  <a:gd name="T33" fmla="*/ 2147483647 h 173"/>
                  <a:gd name="T34" fmla="*/ 0 w 205"/>
                  <a:gd name="T35" fmla="*/ 2147483647 h 17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5"/>
                  <a:gd name="T55" fmla="*/ 0 h 173"/>
                  <a:gd name="T56" fmla="*/ 205 w 205"/>
                  <a:gd name="T57" fmla="*/ 173 h 17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5" h="173">
                    <a:moveTo>
                      <a:pt x="0" y="113"/>
                    </a:moveTo>
                    <a:lnTo>
                      <a:pt x="5" y="56"/>
                    </a:lnTo>
                    <a:lnTo>
                      <a:pt x="2" y="7"/>
                    </a:lnTo>
                    <a:lnTo>
                      <a:pt x="26" y="0"/>
                    </a:lnTo>
                    <a:lnTo>
                      <a:pt x="44" y="31"/>
                    </a:lnTo>
                    <a:lnTo>
                      <a:pt x="72" y="40"/>
                    </a:lnTo>
                    <a:lnTo>
                      <a:pt x="92" y="58"/>
                    </a:lnTo>
                    <a:lnTo>
                      <a:pt x="181" y="27"/>
                    </a:lnTo>
                    <a:lnTo>
                      <a:pt x="193" y="36"/>
                    </a:lnTo>
                    <a:lnTo>
                      <a:pt x="205" y="56"/>
                    </a:lnTo>
                    <a:lnTo>
                      <a:pt x="156" y="100"/>
                    </a:lnTo>
                    <a:lnTo>
                      <a:pt x="186" y="151"/>
                    </a:lnTo>
                    <a:lnTo>
                      <a:pt x="128" y="173"/>
                    </a:lnTo>
                    <a:lnTo>
                      <a:pt x="118" y="127"/>
                    </a:lnTo>
                    <a:lnTo>
                      <a:pt x="109" y="141"/>
                    </a:lnTo>
                    <a:lnTo>
                      <a:pt x="78" y="112"/>
                    </a:lnTo>
                    <a:lnTo>
                      <a:pt x="15" y="91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21"/>
              <p:cNvSpPr>
                <a:spLocks noChangeAspect="1"/>
              </p:cNvSpPr>
              <p:nvPr/>
            </p:nvSpPr>
            <p:spPr bwMode="auto">
              <a:xfrm>
                <a:off x="2409" y="1343"/>
                <a:ext cx="83" cy="77"/>
              </a:xfrm>
              <a:custGeom>
                <a:avLst/>
                <a:gdLst>
                  <a:gd name="T0" fmla="*/ 2147483647 w 150"/>
                  <a:gd name="T1" fmla="*/ 2147483647 h 164"/>
                  <a:gd name="T2" fmla="*/ 2147483647 w 150"/>
                  <a:gd name="T3" fmla="*/ 2147483647 h 164"/>
                  <a:gd name="T4" fmla="*/ 2147483647 w 150"/>
                  <a:gd name="T5" fmla="*/ 2147483647 h 164"/>
                  <a:gd name="T6" fmla="*/ 2147483647 w 150"/>
                  <a:gd name="T7" fmla="*/ 2147483647 h 164"/>
                  <a:gd name="T8" fmla="*/ 2147483647 w 150"/>
                  <a:gd name="T9" fmla="*/ 2147483647 h 164"/>
                  <a:gd name="T10" fmla="*/ 2147483647 w 150"/>
                  <a:gd name="T11" fmla="*/ 2147483647 h 164"/>
                  <a:gd name="T12" fmla="*/ 324112514 w 150"/>
                  <a:gd name="T13" fmla="*/ 1467914666 h 164"/>
                  <a:gd name="T14" fmla="*/ 0 w 150"/>
                  <a:gd name="T15" fmla="*/ 0 h 164"/>
                  <a:gd name="T16" fmla="*/ 2147483647 w 150"/>
                  <a:gd name="T17" fmla="*/ 154555472 h 164"/>
                  <a:gd name="T18" fmla="*/ 2147483647 w 150"/>
                  <a:gd name="T19" fmla="*/ 2147483647 h 164"/>
                  <a:gd name="T20" fmla="*/ 2147483647 w 150"/>
                  <a:gd name="T21" fmla="*/ 2147483647 h 164"/>
                  <a:gd name="T22" fmla="*/ 2147483647 w 150"/>
                  <a:gd name="T23" fmla="*/ 2147483647 h 164"/>
                  <a:gd name="T24" fmla="*/ 2147483647 w 150"/>
                  <a:gd name="T25" fmla="*/ 2147483647 h 164"/>
                  <a:gd name="T26" fmla="*/ 2147483647 w 150"/>
                  <a:gd name="T27" fmla="*/ 2147483647 h 164"/>
                  <a:gd name="T28" fmla="*/ 2147483647 w 150"/>
                  <a:gd name="T29" fmla="*/ 2147483647 h 164"/>
                  <a:gd name="T30" fmla="*/ 2147483647 w 150"/>
                  <a:gd name="T31" fmla="*/ 2147483647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0"/>
                  <a:gd name="T49" fmla="*/ 0 h 164"/>
                  <a:gd name="T50" fmla="*/ 150 w 150"/>
                  <a:gd name="T51" fmla="*/ 164 h 16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0" h="164">
                    <a:moveTo>
                      <a:pt x="87" y="89"/>
                    </a:moveTo>
                    <a:lnTo>
                      <a:pt x="112" y="93"/>
                    </a:lnTo>
                    <a:lnTo>
                      <a:pt x="103" y="78"/>
                    </a:lnTo>
                    <a:lnTo>
                      <a:pt x="83" y="74"/>
                    </a:lnTo>
                    <a:lnTo>
                      <a:pt x="65" y="55"/>
                    </a:lnTo>
                    <a:lnTo>
                      <a:pt x="20" y="33"/>
                    </a:lnTo>
                    <a:lnTo>
                      <a:pt x="3" y="19"/>
                    </a:lnTo>
                    <a:lnTo>
                      <a:pt x="0" y="0"/>
                    </a:lnTo>
                    <a:lnTo>
                      <a:pt x="62" y="2"/>
                    </a:lnTo>
                    <a:lnTo>
                      <a:pt x="105" y="31"/>
                    </a:lnTo>
                    <a:lnTo>
                      <a:pt x="149" y="59"/>
                    </a:lnTo>
                    <a:lnTo>
                      <a:pt x="150" y="115"/>
                    </a:lnTo>
                    <a:lnTo>
                      <a:pt x="127" y="133"/>
                    </a:lnTo>
                    <a:lnTo>
                      <a:pt x="111" y="164"/>
                    </a:lnTo>
                    <a:lnTo>
                      <a:pt x="95" y="142"/>
                    </a:lnTo>
                    <a:lnTo>
                      <a:pt x="87" y="8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22"/>
              <p:cNvSpPr>
                <a:spLocks noChangeAspect="1"/>
              </p:cNvSpPr>
              <p:nvPr/>
            </p:nvSpPr>
            <p:spPr bwMode="auto">
              <a:xfrm>
                <a:off x="3278" y="1469"/>
                <a:ext cx="103" cy="118"/>
              </a:xfrm>
              <a:custGeom>
                <a:avLst/>
                <a:gdLst>
                  <a:gd name="T0" fmla="*/ 2147483647 w 190"/>
                  <a:gd name="T1" fmla="*/ 2147483647 h 260"/>
                  <a:gd name="T2" fmla="*/ 2147483647 w 190"/>
                  <a:gd name="T3" fmla="*/ 930359580 h 260"/>
                  <a:gd name="T4" fmla="*/ 2147483647 w 190"/>
                  <a:gd name="T5" fmla="*/ 0 h 260"/>
                  <a:gd name="T6" fmla="*/ 2147483647 w 190"/>
                  <a:gd name="T7" fmla="*/ 1860891880 h 260"/>
                  <a:gd name="T8" fmla="*/ 1229266227 w 190"/>
                  <a:gd name="T9" fmla="*/ 2147483647 h 260"/>
                  <a:gd name="T10" fmla="*/ 2147483647 w 190"/>
                  <a:gd name="T11" fmla="*/ 2147483647 h 260"/>
                  <a:gd name="T12" fmla="*/ 0 w 190"/>
                  <a:gd name="T13" fmla="*/ 2147483647 h 260"/>
                  <a:gd name="T14" fmla="*/ 2147483647 w 190"/>
                  <a:gd name="T15" fmla="*/ 2147483647 h 260"/>
                  <a:gd name="T16" fmla="*/ 2147483647 w 190"/>
                  <a:gd name="T17" fmla="*/ 2147483647 h 260"/>
                  <a:gd name="T18" fmla="*/ 2147483647 w 190"/>
                  <a:gd name="T19" fmla="*/ 2147483647 h 260"/>
                  <a:gd name="T20" fmla="*/ 2147483647 w 190"/>
                  <a:gd name="T21" fmla="*/ 2147483647 h 260"/>
                  <a:gd name="T22" fmla="*/ 2147483647 w 190"/>
                  <a:gd name="T23" fmla="*/ 2147483647 h 260"/>
                  <a:gd name="T24" fmla="*/ 2147483647 w 190"/>
                  <a:gd name="T25" fmla="*/ 2147483647 h 260"/>
                  <a:gd name="T26" fmla="*/ 2147483647 w 190"/>
                  <a:gd name="T27" fmla="*/ 2147483647 h 26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90"/>
                  <a:gd name="T43" fmla="*/ 0 h 260"/>
                  <a:gd name="T44" fmla="*/ 190 w 190"/>
                  <a:gd name="T45" fmla="*/ 260 h 26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90" h="260">
                    <a:moveTo>
                      <a:pt x="150" y="69"/>
                    </a:moveTo>
                    <a:lnTo>
                      <a:pt x="91" y="13"/>
                    </a:lnTo>
                    <a:lnTo>
                      <a:pt x="44" y="0"/>
                    </a:lnTo>
                    <a:lnTo>
                      <a:pt x="32" y="26"/>
                    </a:lnTo>
                    <a:lnTo>
                      <a:pt x="12" y="88"/>
                    </a:lnTo>
                    <a:lnTo>
                      <a:pt x="36" y="177"/>
                    </a:lnTo>
                    <a:lnTo>
                      <a:pt x="0" y="248"/>
                    </a:lnTo>
                    <a:lnTo>
                      <a:pt x="43" y="256"/>
                    </a:lnTo>
                    <a:lnTo>
                      <a:pt x="106" y="260"/>
                    </a:lnTo>
                    <a:lnTo>
                      <a:pt x="149" y="191"/>
                    </a:lnTo>
                    <a:lnTo>
                      <a:pt x="190" y="124"/>
                    </a:lnTo>
                    <a:lnTo>
                      <a:pt x="175" y="82"/>
                    </a:lnTo>
                    <a:lnTo>
                      <a:pt x="174" y="95"/>
                    </a:lnTo>
                    <a:lnTo>
                      <a:pt x="150" y="6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23"/>
              <p:cNvSpPr>
                <a:spLocks noChangeAspect="1"/>
              </p:cNvSpPr>
              <p:nvPr/>
            </p:nvSpPr>
            <p:spPr bwMode="auto">
              <a:xfrm>
                <a:off x="2425" y="1247"/>
                <a:ext cx="424" cy="554"/>
              </a:xfrm>
              <a:custGeom>
                <a:avLst/>
                <a:gdLst>
                  <a:gd name="T0" fmla="*/ 2147483647 w 778"/>
                  <a:gd name="T1" fmla="*/ 2147483647 h 1212"/>
                  <a:gd name="T2" fmla="*/ 2147483647 w 778"/>
                  <a:gd name="T3" fmla="*/ 2147483647 h 1212"/>
                  <a:gd name="T4" fmla="*/ 2147483647 w 778"/>
                  <a:gd name="T5" fmla="*/ 2147483647 h 1212"/>
                  <a:gd name="T6" fmla="*/ 2147483647 w 778"/>
                  <a:gd name="T7" fmla="*/ 2147483647 h 1212"/>
                  <a:gd name="T8" fmla="*/ 2147483647 w 778"/>
                  <a:gd name="T9" fmla="*/ 2147483647 h 1212"/>
                  <a:gd name="T10" fmla="*/ 2147483647 w 778"/>
                  <a:gd name="T11" fmla="*/ 2147483647 h 1212"/>
                  <a:gd name="T12" fmla="*/ 2147483647 w 778"/>
                  <a:gd name="T13" fmla="*/ 2147483647 h 1212"/>
                  <a:gd name="T14" fmla="*/ 2147483647 w 778"/>
                  <a:gd name="T15" fmla="*/ 2147483647 h 1212"/>
                  <a:gd name="T16" fmla="*/ 2147483647 w 778"/>
                  <a:gd name="T17" fmla="*/ 2147483647 h 1212"/>
                  <a:gd name="T18" fmla="*/ 2147483647 w 778"/>
                  <a:gd name="T19" fmla="*/ 2147483647 h 1212"/>
                  <a:gd name="T20" fmla="*/ 2040420401 w 778"/>
                  <a:gd name="T21" fmla="*/ 2147483647 h 1212"/>
                  <a:gd name="T22" fmla="*/ 612235415 w 778"/>
                  <a:gd name="T23" fmla="*/ 2147483647 h 1212"/>
                  <a:gd name="T24" fmla="*/ 2147483647 w 778"/>
                  <a:gd name="T25" fmla="*/ 2147483647 h 1212"/>
                  <a:gd name="T26" fmla="*/ 2147483647 w 778"/>
                  <a:gd name="T27" fmla="*/ 2147483647 h 1212"/>
                  <a:gd name="T28" fmla="*/ 2147483647 w 778"/>
                  <a:gd name="T29" fmla="*/ 2147483647 h 1212"/>
                  <a:gd name="T30" fmla="*/ 2147483647 w 778"/>
                  <a:gd name="T31" fmla="*/ 2147483647 h 1212"/>
                  <a:gd name="T32" fmla="*/ 2147483647 w 778"/>
                  <a:gd name="T33" fmla="*/ 2147483647 h 1212"/>
                  <a:gd name="T34" fmla="*/ 2147483647 w 778"/>
                  <a:gd name="T35" fmla="*/ 2147483647 h 1212"/>
                  <a:gd name="T36" fmla="*/ 2147483647 w 778"/>
                  <a:gd name="T37" fmla="*/ 2147483647 h 1212"/>
                  <a:gd name="T38" fmla="*/ 2147483647 w 778"/>
                  <a:gd name="T39" fmla="*/ 2147483647 h 1212"/>
                  <a:gd name="T40" fmla="*/ 2147483647 w 778"/>
                  <a:gd name="T41" fmla="*/ 2147483647 h 1212"/>
                  <a:gd name="T42" fmla="*/ 2147483647 w 778"/>
                  <a:gd name="T43" fmla="*/ 2147483647 h 1212"/>
                  <a:gd name="T44" fmla="*/ 2147483647 w 778"/>
                  <a:gd name="T45" fmla="*/ 2147483647 h 1212"/>
                  <a:gd name="T46" fmla="*/ 2147483647 w 778"/>
                  <a:gd name="T47" fmla="*/ 2147483647 h 1212"/>
                  <a:gd name="T48" fmla="*/ 2147483647 w 778"/>
                  <a:gd name="T49" fmla="*/ 2147483647 h 1212"/>
                  <a:gd name="T50" fmla="*/ 2147483647 w 778"/>
                  <a:gd name="T51" fmla="*/ 2147483647 h 1212"/>
                  <a:gd name="T52" fmla="*/ 2147483647 w 778"/>
                  <a:gd name="T53" fmla="*/ 2147483647 h 1212"/>
                  <a:gd name="T54" fmla="*/ 2147483647 w 778"/>
                  <a:gd name="T55" fmla="*/ 2147483647 h 1212"/>
                  <a:gd name="T56" fmla="*/ 2147483647 w 778"/>
                  <a:gd name="T57" fmla="*/ 2147483647 h 1212"/>
                  <a:gd name="T58" fmla="*/ 2147483647 w 778"/>
                  <a:gd name="T59" fmla="*/ 2147483647 h 1212"/>
                  <a:gd name="T60" fmla="*/ 2147483647 w 778"/>
                  <a:gd name="T61" fmla="*/ 2147483647 h 1212"/>
                  <a:gd name="T62" fmla="*/ 2147483647 w 778"/>
                  <a:gd name="T63" fmla="*/ 2147483647 h 1212"/>
                  <a:gd name="T64" fmla="*/ 2147483647 w 778"/>
                  <a:gd name="T65" fmla="*/ 2147483647 h 1212"/>
                  <a:gd name="T66" fmla="*/ 2147483647 w 778"/>
                  <a:gd name="T67" fmla="*/ 2147483647 h 1212"/>
                  <a:gd name="T68" fmla="*/ 2147483647 w 778"/>
                  <a:gd name="T69" fmla="*/ 2147483647 h 1212"/>
                  <a:gd name="T70" fmla="*/ 2147483647 w 778"/>
                  <a:gd name="T71" fmla="*/ 2147483647 h 1212"/>
                  <a:gd name="T72" fmla="*/ 2147483647 w 778"/>
                  <a:gd name="T73" fmla="*/ 357904439 h 1212"/>
                  <a:gd name="T74" fmla="*/ 2147483647 w 778"/>
                  <a:gd name="T75" fmla="*/ 2147483647 h 121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78"/>
                  <a:gd name="T115" fmla="*/ 0 h 1212"/>
                  <a:gd name="T116" fmla="*/ 778 w 778"/>
                  <a:gd name="T117" fmla="*/ 1212 h 121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78" h="1212">
                    <a:moveTo>
                      <a:pt x="328" y="81"/>
                    </a:moveTo>
                    <a:lnTo>
                      <a:pt x="306" y="113"/>
                    </a:lnTo>
                    <a:lnTo>
                      <a:pt x="314" y="100"/>
                    </a:lnTo>
                    <a:lnTo>
                      <a:pt x="276" y="101"/>
                    </a:lnTo>
                    <a:lnTo>
                      <a:pt x="230" y="160"/>
                    </a:lnTo>
                    <a:lnTo>
                      <a:pt x="222" y="214"/>
                    </a:lnTo>
                    <a:lnTo>
                      <a:pt x="150" y="282"/>
                    </a:lnTo>
                    <a:lnTo>
                      <a:pt x="142" y="323"/>
                    </a:lnTo>
                    <a:lnTo>
                      <a:pt x="130" y="287"/>
                    </a:lnTo>
                    <a:lnTo>
                      <a:pt x="116" y="269"/>
                    </a:lnTo>
                    <a:lnTo>
                      <a:pt x="117" y="325"/>
                    </a:lnTo>
                    <a:lnTo>
                      <a:pt x="94" y="343"/>
                    </a:lnTo>
                    <a:lnTo>
                      <a:pt x="78" y="374"/>
                    </a:lnTo>
                    <a:lnTo>
                      <a:pt x="96" y="405"/>
                    </a:lnTo>
                    <a:lnTo>
                      <a:pt x="111" y="471"/>
                    </a:lnTo>
                    <a:lnTo>
                      <a:pt x="96" y="502"/>
                    </a:lnTo>
                    <a:lnTo>
                      <a:pt x="101" y="556"/>
                    </a:lnTo>
                    <a:lnTo>
                      <a:pt x="105" y="612"/>
                    </a:lnTo>
                    <a:lnTo>
                      <a:pt x="115" y="622"/>
                    </a:lnTo>
                    <a:lnTo>
                      <a:pt x="73" y="704"/>
                    </a:lnTo>
                    <a:lnTo>
                      <a:pt x="33" y="720"/>
                    </a:lnTo>
                    <a:lnTo>
                      <a:pt x="20" y="760"/>
                    </a:lnTo>
                    <a:lnTo>
                      <a:pt x="0" y="774"/>
                    </a:lnTo>
                    <a:lnTo>
                      <a:pt x="6" y="798"/>
                    </a:lnTo>
                    <a:lnTo>
                      <a:pt x="58" y="838"/>
                    </a:lnTo>
                    <a:lnTo>
                      <a:pt x="97" y="876"/>
                    </a:lnTo>
                    <a:lnTo>
                      <a:pt x="160" y="874"/>
                    </a:lnTo>
                    <a:lnTo>
                      <a:pt x="232" y="911"/>
                    </a:lnTo>
                    <a:lnTo>
                      <a:pt x="236" y="906"/>
                    </a:lnTo>
                    <a:lnTo>
                      <a:pt x="273" y="942"/>
                    </a:lnTo>
                    <a:lnTo>
                      <a:pt x="309" y="979"/>
                    </a:lnTo>
                    <a:lnTo>
                      <a:pt x="359" y="1036"/>
                    </a:lnTo>
                    <a:lnTo>
                      <a:pt x="371" y="1069"/>
                    </a:lnTo>
                    <a:lnTo>
                      <a:pt x="452" y="1070"/>
                    </a:lnTo>
                    <a:lnTo>
                      <a:pt x="500" y="1074"/>
                    </a:lnTo>
                    <a:lnTo>
                      <a:pt x="566" y="1095"/>
                    </a:lnTo>
                    <a:lnTo>
                      <a:pt x="541" y="1184"/>
                    </a:lnTo>
                    <a:lnTo>
                      <a:pt x="582" y="1212"/>
                    </a:lnTo>
                    <a:lnTo>
                      <a:pt x="596" y="1109"/>
                    </a:lnTo>
                    <a:lnTo>
                      <a:pt x="612" y="1007"/>
                    </a:lnTo>
                    <a:lnTo>
                      <a:pt x="585" y="930"/>
                    </a:lnTo>
                    <a:lnTo>
                      <a:pt x="570" y="861"/>
                    </a:lnTo>
                    <a:lnTo>
                      <a:pt x="617" y="857"/>
                    </a:lnTo>
                    <a:lnTo>
                      <a:pt x="628" y="841"/>
                    </a:lnTo>
                    <a:lnTo>
                      <a:pt x="593" y="826"/>
                    </a:lnTo>
                    <a:lnTo>
                      <a:pt x="586" y="778"/>
                    </a:lnTo>
                    <a:lnTo>
                      <a:pt x="640" y="778"/>
                    </a:lnTo>
                    <a:lnTo>
                      <a:pt x="695" y="778"/>
                    </a:lnTo>
                    <a:lnTo>
                      <a:pt x="689" y="766"/>
                    </a:lnTo>
                    <a:lnTo>
                      <a:pt x="706" y="774"/>
                    </a:lnTo>
                    <a:lnTo>
                      <a:pt x="740" y="749"/>
                    </a:lnTo>
                    <a:lnTo>
                      <a:pt x="764" y="809"/>
                    </a:lnTo>
                    <a:lnTo>
                      <a:pt x="778" y="814"/>
                    </a:lnTo>
                    <a:lnTo>
                      <a:pt x="763" y="755"/>
                    </a:lnTo>
                    <a:lnTo>
                      <a:pt x="726" y="699"/>
                    </a:lnTo>
                    <a:lnTo>
                      <a:pt x="747" y="664"/>
                    </a:lnTo>
                    <a:lnTo>
                      <a:pt x="717" y="573"/>
                    </a:lnTo>
                    <a:lnTo>
                      <a:pt x="732" y="511"/>
                    </a:lnTo>
                    <a:lnTo>
                      <a:pt x="748" y="450"/>
                    </a:lnTo>
                    <a:lnTo>
                      <a:pt x="691" y="453"/>
                    </a:lnTo>
                    <a:lnTo>
                      <a:pt x="636" y="457"/>
                    </a:lnTo>
                    <a:lnTo>
                      <a:pt x="577" y="393"/>
                    </a:lnTo>
                    <a:lnTo>
                      <a:pt x="528" y="390"/>
                    </a:lnTo>
                    <a:lnTo>
                      <a:pt x="478" y="388"/>
                    </a:lnTo>
                    <a:lnTo>
                      <a:pt x="432" y="362"/>
                    </a:lnTo>
                    <a:lnTo>
                      <a:pt x="434" y="316"/>
                    </a:lnTo>
                    <a:lnTo>
                      <a:pt x="401" y="234"/>
                    </a:lnTo>
                    <a:lnTo>
                      <a:pt x="375" y="233"/>
                    </a:lnTo>
                    <a:lnTo>
                      <a:pt x="402" y="171"/>
                    </a:lnTo>
                    <a:lnTo>
                      <a:pt x="439" y="110"/>
                    </a:lnTo>
                    <a:lnTo>
                      <a:pt x="475" y="50"/>
                    </a:lnTo>
                    <a:lnTo>
                      <a:pt x="518" y="36"/>
                    </a:lnTo>
                    <a:lnTo>
                      <a:pt x="525" y="0"/>
                    </a:lnTo>
                    <a:lnTo>
                      <a:pt x="485" y="5"/>
                    </a:lnTo>
                    <a:lnTo>
                      <a:pt x="424" y="42"/>
                    </a:lnTo>
                    <a:lnTo>
                      <a:pt x="365" y="78"/>
                    </a:lnTo>
                    <a:lnTo>
                      <a:pt x="328" y="81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24"/>
              <p:cNvSpPr>
                <a:spLocks noChangeAspect="1"/>
              </p:cNvSpPr>
              <p:nvPr/>
            </p:nvSpPr>
            <p:spPr bwMode="auto">
              <a:xfrm>
                <a:off x="3046" y="1376"/>
                <a:ext cx="165" cy="239"/>
              </a:xfrm>
              <a:custGeom>
                <a:avLst/>
                <a:gdLst>
                  <a:gd name="T0" fmla="*/ 2147483647 w 308"/>
                  <a:gd name="T1" fmla="*/ 2147483647 h 527"/>
                  <a:gd name="T2" fmla="*/ 2147483647 w 308"/>
                  <a:gd name="T3" fmla="*/ 2147483647 h 527"/>
                  <a:gd name="T4" fmla="*/ 2147483647 w 308"/>
                  <a:gd name="T5" fmla="*/ 2147483647 h 527"/>
                  <a:gd name="T6" fmla="*/ 2147483647 w 308"/>
                  <a:gd name="T7" fmla="*/ 2147483647 h 527"/>
                  <a:gd name="T8" fmla="*/ 2147483647 w 308"/>
                  <a:gd name="T9" fmla="*/ 2147483647 h 527"/>
                  <a:gd name="T10" fmla="*/ 2147483647 w 308"/>
                  <a:gd name="T11" fmla="*/ 2147483647 h 527"/>
                  <a:gd name="T12" fmla="*/ 2147483647 w 308"/>
                  <a:gd name="T13" fmla="*/ 2147483647 h 527"/>
                  <a:gd name="T14" fmla="*/ 2147483647 w 308"/>
                  <a:gd name="T15" fmla="*/ 2147483647 h 527"/>
                  <a:gd name="T16" fmla="*/ 2147483647 w 308"/>
                  <a:gd name="T17" fmla="*/ 2147483647 h 527"/>
                  <a:gd name="T18" fmla="*/ 2147483647 w 308"/>
                  <a:gd name="T19" fmla="*/ 2147483647 h 527"/>
                  <a:gd name="T20" fmla="*/ 2147483647 w 308"/>
                  <a:gd name="T21" fmla="*/ 913723542 h 527"/>
                  <a:gd name="T22" fmla="*/ 2147483647 w 308"/>
                  <a:gd name="T23" fmla="*/ 1686940229 h 527"/>
                  <a:gd name="T24" fmla="*/ 2147483647 w 308"/>
                  <a:gd name="T25" fmla="*/ 0 h 527"/>
                  <a:gd name="T26" fmla="*/ 2147483647 w 308"/>
                  <a:gd name="T27" fmla="*/ 1054230808 h 527"/>
                  <a:gd name="T28" fmla="*/ 2147483647 w 308"/>
                  <a:gd name="T29" fmla="*/ 2147483647 h 527"/>
                  <a:gd name="T30" fmla="*/ 2147483647 w 308"/>
                  <a:gd name="T31" fmla="*/ 2147483647 h 527"/>
                  <a:gd name="T32" fmla="*/ 2147483647 w 308"/>
                  <a:gd name="T33" fmla="*/ 2147483647 h 527"/>
                  <a:gd name="T34" fmla="*/ 0 w 308"/>
                  <a:gd name="T35" fmla="*/ 2147483647 h 527"/>
                  <a:gd name="T36" fmla="*/ 2147483647 w 308"/>
                  <a:gd name="T37" fmla="*/ 2147483647 h 527"/>
                  <a:gd name="T38" fmla="*/ 2147483647 w 308"/>
                  <a:gd name="T39" fmla="*/ 2147483647 h 527"/>
                  <a:gd name="T40" fmla="*/ 2147483647 w 308"/>
                  <a:gd name="T41" fmla="*/ 2147483647 h 527"/>
                  <a:gd name="T42" fmla="*/ 2147483647 w 308"/>
                  <a:gd name="T43" fmla="*/ 2147483647 h 527"/>
                  <a:gd name="T44" fmla="*/ 2147483647 w 308"/>
                  <a:gd name="T45" fmla="*/ 2147483647 h 527"/>
                  <a:gd name="T46" fmla="*/ 2147483647 w 308"/>
                  <a:gd name="T47" fmla="*/ 2147483647 h 527"/>
                  <a:gd name="T48" fmla="*/ 2147483647 w 308"/>
                  <a:gd name="T49" fmla="*/ 2147483647 h 527"/>
                  <a:gd name="T50" fmla="*/ 2147483647 w 308"/>
                  <a:gd name="T51" fmla="*/ 2147483647 h 527"/>
                  <a:gd name="T52" fmla="*/ 2147483647 w 308"/>
                  <a:gd name="T53" fmla="*/ 2147483647 h 527"/>
                  <a:gd name="T54" fmla="*/ 2147483647 w 308"/>
                  <a:gd name="T55" fmla="*/ 2147483647 h 527"/>
                  <a:gd name="T56" fmla="*/ 2147483647 w 308"/>
                  <a:gd name="T57" fmla="*/ 2147483647 h 527"/>
                  <a:gd name="T58" fmla="*/ 2147483647 w 308"/>
                  <a:gd name="T59" fmla="*/ 2147483647 h 52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08"/>
                  <a:gd name="T91" fmla="*/ 0 h 527"/>
                  <a:gd name="T92" fmla="*/ 308 w 308"/>
                  <a:gd name="T93" fmla="*/ 527 h 52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08" h="527">
                    <a:moveTo>
                      <a:pt x="248" y="379"/>
                    </a:moveTo>
                    <a:lnTo>
                      <a:pt x="215" y="339"/>
                    </a:lnTo>
                    <a:lnTo>
                      <a:pt x="219" y="275"/>
                    </a:lnTo>
                    <a:lnTo>
                      <a:pt x="250" y="260"/>
                    </a:lnTo>
                    <a:lnTo>
                      <a:pt x="262" y="223"/>
                    </a:lnTo>
                    <a:lnTo>
                      <a:pt x="259" y="166"/>
                    </a:lnTo>
                    <a:lnTo>
                      <a:pt x="190" y="122"/>
                    </a:lnTo>
                    <a:lnTo>
                      <a:pt x="177" y="148"/>
                    </a:lnTo>
                    <a:lnTo>
                      <a:pt x="182" y="77"/>
                    </a:lnTo>
                    <a:lnTo>
                      <a:pt x="144" y="45"/>
                    </a:lnTo>
                    <a:lnTo>
                      <a:pt x="107" y="13"/>
                    </a:lnTo>
                    <a:lnTo>
                      <a:pt x="121" y="24"/>
                    </a:lnTo>
                    <a:lnTo>
                      <a:pt x="94" y="0"/>
                    </a:lnTo>
                    <a:lnTo>
                      <a:pt x="103" y="15"/>
                    </a:lnTo>
                    <a:lnTo>
                      <a:pt x="44" y="73"/>
                    </a:lnTo>
                    <a:lnTo>
                      <a:pt x="70" y="103"/>
                    </a:lnTo>
                    <a:lnTo>
                      <a:pt x="24" y="132"/>
                    </a:lnTo>
                    <a:lnTo>
                      <a:pt x="0" y="186"/>
                    </a:lnTo>
                    <a:lnTo>
                      <a:pt x="37" y="244"/>
                    </a:lnTo>
                    <a:lnTo>
                      <a:pt x="74" y="242"/>
                    </a:lnTo>
                    <a:lnTo>
                      <a:pt x="78" y="283"/>
                    </a:lnTo>
                    <a:lnTo>
                      <a:pt x="107" y="320"/>
                    </a:lnTo>
                    <a:lnTo>
                      <a:pt x="89" y="387"/>
                    </a:lnTo>
                    <a:lnTo>
                      <a:pt x="96" y="473"/>
                    </a:lnTo>
                    <a:lnTo>
                      <a:pt x="139" y="527"/>
                    </a:lnTo>
                    <a:lnTo>
                      <a:pt x="178" y="525"/>
                    </a:lnTo>
                    <a:lnTo>
                      <a:pt x="242" y="495"/>
                    </a:lnTo>
                    <a:lnTo>
                      <a:pt x="308" y="481"/>
                    </a:lnTo>
                    <a:lnTo>
                      <a:pt x="278" y="430"/>
                    </a:lnTo>
                    <a:lnTo>
                      <a:pt x="248" y="37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25"/>
              <p:cNvSpPr>
                <a:spLocks noChangeAspect="1"/>
              </p:cNvSpPr>
              <p:nvPr/>
            </p:nvSpPr>
            <p:spPr bwMode="auto">
              <a:xfrm>
                <a:off x="3159" y="1463"/>
                <a:ext cx="137" cy="133"/>
              </a:xfrm>
              <a:custGeom>
                <a:avLst/>
                <a:gdLst>
                  <a:gd name="T0" fmla="*/ 2147483647 w 251"/>
                  <a:gd name="T1" fmla="*/ 2147483647 h 298"/>
                  <a:gd name="T2" fmla="*/ 0 w 251"/>
                  <a:gd name="T3" fmla="*/ 2147483647 h 298"/>
                  <a:gd name="T4" fmla="*/ 410061716 w 251"/>
                  <a:gd name="T5" fmla="*/ 2147483647 h 298"/>
                  <a:gd name="T6" fmla="*/ 2147483647 w 251"/>
                  <a:gd name="T7" fmla="*/ 2147483647 h 298"/>
                  <a:gd name="T8" fmla="*/ 2147483647 w 251"/>
                  <a:gd name="T9" fmla="*/ 2057312431 h 298"/>
                  <a:gd name="T10" fmla="*/ 2147483647 w 251"/>
                  <a:gd name="T11" fmla="*/ 132772082 h 298"/>
                  <a:gd name="T12" fmla="*/ 2147483647 w 251"/>
                  <a:gd name="T13" fmla="*/ 530924763 h 298"/>
                  <a:gd name="T14" fmla="*/ 2147483647 w 251"/>
                  <a:gd name="T15" fmla="*/ 331766412 h 298"/>
                  <a:gd name="T16" fmla="*/ 2147483647 w 251"/>
                  <a:gd name="T17" fmla="*/ 0 h 298"/>
                  <a:gd name="T18" fmla="*/ 2147483647 w 251"/>
                  <a:gd name="T19" fmla="*/ 398152631 h 298"/>
                  <a:gd name="T20" fmla="*/ 2147483647 w 251"/>
                  <a:gd name="T21" fmla="*/ 2147483647 h 298"/>
                  <a:gd name="T22" fmla="*/ 2147483647 w 251"/>
                  <a:gd name="T23" fmla="*/ 2147483647 h 298"/>
                  <a:gd name="T24" fmla="*/ 2147483647 w 251"/>
                  <a:gd name="T25" fmla="*/ 2147483647 h 298"/>
                  <a:gd name="T26" fmla="*/ 2147483647 w 251"/>
                  <a:gd name="T27" fmla="*/ 2147483647 h 298"/>
                  <a:gd name="T28" fmla="*/ 2147483647 w 251"/>
                  <a:gd name="T29" fmla="*/ 2147483647 h 298"/>
                  <a:gd name="T30" fmla="*/ 2147483647 w 251"/>
                  <a:gd name="T31" fmla="*/ 2147483647 h 298"/>
                  <a:gd name="T32" fmla="*/ 2147483647 w 251"/>
                  <a:gd name="T33" fmla="*/ 2147483647 h 298"/>
                  <a:gd name="T34" fmla="*/ 2147483647 w 251"/>
                  <a:gd name="T35" fmla="*/ 2147483647 h 298"/>
                  <a:gd name="T36" fmla="*/ 2147483647 w 251"/>
                  <a:gd name="T37" fmla="*/ 2147483647 h 298"/>
                  <a:gd name="T38" fmla="*/ 2147483647 w 251"/>
                  <a:gd name="T39" fmla="*/ 2147483647 h 2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51"/>
                  <a:gd name="T61" fmla="*/ 0 h 298"/>
                  <a:gd name="T62" fmla="*/ 251 w 251"/>
                  <a:gd name="T63" fmla="*/ 298 h 2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51" h="298">
                    <a:moveTo>
                      <a:pt x="33" y="187"/>
                    </a:moveTo>
                    <a:lnTo>
                      <a:pt x="0" y="147"/>
                    </a:lnTo>
                    <a:lnTo>
                      <a:pt x="4" y="83"/>
                    </a:lnTo>
                    <a:lnTo>
                      <a:pt x="35" y="68"/>
                    </a:lnTo>
                    <a:lnTo>
                      <a:pt x="47" y="31"/>
                    </a:lnTo>
                    <a:lnTo>
                      <a:pt x="59" y="2"/>
                    </a:lnTo>
                    <a:lnTo>
                      <a:pt x="135" y="8"/>
                    </a:lnTo>
                    <a:lnTo>
                      <a:pt x="192" y="5"/>
                    </a:lnTo>
                    <a:lnTo>
                      <a:pt x="190" y="0"/>
                    </a:lnTo>
                    <a:lnTo>
                      <a:pt x="251" y="6"/>
                    </a:lnTo>
                    <a:lnTo>
                      <a:pt x="246" y="40"/>
                    </a:lnTo>
                    <a:lnTo>
                      <a:pt x="226" y="102"/>
                    </a:lnTo>
                    <a:lnTo>
                      <a:pt x="250" y="191"/>
                    </a:lnTo>
                    <a:lnTo>
                      <a:pt x="214" y="262"/>
                    </a:lnTo>
                    <a:lnTo>
                      <a:pt x="176" y="248"/>
                    </a:lnTo>
                    <a:lnTo>
                      <a:pt x="118" y="261"/>
                    </a:lnTo>
                    <a:lnTo>
                      <a:pt x="122" y="298"/>
                    </a:lnTo>
                    <a:lnTo>
                      <a:pt x="93" y="289"/>
                    </a:lnTo>
                    <a:lnTo>
                      <a:pt x="63" y="238"/>
                    </a:lnTo>
                    <a:lnTo>
                      <a:pt x="33" y="187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26"/>
              <p:cNvSpPr>
                <a:spLocks noChangeAspect="1"/>
              </p:cNvSpPr>
              <p:nvPr/>
            </p:nvSpPr>
            <p:spPr bwMode="auto">
              <a:xfrm>
                <a:off x="3035" y="1301"/>
                <a:ext cx="32" cy="23"/>
              </a:xfrm>
              <a:custGeom>
                <a:avLst/>
                <a:gdLst>
                  <a:gd name="T0" fmla="*/ 1712623131 w 58"/>
                  <a:gd name="T1" fmla="*/ 140726403 h 50"/>
                  <a:gd name="T2" fmla="*/ 2147483647 w 58"/>
                  <a:gd name="T3" fmla="*/ 0 h 50"/>
                  <a:gd name="T4" fmla="*/ 2147483647 w 58"/>
                  <a:gd name="T5" fmla="*/ 2147483647 h 50"/>
                  <a:gd name="T6" fmla="*/ 0 w 58"/>
                  <a:gd name="T7" fmla="*/ 2147483647 h 50"/>
                  <a:gd name="T8" fmla="*/ 2147483647 w 58"/>
                  <a:gd name="T9" fmla="*/ 1195491695 h 50"/>
                  <a:gd name="T10" fmla="*/ 1712623131 w 58"/>
                  <a:gd name="T11" fmla="*/ 140726403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50"/>
                  <a:gd name="T20" fmla="*/ 58 w 58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50">
                    <a:moveTo>
                      <a:pt x="17" y="2"/>
                    </a:moveTo>
                    <a:lnTo>
                      <a:pt x="58" y="0"/>
                    </a:lnTo>
                    <a:lnTo>
                      <a:pt x="39" y="50"/>
                    </a:lnTo>
                    <a:lnTo>
                      <a:pt x="0" y="45"/>
                    </a:lnTo>
                    <a:lnTo>
                      <a:pt x="25" y="17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27"/>
              <p:cNvSpPr>
                <a:spLocks noChangeAspect="1"/>
              </p:cNvSpPr>
              <p:nvPr/>
            </p:nvSpPr>
            <p:spPr bwMode="auto">
              <a:xfrm>
                <a:off x="2631" y="1254"/>
                <a:ext cx="471" cy="379"/>
              </a:xfrm>
              <a:custGeom>
                <a:avLst/>
                <a:gdLst>
                  <a:gd name="T0" fmla="*/ 2147483647 w 870"/>
                  <a:gd name="T1" fmla="*/ 2147483647 h 836"/>
                  <a:gd name="T2" fmla="*/ 2147483647 w 870"/>
                  <a:gd name="T3" fmla="*/ 2147483647 h 836"/>
                  <a:gd name="T4" fmla="*/ 2147483647 w 870"/>
                  <a:gd name="T5" fmla="*/ 2147483647 h 836"/>
                  <a:gd name="T6" fmla="*/ 2147483647 w 870"/>
                  <a:gd name="T7" fmla="*/ 2147483647 h 836"/>
                  <a:gd name="T8" fmla="*/ 2147483647 w 870"/>
                  <a:gd name="T9" fmla="*/ 2147483647 h 836"/>
                  <a:gd name="T10" fmla="*/ 2147483647 w 870"/>
                  <a:gd name="T11" fmla="*/ 2147483647 h 836"/>
                  <a:gd name="T12" fmla="*/ 2147483647 w 870"/>
                  <a:gd name="T13" fmla="*/ 2147483647 h 836"/>
                  <a:gd name="T14" fmla="*/ 2147483647 w 870"/>
                  <a:gd name="T15" fmla="*/ 2147483647 h 836"/>
                  <a:gd name="T16" fmla="*/ 2147483647 w 870"/>
                  <a:gd name="T17" fmla="*/ 2099045212 h 836"/>
                  <a:gd name="T18" fmla="*/ 2147483647 w 870"/>
                  <a:gd name="T19" fmla="*/ 2147483647 h 836"/>
                  <a:gd name="T20" fmla="*/ 2147483647 w 870"/>
                  <a:gd name="T21" fmla="*/ 2147483647 h 836"/>
                  <a:gd name="T22" fmla="*/ 2147483647 w 870"/>
                  <a:gd name="T23" fmla="*/ 2147483647 h 836"/>
                  <a:gd name="T24" fmla="*/ 2147483647 w 870"/>
                  <a:gd name="T25" fmla="*/ 2147483647 h 836"/>
                  <a:gd name="T26" fmla="*/ 2147483647 w 870"/>
                  <a:gd name="T27" fmla="*/ 1679303995 h 836"/>
                  <a:gd name="T28" fmla="*/ 2147483647 w 870"/>
                  <a:gd name="T29" fmla="*/ 2147483647 h 836"/>
                  <a:gd name="T30" fmla="*/ 0 w 870"/>
                  <a:gd name="T31" fmla="*/ 2147483647 h 836"/>
                  <a:gd name="T32" fmla="*/ 2147483647 w 870"/>
                  <a:gd name="T33" fmla="*/ 2147483647 h 836"/>
                  <a:gd name="T34" fmla="*/ 2147483647 w 870"/>
                  <a:gd name="T35" fmla="*/ 2147483647 h 836"/>
                  <a:gd name="T36" fmla="*/ 2147483647 w 870"/>
                  <a:gd name="T37" fmla="*/ 2147483647 h 836"/>
                  <a:gd name="T38" fmla="*/ 2147483647 w 870"/>
                  <a:gd name="T39" fmla="*/ 2147483647 h 836"/>
                  <a:gd name="T40" fmla="*/ 2147483647 w 870"/>
                  <a:gd name="T41" fmla="*/ 2147483647 h 836"/>
                  <a:gd name="T42" fmla="*/ 2147483647 w 870"/>
                  <a:gd name="T43" fmla="*/ 2147483647 h 836"/>
                  <a:gd name="T44" fmla="*/ 2147483647 w 870"/>
                  <a:gd name="T45" fmla="*/ 2147483647 h 836"/>
                  <a:gd name="T46" fmla="*/ 2147483647 w 870"/>
                  <a:gd name="T47" fmla="*/ 2147483647 h 836"/>
                  <a:gd name="T48" fmla="*/ 2147483647 w 870"/>
                  <a:gd name="T49" fmla="*/ 2147483647 h 836"/>
                  <a:gd name="T50" fmla="*/ 2147483647 w 870"/>
                  <a:gd name="T51" fmla="*/ 2147483647 h 836"/>
                  <a:gd name="T52" fmla="*/ 2147483647 w 870"/>
                  <a:gd name="T53" fmla="*/ 2147483647 h 836"/>
                  <a:gd name="T54" fmla="*/ 2147483647 w 870"/>
                  <a:gd name="T55" fmla="*/ 2147483647 h 836"/>
                  <a:gd name="T56" fmla="*/ 2147483647 w 870"/>
                  <a:gd name="T57" fmla="*/ 2147483647 h 836"/>
                  <a:gd name="T58" fmla="*/ 2147483647 w 870"/>
                  <a:gd name="T59" fmla="*/ 2147483647 h 836"/>
                  <a:gd name="T60" fmla="*/ 2147483647 w 870"/>
                  <a:gd name="T61" fmla="*/ 2147483647 h 836"/>
                  <a:gd name="T62" fmla="*/ 2147483647 w 870"/>
                  <a:gd name="T63" fmla="*/ 2147483647 h 836"/>
                  <a:gd name="T64" fmla="*/ 2147483647 w 870"/>
                  <a:gd name="T65" fmla="*/ 2147483647 h 836"/>
                  <a:gd name="T66" fmla="*/ 2147483647 w 870"/>
                  <a:gd name="T67" fmla="*/ 2147483647 h 836"/>
                  <a:gd name="T68" fmla="*/ 2147483647 w 870"/>
                  <a:gd name="T69" fmla="*/ 2147483647 h 836"/>
                  <a:gd name="T70" fmla="*/ 2147483647 w 870"/>
                  <a:gd name="T71" fmla="*/ 2147483647 h 836"/>
                  <a:gd name="T72" fmla="*/ 2147483647 w 870"/>
                  <a:gd name="T73" fmla="*/ 2147483647 h 836"/>
                  <a:gd name="T74" fmla="*/ 2147483647 w 870"/>
                  <a:gd name="T75" fmla="*/ 2147483647 h 836"/>
                  <a:gd name="T76" fmla="*/ 2147483647 w 870"/>
                  <a:gd name="T77" fmla="*/ 2147483647 h 8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70"/>
                  <a:gd name="T118" fmla="*/ 0 h 836"/>
                  <a:gd name="T119" fmla="*/ 870 w 870"/>
                  <a:gd name="T120" fmla="*/ 836 h 8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70" h="836">
                    <a:moveTo>
                      <a:pt x="723" y="182"/>
                    </a:moveTo>
                    <a:lnTo>
                      <a:pt x="718" y="171"/>
                    </a:lnTo>
                    <a:lnTo>
                      <a:pt x="704" y="154"/>
                    </a:lnTo>
                    <a:lnTo>
                      <a:pt x="679" y="155"/>
                    </a:lnTo>
                    <a:lnTo>
                      <a:pt x="692" y="153"/>
                    </a:lnTo>
                    <a:lnTo>
                      <a:pt x="675" y="134"/>
                    </a:lnTo>
                    <a:lnTo>
                      <a:pt x="740" y="112"/>
                    </a:lnTo>
                    <a:lnTo>
                      <a:pt x="670" y="113"/>
                    </a:lnTo>
                    <a:lnTo>
                      <a:pt x="600" y="114"/>
                    </a:lnTo>
                    <a:lnTo>
                      <a:pt x="625" y="123"/>
                    </a:lnTo>
                    <a:lnTo>
                      <a:pt x="558" y="152"/>
                    </a:lnTo>
                    <a:lnTo>
                      <a:pt x="472" y="123"/>
                    </a:lnTo>
                    <a:lnTo>
                      <a:pt x="411" y="123"/>
                    </a:lnTo>
                    <a:lnTo>
                      <a:pt x="351" y="125"/>
                    </a:lnTo>
                    <a:lnTo>
                      <a:pt x="328" y="78"/>
                    </a:lnTo>
                    <a:lnTo>
                      <a:pt x="258" y="50"/>
                    </a:lnTo>
                    <a:lnTo>
                      <a:pt x="231" y="0"/>
                    </a:lnTo>
                    <a:lnTo>
                      <a:pt x="213" y="30"/>
                    </a:lnTo>
                    <a:lnTo>
                      <a:pt x="244" y="50"/>
                    </a:lnTo>
                    <a:lnTo>
                      <a:pt x="229" y="51"/>
                    </a:lnTo>
                    <a:lnTo>
                      <a:pt x="143" y="87"/>
                    </a:lnTo>
                    <a:lnTo>
                      <a:pt x="131" y="101"/>
                    </a:lnTo>
                    <a:lnTo>
                      <a:pt x="148" y="193"/>
                    </a:lnTo>
                    <a:lnTo>
                      <a:pt x="119" y="229"/>
                    </a:lnTo>
                    <a:lnTo>
                      <a:pt x="84" y="179"/>
                    </a:lnTo>
                    <a:lnTo>
                      <a:pt x="119" y="116"/>
                    </a:lnTo>
                    <a:lnTo>
                      <a:pt x="100" y="57"/>
                    </a:lnTo>
                    <a:lnTo>
                      <a:pt x="143" y="24"/>
                    </a:lnTo>
                    <a:lnTo>
                      <a:pt x="100" y="38"/>
                    </a:lnTo>
                    <a:lnTo>
                      <a:pt x="64" y="98"/>
                    </a:lnTo>
                    <a:lnTo>
                      <a:pt x="27" y="159"/>
                    </a:lnTo>
                    <a:lnTo>
                      <a:pt x="0" y="221"/>
                    </a:lnTo>
                    <a:lnTo>
                      <a:pt x="26" y="222"/>
                    </a:lnTo>
                    <a:lnTo>
                      <a:pt x="59" y="304"/>
                    </a:lnTo>
                    <a:lnTo>
                      <a:pt x="57" y="350"/>
                    </a:lnTo>
                    <a:lnTo>
                      <a:pt x="103" y="376"/>
                    </a:lnTo>
                    <a:lnTo>
                      <a:pt x="153" y="378"/>
                    </a:lnTo>
                    <a:lnTo>
                      <a:pt x="202" y="381"/>
                    </a:lnTo>
                    <a:lnTo>
                      <a:pt x="261" y="445"/>
                    </a:lnTo>
                    <a:lnTo>
                      <a:pt x="316" y="441"/>
                    </a:lnTo>
                    <a:lnTo>
                      <a:pt x="373" y="438"/>
                    </a:lnTo>
                    <a:lnTo>
                      <a:pt x="357" y="499"/>
                    </a:lnTo>
                    <a:lnTo>
                      <a:pt x="342" y="561"/>
                    </a:lnTo>
                    <a:lnTo>
                      <a:pt x="372" y="652"/>
                    </a:lnTo>
                    <a:lnTo>
                      <a:pt x="351" y="687"/>
                    </a:lnTo>
                    <a:lnTo>
                      <a:pt x="388" y="743"/>
                    </a:lnTo>
                    <a:lnTo>
                      <a:pt x="403" y="802"/>
                    </a:lnTo>
                    <a:lnTo>
                      <a:pt x="454" y="834"/>
                    </a:lnTo>
                    <a:lnTo>
                      <a:pt x="490" y="830"/>
                    </a:lnTo>
                    <a:lnTo>
                      <a:pt x="497" y="836"/>
                    </a:lnTo>
                    <a:lnTo>
                      <a:pt x="563" y="786"/>
                    </a:lnTo>
                    <a:lnTo>
                      <a:pt x="619" y="735"/>
                    </a:lnTo>
                    <a:lnTo>
                      <a:pt x="631" y="714"/>
                    </a:lnTo>
                    <a:lnTo>
                      <a:pt x="589" y="700"/>
                    </a:lnTo>
                    <a:lnTo>
                      <a:pt x="570" y="618"/>
                    </a:lnTo>
                    <a:lnTo>
                      <a:pt x="549" y="580"/>
                    </a:lnTo>
                    <a:lnTo>
                      <a:pt x="614" y="603"/>
                    </a:lnTo>
                    <a:lnTo>
                      <a:pt x="672" y="622"/>
                    </a:lnTo>
                    <a:lnTo>
                      <a:pt x="684" y="597"/>
                    </a:lnTo>
                    <a:lnTo>
                      <a:pt x="737" y="574"/>
                    </a:lnTo>
                    <a:lnTo>
                      <a:pt x="791" y="552"/>
                    </a:lnTo>
                    <a:lnTo>
                      <a:pt x="809" y="512"/>
                    </a:lnTo>
                    <a:lnTo>
                      <a:pt x="804" y="511"/>
                    </a:lnTo>
                    <a:lnTo>
                      <a:pt x="767" y="453"/>
                    </a:lnTo>
                    <a:lnTo>
                      <a:pt x="791" y="399"/>
                    </a:lnTo>
                    <a:lnTo>
                      <a:pt x="837" y="370"/>
                    </a:lnTo>
                    <a:lnTo>
                      <a:pt x="811" y="340"/>
                    </a:lnTo>
                    <a:lnTo>
                      <a:pt x="870" y="282"/>
                    </a:lnTo>
                    <a:lnTo>
                      <a:pt x="861" y="267"/>
                    </a:lnTo>
                    <a:lnTo>
                      <a:pt x="796" y="265"/>
                    </a:lnTo>
                    <a:lnTo>
                      <a:pt x="755" y="265"/>
                    </a:lnTo>
                    <a:lnTo>
                      <a:pt x="771" y="261"/>
                    </a:lnTo>
                    <a:lnTo>
                      <a:pt x="792" y="227"/>
                    </a:lnTo>
                    <a:lnTo>
                      <a:pt x="809" y="214"/>
                    </a:lnTo>
                    <a:lnTo>
                      <a:pt x="769" y="176"/>
                    </a:lnTo>
                    <a:lnTo>
                      <a:pt x="746" y="179"/>
                    </a:lnTo>
                    <a:lnTo>
                      <a:pt x="721" y="165"/>
                    </a:lnTo>
                    <a:lnTo>
                      <a:pt x="723" y="18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28"/>
              <p:cNvSpPr>
                <a:spLocks noChangeAspect="1"/>
              </p:cNvSpPr>
              <p:nvPr/>
            </p:nvSpPr>
            <p:spPr bwMode="auto">
              <a:xfrm>
                <a:off x="2947" y="1290"/>
                <a:ext cx="20" cy="4"/>
              </a:xfrm>
              <a:custGeom>
                <a:avLst/>
                <a:gdLst>
                  <a:gd name="T0" fmla="*/ 2147483647 w 31"/>
                  <a:gd name="T1" fmla="*/ 653183274 h 7"/>
                  <a:gd name="T2" fmla="*/ 0 w 31"/>
                  <a:gd name="T3" fmla="*/ 0 h 7"/>
                  <a:gd name="T4" fmla="*/ 2147483647 w 31"/>
                  <a:gd name="T5" fmla="*/ 653183274 h 7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7"/>
                  <a:gd name="T11" fmla="*/ 31 w 3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7">
                    <a:moveTo>
                      <a:pt x="31" y="7"/>
                    </a:moveTo>
                    <a:lnTo>
                      <a:pt x="0" y="0"/>
                    </a:lnTo>
                    <a:lnTo>
                      <a:pt x="31" y="7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34"/>
              <p:cNvSpPr>
                <a:spLocks noChangeAspect="1"/>
              </p:cNvSpPr>
              <p:nvPr/>
            </p:nvSpPr>
            <p:spPr bwMode="auto">
              <a:xfrm>
                <a:off x="2956" y="1044"/>
                <a:ext cx="5" cy="3"/>
              </a:xfrm>
              <a:custGeom>
                <a:avLst/>
                <a:gdLst>
                  <a:gd name="T0" fmla="*/ 1333162076 w 9"/>
                  <a:gd name="T1" fmla="*/ 256047857 h 5"/>
                  <a:gd name="T2" fmla="*/ 1333162076 w 9"/>
                  <a:gd name="T3" fmla="*/ 0 h 5"/>
                  <a:gd name="T4" fmla="*/ 1185063939 w 9"/>
                  <a:gd name="T5" fmla="*/ 0 h 5"/>
                  <a:gd name="T6" fmla="*/ 1036966067 w 9"/>
                  <a:gd name="T7" fmla="*/ 0 h 5"/>
                  <a:gd name="T8" fmla="*/ 740770321 w 9"/>
                  <a:gd name="T9" fmla="*/ 0 h 5"/>
                  <a:gd name="T10" fmla="*/ 740770321 w 9"/>
                  <a:gd name="T11" fmla="*/ 256047857 h 5"/>
                  <a:gd name="T12" fmla="*/ 592392284 w 9"/>
                  <a:gd name="T13" fmla="*/ 0 h 5"/>
                  <a:gd name="T14" fmla="*/ 444294015 w 9"/>
                  <a:gd name="T15" fmla="*/ 256047857 h 5"/>
                  <a:gd name="T16" fmla="*/ 296196407 w 9"/>
                  <a:gd name="T17" fmla="*/ 256047857 h 5"/>
                  <a:gd name="T18" fmla="*/ 296196407 w 9"/>
                  <a:gd name="T19" fmla="*/ 512095713 h 5"/>
                  <a:gd name="T20" fmla="*/ 296196407 w 9"/>
                  <a:gd name="T21" fmla="*/ 1024191427 h 5"/>
                  <a:gd name="T22" fmla="*/ 148098203 w 9"/>
                  <a:gd name="T23" fmla="*/ 1024191427 h 5"/>
                  <a:gd name="T24" fmla="*/ 0 w 9"/>
                  <a:gd name="T25" fmla="*/ 1024191427 h 5"/>
                  <a:gd name="T26" fmla="*/ 0 w 9"/>
                  <a:gd name="T27" fmla="*/ 1280239204 h 5"/>
                  <a:gd name="T28" fmla="*/ 148098203 w 9"/>
                  <a:gd name="T29" fmla="*/ 1280239204 h 5"/>
                  <a:gd name="T30" fmla="*/ 296196407 w 9"/>
                  <a:gd name="T31" fmla="*/ 1280239204 h 5"/>
                  <a:gd name="T32" fmla="*/ 444294015 w 9"/>
                  <a:gd name="T33" fmla="*/ 1280239204 h 5"/>
                  <a:gd name="T34" fmla="*/ 592392284 w 9"/>
                  <a:gd name="T35" fmla="*/ 1024191427 h 5"/>
                  <a:gd name="T36" fmla="*/ 740770321 w 9"/>
                  <a:gd name="T37" fmla="*/ 1024191427 h 5"/>
                  <a:gd name="T38" fmla="*/ 740770321 w 9"/>
                  <a:gd name="T39" fmla="*/ 512095713 h 5"/>
                  <a:gd name="T40" fmla="*/ 1036966067 w 9"/>
                  <a:gd name="T41" fmla="*/ 512095713 h 5"/>
                  <a:gd name="T42" fmla="*/ 1185063939 w 9"/>
                  <a:gd name="T43" fmla="*/ 512095713 h 5"/>
                  <a:gd name="T44" fmla="*/ 1333162076 w 9"/>
                  <a:gd name="T45" fmla="*/ 512095713 h 5"/>
                  <a:gd name="T46" fmla="*/ 1333162076 w 9"/>
                  <a:gd name="T47" fmla="*/ 256047857 h 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"/>
                  <a:gd name="T73" fmla="*/ 0 h 5"/>
                  <a:gd name="T74" fmla="*/ 9 w 9"/>
                  <a:gd name="T75" fmla="*/ 5 h 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" h="5">
                    <a:moveTo>
                      <a:pt x="9" y="1"/>
                    </a:move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38"/>
              <p:cNvSpPr>
                <a:spLocks noChangeAspect="1"/>
              </p:cNvSpPr>
              <p:nvPr/>
            </p:nvSpPr>
            <p:spPr bwMode="auto">
              <a:xfrm>
                <a:off x="2958" y="1047"/>
                <a:ext cx="3" cy="2"/>
              </a:xfrm>
              <a:custGeom>
                <a:avLst/>
                <a:gdLst>
                  <a:gd name="T0" fmla="*/ 2000373665 w 4"/>
                  <a:gd name="T1" fmla="*/ 499935906 h 2"/>
                  <a:gd name="T2" fmla="*/ 2000373665 w 4"/>
                  <a:gd name="T3" fmla="*/ 999241774 h 2"/>
                  <a:gd name="T4" fmla="*/ 1500122888 w 4"/>
                  <a:gd name="T5" fmla="*/ 999241774 h 2"/>
                  <a:gd name="T6" fmla="*/ 1500122888 w 4"/>
                  <a:gd name="T7" fmla="*/ 499935906 h 2"/>
                  <a:gd name="T8" fmla="*/ 1000501951 w 4"/>
                  <a:gd name="T9" fmla="*/ 999241774 h 2"/>
                  <a:gd name="T10" fmla="*/ 1000501951 w 4"/>
                  <a:gd name="T11" fmla="*/ 499935906 h 2"/>
                  <a:gd name="T12" fmla="*/ 0 w 4"/>
                  <a:gd name="T13" fmla="*/ 499935906 h 2"/>
                  <a:gd name="T14" fmla="*/ 1000501951 w 4"/>
                  <a:gd name="T15" fmla="*/ 499935906 h 2"/>
                  <a:gd name="T16" fmla="*/ 1000501951 w 4"/>
                  <a:gd name="T17" fmla="*/ 0 h 2"/>
                  <a:gd name="T18" fmla="*/ 1500122888 w 4"/>
                  <a:gd name="T19" fmla="*/ 0 h 2"/>
                  <a:gd name="T20" fmla="*/ 1500122888 w 4"/>
                  <a:gd name="T21" fmla="*/ 499935906 h 2"/>
                  <a:gd name="T22" fmla="*/ 2000373665 w 4"/>
                  <a:gd name="T23" fmla="*/ 499935906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"/>
                  <a:gd name="T37" fmla="*/ 0 h 2"/>
                  <a:gd name="T38" fmla="*/ 4 w 4"/>
                  <a:gd name="T39" fmla="*/ 2 h 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" h="2">
                    <a:moveTo>
                      <a:pt x="4" y="1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40"/>
              <p:cNvSpPr>
                <a:spLocks noChangeAspect="1"/>
              </p:cNvSpPr>
              <p:nvPr/>
            </p:nvSpPr>
            <p:spPr bwMode="auto">
              <a:xfrm>
                <a:off x="2708" y="997"/>
                <a:ext cx="124" cy="75"/>
              </a:xfrm>
              <a:custGeom>
                <a:avLst/>
                <a:gdLst>
                  <a:gd name="T0" fmla="*/ 1954598955 w 227"/>
                  <a:gd name="T1" fmla="*/ 793329606 h 164"/>
                  <a:gd name="T2" fmla="*/ 822850181 w 227"/>
                  <a:gd name="T3" fmla="*/ 2147483647 h 164"/>
                  <a:gd name="T4" fmla="*/ 0 w 227"/>
                  <a:gd name="T5" fmla="*/ 2147483647 h 164"/>
                  <a:gd name="T6" fmla="*/ 411425090 w 227"/>
                  <a:gd name="T7" fmla="*/ 2147483647 h 164"/>
                  <a:gd name="T8" fmla="*/ 2147483647 w 227"/>
                  <a:gd name="T9" fmla="*/ 2147483647 h 164"/>
                  <a:gd name="T10" fmla="*/ 2147483647 w 227"/>
                  <a:gd name="T11" fmla="*/ 2147483647 h 164"/>
                  <a:gd name="T12" fmla="*/ 2147483647 w 227"/>
                  <a:gd name="T13" fmla="*/ 2147483647 h 164"/>
                  <a:gd name="T14" fmla="*/ 2147483647 w 227"/>
                  <a:gd name="T15" fmla="*/ 2147483647 h 164"/>
                  <a:gd name="T16" fmla="*/ 2147483647 w 227"/>
                  <a:gd name="T17" fmla="*/ 2147483647 h 164"/>
                  <a:gd name="T18" fmla="*/ 2147483647 w 227"/>
                  <a:gd name="T19" fmla="*/ 2147483647 h 164"/>
                  <a:gd name="T20" fmla="*/ 2147483647 w 227"/>
                  <a:gd name="T21" fmla="*/ 2147483647 h 164"/>
                  <a:gd name="T22" fmla="*/ 2147483647 w 227"/>
                  <a:gd name="T23" fmla="*/ 2147483647 h 164"/>
                  <a:gd name="T24" fmla="*/ 2147483647 w 227"/>
                  <a:gd name="T25" fmla="*/ 1730806472 h 164"/>
                  <a:gd name="T26" fmla="*/ 2147483647 w 227"/>
                  <a:gd name="T27" fmla="*/ 0 h 164"/>
                  <a:gd name="T28" fmla="*/ 1954598955 w 227"/>
                  <a:gd name="T29" fmla="*/ 793329606 h 1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7"/>
                  <a:gd name="T46" fmla="*/ 0 h 164"/>
                  <a:gd name="T47" fmla="*/ 227 w 227"/>
                  <a:gd name="T48" fmla="*/ 164 h 1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7" h="164">
                    <a:moveTo>
                      <a:pt x="19" y="11"/>
                    </a:moveTo>
                    <a:lnTo>
                      <a:pt x="8" y="63"/>
                    </a:lnTo>
                    <a:lnTo>
                      <a:pt x="0" y="89"/>
                    </a:lnTo>
                    <a:lnTo>
                      <a:pt x="4" y="132"/>
                    </a:lnTo>
                    <a:lnTo>
                      <a:pt x="25" y="164"/>
                    </a:lnTo>
                    <a:lnTo>
                      <a:pt x="52" y="125"/>
                    </a:lnTo>
                    <a:lnTo>
                      <a:pt x="84" y="108"/>
                    </a:lnTo>
                    <a:lnTo>
                      <a:pt x="116" y="110"/>
                    </a:lnTo>
                    <a:lnTo>
                      <a:pt x="198" y="115"/>
                    </a:lnTo>
                    <a:lnTo>
                      <a:pt x="227" y="88"/>
                    </a:lnTo>
                    <a:lnTo>
                      <a:pt x="155" y="55"/>
                    </a:lnTo>
                    <a:lnTo>
                      <a:pt x="169" y="40"/>
                    </a:lnTo>
                    <a:lnTo>
                      <a:pt x="137" y="24"/>
                    </a:lnTo>
                    <a:lnTo>
                      <a:pt x="48" y="0"/>
                    </a:lnTo>
                    <a:lnTo>
                      <a:pt x="19" y="11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41"/>
              <p:cNvSpPr>
                <a:spLocks noChangeAspect="1"/>
              </p:cNvSpPr>
              <p:nvPr/>
            </p:nvSpPr>
            <p:spPr bwMode="auto">
              <a:xfrm>
                <a:off x="2621" y="997"/>
                <a:ext cx="100" cy="59"/>
              </a:xfrm>
              <a:custGeom>
                <a:avLst/>
                <a:gdLst>
                  <a:gd name="T0" fmla="*/ 2147483647 w 183"/>
                  <a:gd name="T1" fmla="*/ 699422763 h 131"/>
                  <a:gd name="T2" fmla="*/ 2147483647 w 183"/>
                  <a:gd name="T3" fmla="*/ 2147483647 h 131"/>
                  <a:gd name="T4" fmla="*/ 2147483647 w 183"/>
                  <a:gd name="T5" fmla="*/ 2147483647 h 131"/>
                  <a:gd name="T6" fmla="*/ 2147483647 w 183"/>
                  <a:gd name="T7" fmla="*/ 2147483647 h 131"/>
                  <a:gd name="T8" fmla="*/ 2147483647 w 183"/>
                  <a:gd name="T9" fmla="*/ 2147483647 h 131"/>
                  <a:gd name="T10" fmla="*/ 2147483647 w 183"/>
                  <a:gd name="T11" fmla="*/ 2147483647 h 131"/>
                  <a:gd name="T12" fmla="*/ 0 w 183"/>
                  <a:gd name="T13" fmla="*/ 2147483647 h 131"/>
                  <a:gd name="T14" fmla="*/ 2147483647 w 183"/>
                  <a:gd name="T15" fmla="*/ 2147483647 h 131"/>
                  <a:gd name="T16" fmla="*/ 2147483647 w 183"/>
                  <a:gd name="T17" fmla="*/ 2147483647 h 131"/>
                  <a:gd name="T18" fmla="*/ 2147483647 w 183"/>
                  <a:gd name="T19" fmla="*/ 2147483647 h 131"/>
                  <a:gd name="T20" fmla="*/ 2147483647 w 183"/>
                  <a:gd name="T21" fmla="*/ 2147483647 h 131"/>
                  <a:gd name="T22" fmla="*/ 2147483647 w 183"/>
                  <a:gd name="T23" fmla="*/ 1119076338 h 131"/>
                  <a:gd name="T24" fmla="*/ 2147483647 w 183"/>
                  <a:gd name="T25" fmla="*/ 0 h 131"/>
                  <a:gd name="T26" fmla="*/ 2147483647 w 183"/>
                  <a:gd name="T27" fmla="*/ 419653884 h 131"/>
                  <a:gd name="T28" fmla="*/ 2147483647 w 183"/>
                  <a:gd name="T29" fmla="*/ 699422763 h 1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3"/>
                  <a:gd name="T46" fmla="*/ 0 h 131"/>
                  <a:gd name="T47" fmla="*/ 183 w 183"/>
                  <a:gd name="T48" fmla="*/ 131 h 13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3" h="131">
                    <a:moveTo>
                      <a:pt x="183" y="10"/>
                    </a:moveTo>
                    <a:lnTo>
                      <a:pt x="172" y="62"/>
                    </a:lnTo>
                    <a:lnTo>
                      <a:pt x="164" y="88"/>
                    </a:lnTo>
                    <a:lnTo>
                      <a:pt x="168" y="131"/>
                    </a:lnTo>
                    <a:lnTo>
                      <a:pt x="103" y="127"/>
                    </a:lnTo>
                    <a:lnTo>
                      <a:pt x="39" y="125"/>
                    </a:lnTo>
                    <a:lnTo>
                      <a:pt x="0" y="102"/>
                    </a:lnTo>
                    <a:lnTo>
                      <a:pt x="33" y="90"/>
                    </a:lnTo>
                    <a:lnTo>
                      <a:pt x="84" y="93"/>
                    </a:lnTo>
                    <a:lnTo>
                      <a:pt x="136" y="95"/>
                    </a:lnTo>
                    <a:lnTo>
                      <a:pt x="115" y="41"/>
                    </a:lnTo>
                    <a:lnTo>
                      <a:pt x="88" y="16"/>
                    </a:lnTo>
                    <a:lnTo>
                      <a:pt x="82" y="0"/>
                    </a:lnTo>
                    <a:lnTo>
                      <a:pt x="145" y="6"/>
                    </a:lnTo>
                    <a:lnTo>
                      <a:pt x="183" y="1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44"/>
              <p:cNvSpPr>
                <a:spLocks noChangeAspect="1"/>
              </p:cNvSpPr>
              <p:nvPr/>
            </p:nvSpPr>
            <p:spPr bwMode="auto">
              <a:xfrm>
                <a:off x="3069" y="1189"/>
                <a:ext cx="5" cy="14"/>
              </a:xfrm>
              <a:custGeom>
                <a:avLst/>
                <a:gdLst>
                  <a:gd name="T0" fmla="*/ 393450614 w 13"/>
                  <a:gd name="T1" fmla="*/ 2147483647 h 25"/>
                  <a:gd name="T2" fmla="*/ 0 w 13"/>
                  <a:gd name="T3" fmla="*/ 1835351116 h 25"/>
                  <a:gd name="T4" fmla="*/ 639374124 w 13"/>
                  <a:gd name="T5" fmla="*/ 0 h 25"/>
                  <a:gd name="T6" fmla="*/ 393450614 w 13"/>
                  <a:gd name="T7" fmla="*/ 2147483647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5"/>
                  <a:gd name="T14" fmla="*/ 13 w 13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5">
                    <a:moveTo>
                      <a:pt x="8" y="25"/>
                    </a:moveTo>
                    <a:lnTo>
                      <a:pt x="0" y="14"/>
                    </a:lnTo>
                    <a:lnTo>
                      <a:pt x="13" y="0"/>
                    </a:lnTo>
                    <a:lnTo>
                      <a:pt x="8" y="25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45"/>
              <p:cNvSpPr>
                <a:spLocks noChangeAspect="1"/>
              </p:cNvSpPr>
              <p:nvPr/>
            </p:nvSpPr>
            <p:spPr bwMode="auto">
              <a:xfrm>
                <a:off x="2198" y="1290"/>
                <a:ext cx="115" cy="100"/>
              </a:xfrm>
              <a:custGeom>
                <a:avLst/>
                <a:gdLst>
                  <a:gd name="T0" fmla="*/ 2147483647 w 209"/>
                  <a:gd name="T1" fmla="*/ 2147483647 h 222"/>
                  <a:gd name="T2" fmla="*/ 0 w 209"/>
                  <a:gd name="T3" fmla="*/ 2147483647 h 222"/>
                  <a:gd name="T4" fmla="*/ 1044352521 w 209"/>
                  <a:gd name="T5" fmla="*/ 1286593492 h 222"/>
                  <a:gd name="T6" fmla="*/ 835437514 w 209"/>
                  <a:gd name="T7" fmla="*/ 609404108 h 222"/>
                  <a:gd name="T8" fmla="*/ 1775553987 w 209"/>
                  <a:gd name="T9" fmla="*/ 0 h 222"/>
                  <a:gd name="T10" fmla="*/ 2147483647 w 209"/>
                  <a:gd name="T11" fmla="*/ 1218974518 h 222"/>
                  <a:gd name="T12" fmla="*/ 2147483647 w 209"/>
                  <a:gd name="T13" fmla="*/ 744975067 h 222"/>
                  <a:gd name="T14" fmla="*/ 2147483647 w 209"/>
                  <a:gd name="T15" fmla="*/ 2147483647 h 222"/>
                  <a:gd name="T16" fmla="*/ 2147483647 w 209"/>
                  <a:gd name="T17" fmla="*/ 2147483647 h 222"/>
                  <a:gd name="T18" fmla="*/ 2147483647 w 209"/>
                  <a:gd name="T19" fmla="*/ 2147483647 h 222"/>
                  <a:gd name="T20" fmla="*/ 2147483647 w 209"/>
                  <a:gd name="T21" fmla="*/ 2147483647 h 222"/>
                  <a:gd name="T22" fmla="*/ 2147483647 w 209"/>
                  <a:gd name="T23" fmla="*/ 2147483647 h 222"/>
                  <a:gd name="T24" fmla="*/ 2147483647 w 209"/>
                  <a:gd name="T25" fmla="*/ 2147483647 h 222"/>
                  <a:gd name="T26" fmla="*/ 2147483647 w 209"/>
                  <a:gd name="T27" fmla="*/ 2147483647 h 222"/>
                  <a:gd name="T28" fmla="*/ 2147483647 w 209"/>
                  <a:gd name="T29" fmla="*/ 2147483647 h 222"/>
                  <a:gd name="T30" fmla="*/ 2147483647 w 209"/>
                  <a:gd name="T31" fmla="*/ 2147483647 h 222"/>
                  <a:gd name="T32" fmla="*/ 2147483647 w 209"/>
                  <a:gd name="T33" fmla="*/ 2147483647 h 222"/>
                  <a:gd name="T34" fmla="*/ 2147483647 w 209"/>
                  <a:gd name="T35" fmla="*/ 2147483647 h 222"/>
                  <a:gd name="T36" fmla="*/ 2147483647 w 209"/>
                  <a:gd name="T37" fmla="*/ 2147483647 h 222"/>
                  <a:gd name="T38" fmla="*/ 2147483647 w 209"/>
                  <a:gd name="T39" fmla="*/ 2147483647 h 22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9"/>
                  <a:gd name="T61" fmla="*/ 0 h 222"/>
                  <a:gd name="T62" fmla="*/ 209 w 209"/>
                  <a:gd name="T63" fmla="*/ 222 h 22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9" h="222">
                    <a:moveTo>
                      <a:pt x="45" y="110"/>
                    </a:moveTo>
                    <a:lnTo>
                      <a:pt x="0" y="52"/>
                    </a:lnTo>
                    <a:lnTo>
                      <a:pt x="10" y="19"/>
                    </a:lnTo>
                    <a:lnTo>
                      <a:pt x="8" y="9"/>
                    </a:lnTo>
                    <a:lnTo>
                      <a:pt x="17" y="0"/>
                    </a:lnTo>
                    <a:lnTo>
                      <a:pt x="108" y="18"/>
                    </a:lnTo>
                    <a:lnTo>
                      <a:pt x="146" y="11"/>
                    </a:lnTo>
                    <a:lnTo>
                      <a:pt x="177" y="60"/>
                    </a:lnTo>
                    <a:lnTo>
                      <a:pt x="209" y="109"/>
                    </a:lnTo>
                    <a:lnTo>
                      <a:pt x="185" y="116"/>
                    </a:lnTo>
                    <a:lnTo>
                      <a:pt x="188" y="165"/>
                    </a:lnTo>
                    <a:lnTo>
                      <a:pt x="183" y="222"/>
                    </a:lnTo>
                    <a:lnTo>
                      <a:pt x="151" y="173"/>
                    </a:lnTo>
                    <a:lnTo>
                      <a:pt x="151" y="193"/>
                    </a:lnTo>
                    <a:lnTo>
                      <a:pt x="138" y="171"/>
                    </a:lnTo>
                    <a:lnTo>
                      <a:pt x="120" y="129"/>
                    </a:lnTo>
                    <a:lnTo>
                      <a:pt x="76" y="95"/>
                    </a:lnTo>
                    <a:lnTo>
                      <a:pt x="39" y="60"/>
                    </a:lnTo>
                    <a:lnTo>
                      <a:pt x="54" y="97"/>
                    </a:lnTo>
                    <a:lnTo>
                      <a:pt x="45" y="11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46"/>
              <p:cNvSpPr>
                <a:spLocks noChangeAspect="1"/>
              </p:cNvSpPr>
              <p:nvPr/>
            </p:nvSpPr>
            <p:spPr bwMode="auto">
              <a:xfrm>
                <a:off x="2756" y="1240"/>
                <a:ext cx="6" cy="5"/>
              </a:xfrm>
              <a:custGeom>
                <a:avLst/>
                <a:gdLst>
                  <a:gd name="T0" fmla="*/ 215881438 w 10"/>
                  <a:gd name="T1" fmla="*/ 0 h 14"/>
                  <a:gd name="T2" fmla="*/ 0 w 10"/>
                  <a:gd name="T3" fmla="*/ 78674022 h 14"/>
                  <a:gd name="T4" fmla="*/ 1079861661 w 10"/>
                  <a:gd name="T5" fmla="*/ 550950154 h 14"/>
                  <a:gd name="T6" fmla="*/ 215881438 w 10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4"/>
                  <a:gd name="T14" fmla="*/ 10 w 10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4">
                    <a:moveTo>
                      <a:pt x="2" y="0"/>
                    </a:moveTo>
                    <a:lnTo>
                      <a:pt x="0" y="2"/>
                    </a:lnTo>
                    <a:lnTo>
                      <a:pt x="10" y="1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47"/>
              <p:cNvSpPr>
                <a:spLocks noChangeAspect="1"/>
              </p:cNvSpPr>
              <p:nvPr/>
            </p:nvSpPr>
            <p:spPr bwMode="auto">
              <a:xfrm>
                <a:off x="3111" y="1217"/>
                <a:ext cx="13" cy="7"/>
              </a:xfrm>
              <a:custGeom>
                <a:avLst/>
                <a:gdLst>
                  <a:gd name="T0" fmla="*/ 2147483647 w 14"/>
                  <a:gd name="T1" fmla="*/ 614668980 h 18"/>
                  <a:gd name="T2" fmla="*/ 1499988232 w 14"/>
                  <a:gd name="T3" fmla="*/ 790270923 h 18"/>
                  <a:gd name="T4" fmla="*/ 0 w 14"/>
                  <a:gd name="T5" fmla="*/ 0 h 18"/>
                  <a:gd name="T6" fmla="*/ 2147483647 w 14"/>
                  <a:gd name="T7" fmla="*/ 526805831 h 18"/>
                  <a:gd name="T8" fmla="*/ 2147483647 w 14"/>
                  <a:gd name="T9" fmla="*/ 61466898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8"/>
                  <a:gd name="T17" fmla="*/ 14 w 14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8">
                    <a:moveTo>
                      <a:pt x="13" y="14"/>
                    </a:moveTo>
                    <a:lnTo>
                      <a:pt x="3" y="18"/>
                    </a:lnTo>
                    <a:lnTo>
                      <a:pt x="0" y="0"/>
                    </a:lnTo>
                    <a:lnTo>
                      <a:pt x="14" y="12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48"/>
              <p:cNvSpPr>
                <a:spLocks noChangeAspect="1"/>
              </p:cNvSpPr>
              <p:nvPr/>
            </p:nvSpPr>
            <p:spPr bwMode="auto">
              <a:xfrm>
                <a:off x="3059" y="1142"/>
                <a:ext cx="8" cy="10"/>
              </a:xfrm>
              <a:custGeom>
                <a:avLst/>
                <a:gdLst>
                  <a:gd name="T0" fmla="*/ 1515075852 w 13"/>
                  <a:gd name="T1" fmla="*/ 747907899 h 28"/>
                  <a:gd name="T2" fmla="*/ 582648231 w 13"/>
                  <a:gd name="T3" fmla="*/ 1102246647 h 28"/>
                  <a:gd name="T4" fmla="*/ 0 w 13"/>
                  <a:gd name="T5" fmla="*/ 39345394 h 28"/>
                  <a:gd name="T6" fmla="*/ 1165534831 w 13"/>
                  <a:gd name="T7" fmla="*/ 0 h 28"/>
                  <a:gd name="T8" fmla="*/ 1515075852 w 13"/>
                  <a:gd name="T9" fmla="*/ 747907899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8"/>
                  <a:gd name="T17" fmla="*/ 13 w 1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8">
                    <a:moveTo>
                      <a:pt x="13" y="19"/>
                    </a:moveTo>
                    <a:lnTo>
                      <a:pt x="5" y="28"/>
                    </a:lnTo>
                    <a:lnTo>
                      <a:pt x="0" y="1"/>
                    </a:lnTo>
                    <a:lnTo>
                      <a:pt x="10" y="0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49"/>
              <p:cNvSpPr>
                <a:spLocks noChangeAspect="1"/>
              </p:cNvSpPr>
              <p:nvPr/>
            </p:nvSpPr>
            <p:spPr bwMode="auto">
              <a:xfrm>
                <a:off x="2061" y="1178"/>
                <a:ext cx="81" cy="39"/>
              </a:xfrm>
              <a:custGeom>
                <a:avLst/>
                <a:gdLst>
                  <a:gd name="T0" fmla="*/ 2147483647 w 144"/>
                  <a:gd name="T1" fmla="*/ 2147483647 h 93"/>
                  <a:gd name="T2" fmla="*/ 2147483647 w 144"/>
                  <a:gd name="T3" fmla="*/ 2147483647 h 93"/>
                  <a:gd name="T4" fmla="*/ 2147483647 w 144"/>
                  <a:gd name="T5" fmla="*/ 2147483647 h 93"/>
                  <a:gd name="T6" fmla="*/ 2147483647 w 144"/>
                  <a:gd name="T7" fmla="*/ 2147483647 h 93"/>
                  <a:gd name="T8" fmla="*/ 0 w 144"/>
                  <a:gd name="T9" fmla="*/ 2147483647 h 93"/>
                  <a:gd name="T10" fmla="*/ 2147483647 w 144"/>
                  <a:gd name="T11" fmla="*/ 0 h 93"/>
                  <a:gd name="T12" fmla="*/ 2147483647 w 144"/>
                  <a:gd name="T13" fmla="*/ 1588826356 h 93"/>
                  <a:gd name="T14" fmla="*/ 2147483647 w 144"/>
                  <a:gd name="T15" fmla="*/ 2065503629 h 93"/>
                  <a:gd name="T16" fmla="*/ 2147483647 w 144"/>
                  <a:gd name="T17" fmla="*/ 2147483647 h 9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4"/>
                  <a:gd name="T28" fmla="*/ 0 h 93"/>
                  <a:gd name="T29" fmla="*/ 144 w 144"/>
                  <a:gd name="T30" fmla="*/ 93 h 9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4" h="93">
                    <a:moveTo>
                      <a:pt x="143" y="74"/>
                    </a:moveTo>
                    <a:lnTo>
                      <a:pt x="128" y="93"/>
                    </a:lnTo>
                    <a:lnTo>
                      <a:pt x="95" y="86"/>
                    </a:lnTo>
                    <a:lnTo>
                      <a:pt x="47" y="68"/>
                    </a:lnTo>
                    <a:lnTo>
                      <a:pt x="0" y="50"/>
                    </a:lnTo>
                    <a:lnTo>
                      <a:pt x="53" y="0"/>
                    </a:lnTo>
                    <a:lnTo>
                      <a:pt x="92" y="30"/>
                    </a:lnTo>
                    <a:lnTo>
                      <a:pt x="144" y="39"/>
                    </a:lnTo>
                    <a:lnTo>
                      <a:pt x="143" y="7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50"/>
              <p:cNvSpPr>
                <a:spLocks noChangeAspect="1"/>
              </p:cNvSpPr>
              <p:nvPr/>
            </p:nvSpPr>
            <p:spPr bwMode="auto">
              <a:xfrm>
                <a:off x="3041" y="1254"/>
                <a:ext cx="5" cy="7"/>
              </a:xfrm>
              <a:custGeom>
                <a:avLst/>
                <a:gdLst>
                  <a:gd name="T0" fmla="*/ 638971383 w 13"/>
                  <a:gd name="T1" fmla="*/ 395135462 h 18"/>
                  <a:gd name="T2" fmla="*/ 638971383 w 13"/>
                  <a:gd name="T3" fmla="*/ 307272225 h 18"/>
                  <a:gd name="T4" fmla="*/ 589861258 w 13"/>
                  <a:gd name="T5" fmla="*/ 307272225 h 18"/>
                  <a:gd name="T6" fmla="*/ 638971383 w 13"/>
                  <a:gd name="T7" fmla="*/ 307272225 h 18"/>
                  <a:gd name="T8" fmla="*/ 638971383 w 13"/>
                  <a:gd name="T9" fmla="*/ 263465357 h 18"/>
                  <a:gd name="T10" fmla="*/ 638971383 w 13"/>
                  <a:gd name="T11" fmla="*/ 219533606 h 18"/>
                  <a:gd name="T12" fmla="*/ 638971383 w 13"/>
                  <a:gd name="T13" fmla="*/ 175601811 h 18"/>
                  <a:gd name="T14" fmla="*/ 638971383 w 13"/>
                  <a:gd name="T15" fmla="*/ 131670413 h 18"/>
                  <a:gd name="T16" fmla="*/ 589861258 w 13"/>
                  <a:gd name="T17" fmla="*/ 131670413 h 18"/>
                  <a:gd name="T18" fmla="*/ 638971383 w 13"/>
                  <a:gd name="T19" fmla="*/ 131670413 h 18"/>
                  <a:gd name="T20" fmla="*/ 638971383 w 13"/>
                  <a:gd name="T21" fmla="*/ 43931762 h 18"/>
                  <a:gd name="T22" fmla="*/ 589861258 w 13"/>
                  <a:gd name="T23" fmla="*/ 43931762 h 18"/>
                  <a:gd name="T24" fmla="*/ 540616697 w 13"/>
                  <a:gd name="T25" fmla="*/ 43931762 h 18"/>
                  <a:gd name="T26" fmla="*/ 491506206 w 13"/>
                  <a:gd name="T27" fmla="*/ 0 h 18"/>
                  <a:gd name="T28" fmla="*/ 491506206 w 13"/>
                  <a:gd name="T29" fmla="*/ 43931762 h 18"/>
                  <a:gd name="T30" fmla="*/ 442395714 w 13"/>
                  <a:gd name="T31" fmla="*/ 43931762 h 18"/>
                  <a:gd name="T32" fmla="*/ 393151520 w 13"/>
                  <a:gd name="T33" fmla="*/ 131670413 h 18"/>
                  <a:gd name="T34" fmla="*/ 393151520 w 13"/>
                  <a:gd name="T35" fmla="*/ 175601811 h 18"/>
                  <a:gd name="T36" fmla="*/ 294930446 w 13"/>
                  <a:gd name="T37" fmla="*/ 175601811 h 18"/>
                  <a:gd name="T38" fmla="*/ 294930446 w 13"/>
                  <a:gd name="T39" fmla="*/ 219533606 h 18"/>
                  <a:gd name="T40" fmla="*/ 245820320 w 13"/>
                  <a:gd name="T41" fmla="*/ 219533606 h 18"/>
                  <a:gd name="T42" fmla="*/ 245820320 w 13"/>
                  <a:gd name="T43" fmla="*/ 263465357 h 18"/>
                  <a:gd name="T44" fmla="*/ 245820320 w 13"/>
                  <a:gd name="T45" fmla="*/ 307272225 h 18"/>
                  <a:gd name="T46" fmla="*/ 196575760 w 13"/>
                  <a:gd name="T47" fmla="*/ 307272225 h 18"/>
                  <a:gd name="T48" fmla="*/ 196575760 w 13"/>
                  <a:gd name="T49" fmla="*/ 395135462 h 18"/>
                  <a:gd name="T50" fmla="*/ 196575760 w 13"/>
                  <a:gd name="T51" fmla="*/ 439067213 h 18"/>
                  <a:gd name="T52" fmla="*/ 196575760 w 13"/>
                  <a:gd name="T53" fmla="*/ 482998611 h 18"/>
                  <a:gd name="T54" fmla="*/ 147465223 w 13"/>
                  <a:gd name="T55" fmla="*/ 482998611 h 18"/>
                  <a:gd name="T56" fmla="*/ 147465223 w 13"/>
                  <a:gd name="T57" fmla="*/ 526805831 h 18"/>
                  <a:gd name="T58" fmla="*/ 147465223 w 13"/>
                  <a:gd name="T59" fmla="*/ 570737582 h 18"/>
                  <a:gd name="T60" fmla="*/ 196575760 w 13"/>
                  <a:gd name="T61" fmla="*/ 570737582 h 18"/>
                  <a:gd name="T62" fmla="*/ 196575760 w 13"/>
                  <a:gd name="T63" fmla="*/ 658600731 h 18"/>
                  <a:gd name="T64" fmla="*/ 147465223 w 13"/>
                  <a:gd name="T65" fmla="*/ 702407951 h 18"/>
                  <a:gd name="T66" fmla="*/ 98355098 w 13"/>
                  <a:gd name="T67" fmla="*/ 746339525 h 18"/>
                  <a:gd name="T68" fmla="*/ 0 w 13"/>
                  <a:gd name="T69" fmla="*/ 746339525 h 18"/>
                  <a:gd name="T70" fmla="*/ 0 w 13"/>
                  <a:gd name="T71" fmla="*/ 790270923 h 18"/>
                  <a:gd name="T72" fmla="*/ 98355098 w 13"/>
                  <a:gd name="T73" fmla="*/ 790270923 h 18"/>
                  <a:gd name="T74" fmla="*/ 147465223 w 13"/>
                  <a:gd name="T75" fmla="*/ 790270923 h 18"/>
                  <a:gd name="T76" fmla="*/ 196575760 w 13"/>
                  <a:gd name="T77" fmla="*/ 790270923 h 18"/>
                  <a:gd name="T78" fmla="*/ 196575760 w 13"/>
                  <a:gd name="T79" fmla="*/ 746339525 h 18"/>
                  <a:gd name="T80" fmla="*/ 245820320 w 13"/>
                  <a:gd name="T81" fmla="*/ 746339525 h 18"/>
                  <a:gd name="T82" fmla="*/ 245820320 w 13"/>
                  <a:gd name="T83" fmla="*/ 790270923 h 18"/>
                  <a:gd name="T84" fmla="*/ 294930446 w 13"/>
                  <a:gd name="T85" fmla="*/ 790270923 h 18"/>
                  <a:gd name="T86" fmla="*/ 294930446 w 13"/>
                  <a:gd name="T87" fmla="*/ 746339525 h 18"/>
                  <a:gd name="T88" fmla="*/ 393151520 w 13"/>
                  <a:gd name="T89" fmla="*/ 746339525 h 18"/>
                  <a:gd name="T90" fmla="*/ 442395714 w 13"/>
                  <a:gd name="T91" fmla="*/ 746339525 h 18"/>
                  <a:gd name="T92" fmla="*/ 442395714 w 13"/>
                  <a:gd name="T93" fmla="*/ 702407951 h 18"/>
                  <a:gd name="T94" fmla="*/ 491506206 w 13"/>
                  <a:gd name="T95" fmla="*/ 702407951 h 18"/>
                  <a:gd name="T96" fmla="*/ 491506206 w 13"/>
                  <a:gd name="T97" fmla="*/ 658600731 h 18"/>
                  <a:gd name="T98" fmla="*/ 540616697 w 13"/>
                  <a:gd name="T99" fmla="*/ 658600731 h 18"/>
                  <a:gd name="T100" fmla="*/ 540616697 w 13"/>
                  <a:gd name="T101" fmla="*/ 570737582 h 18"/>
                  <a:gd name="T102" fmla="*/ 589861258 w 13"/>
                  <a:gd name="T103" fmla="*/ 526805831 h 18"/>
                  <a:gd name="T104" fmla="*/ 540616697 w 13"/>
                  <a:gd name="T105" fmla="*/ 482998611 h 18"/>
                  <a:gd name="T106" fmla="*/ 540616697 w 13"/>
                  <a:gd name="T107" fmla="*/ 439067213 h 18"/>
                  <a:gd name="T108" fmla="*/ 589861258 w 13"/>
                  <a:gd name="T109" fmla="*/ 439067213 h 18"/>
                  <a:gd name="T110" fmla="*/ 638971383 w 13"/>
                  <a:gd name="T111" fmla="*/ 439067213 h 18"/>
                  <a:gd name="T112" fmla="*/ 638971383 w 13"/>
                  <a:gd name="T113" fmla="*/ 395135462 h 1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3"/>
                  <a:gd name="T172" fmla="*/ 0 h 18"/>
                  <a:gd name="T173" fmla="*/ 13 w 13"/>
                  <a:gd name="T174" fmla="*/ 18 h 1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3" h="18">
                    <a:moveTo>
                      <a:pt x="13" y="9"/>
                    </a:moveTo>
                    <a:lnTo>
                      <a:pt x="13" y="7"/>
                    </a:lnTo>
                    <a:lnTo>
                      <a:pt x="12" y="7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51"/>
              <p:cNvSpPr>
                <a:spLocks noChangeAspect="1"/>
              </p:cNvSpPr>
              <p:nvPr/>
            </p:nvSpPr>
            <p:spPr bwMode="auto">
              <a:xfrm>
                <a:off x="3046" y="1248"/>
                <a:ext cx="2" cy="6"/>
              </a:xfrm>
              <a:custGeom>
                <a:avLst/>
                <a:gdLst>
                  <a:gd name="T0" fmla="*/ 2147483647 w 1"/>
                  <a:gd name="T1" fmla="*/ 2147483647 h 3"/>
                  <a:gd name="T2" fmla="*/ 0 w 1"/>
                  <a:gd name="T3" fmla="*/ 2147483647 h 3"/>
                  <a:gd name="T4" fmla="*/ 0 w 1"/>
                  <a:gd name="T5" fmla="*/ 2147483647 h 3"/>
                  <a:gd name="T6" fmla="*/ 0 w 1"/>
                  <a:gd name="T7" fmla="*/ 0 h 3"/>
                  <a:gd name="T8" fmla="*/ 2147483647 w 1"/>
                  <a:gd name="T9" fmla="*/ 0 h 3"/>
                  <a:gd name="T10" fmla="*/ 2147483647 w 1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3"/>
                  <a:gd name="T20" fmla="*/ 1 w 1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3">
                    <a:moveTo>
                      <a:pt x="1" y="2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52"/>
              <p:cNvSpPr>
                <a:spLocks noChangeAspect="1"/>
              </p:cNvSpPr>
              <p:nvPr/>
            </p:nvSpPr>
            <p:spPr bwMode="auto">
              <a:xfrm>
                <a:off x="2089" y="1130"/>
                <a:ext cx="218" cy="96"/>
              </a:xfrm>
              <a:custGeom>
                <a:avLst/>
                <a:gdLst>
                  <a:gd name="T0" fmla="*/ 2147483647 w 401"/>
                  <a:gd name="T1" fmla="*/ 2147483647 h 213"/>
                  <a:gd name="T2" fmla="*/ 2147483647 w 401"/>
                  <a:gd name="T3" fmla="*/ 2147483647 h 213"/>
                  <a:gd name="T4" fmla="*/ 2147483647 w 401"/>
                  <a:gd name="T5" fmla="*/ 2147483647 h 213"/>
                  <a:gd name="T6" fmla="*/ 2147483647 w 401"/>
                  <a:gd name="T7" fmla="*/ 2147483647 h 213"/>
                  <a:gd name="T8" fmla="*/ 2147483647 w 401"/>
                  <a:gd name="T9" fmla="*/ 2147483647 h 213"/>
                  <a:gd name="T10" fmla="*/ 2147483647 w 401"/>
                  <a:gd name="T11" fmla="*/ 2147483647 h 213"/>
                  <a:gd name="T12" fmla="*/ 2147483647 w 401"/>
                  <a:gd name="T13" fmla="*/ 2147483647 h 213"/>
                  <a:gd name="T14" fmla="*/ 2147483647 w 401"/>
                  <a:gd name="T15" fmla="*/ 2147483647 h 213"/>
                  <a:gd name="T16" fmla="*/ 2147483647 w 401"/>
                  <a:gd name="T17" fmla="*/ 2147483647 h 213"/>
                  <a:gd name="T18" fmla="*/ 0 w 401"/>
                  <a:gd name="T19" fmla="*/ 2147483647 h 213"/>
                  <a:gd name="T20" fmla="*/ 2147483647 w 401"/>
                  <a:gd name="T21" fmla="*/ 2147483647 h 213"/>
                  <a:gd name="T22" fmla="*/ 2147483647 w 401"/>
                  <a:gd name="T23" fmla="*/ 895456046 h 213"/>
                  <a:gd name="T24" fmla="*/ 2147483647 w 401"/>
                  <a:gd name="T25" fmla="*/ 826562215 h 213"/>
                  <a:gd name="T26" fmla="*/ 2147483647 w 401"/>
                  <a:gd name="T27" fmla="*/ 413365141 h 213"/>
                  <a:gd name="T28" fmla="*/ 2147483647 w 401"/>
                  <a:gd name="T29" fmla="*/ 0 h 213"/>
                  <a:gd name="T30" fmla="*/ 2147483647 w 401"/>
                  <a:gd name="T31" fmla="*/ 137788534 h 213"/>
                  <a:gd name="T32" fmla="*/ 2147483647 w 401"/>
                  <a:gd name="T33" fmla="*/ 206682571 h 213"/>
                  <a:gd name="T34" fmla="*/ 2147483647 w 401"/>
                  <a:gd name="T35" fmla="*/ 2147483647 h 213"/>
                  <a:gd name="T36" fmla="*/ 2147483647 w 401"/>
                  <a:gd name="T37" fmla="*/ 1928700986 h 213"/>
                  <a:gd name="T38" fmla="*/ 2147483647 w 401"/>
                  <a:gd name="T39" fmla="*/ 2147483647 h 213"/>
                  <a:gd name="T40" fmla="*/ 2147483647 w 401"/>
                  <a:gd name="T41" fmla="*/ 2147483647 h 213"/>
                  <a:gd name="T42" fmla="*/ 2147483647 w 401"/>
                  <a:gd name="T43" fmla="*/ 2147483647 h 213"/>
                  <a:gd name="T44" fmla="*/ 2147483647 w 401"/>
                  <a:gd name="T45" fmla="*/ 2147483647 h 213"/>
                  <a:gd name="T46" fmla="*/ 2147483647 w 401"/>
                  <a:gd name="T47" fmla="*/ 2147483647 h 213"/>
                  <a:gd name="T48" fmla="*/ 2147483647 w 401"/>
                  <a:gd name="T49" fmla="*/ 2147483647 h 21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1"/>
                  <a:gd name="T76" fmla="*/ 0 h 213"/>
                  <a:gd name="T77" fmla="*/ 401 w 401"/>
                  <a:gd name="T78" fmla="*/ 213 h 21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1" h="213">
                    <a:moveTo>
                      <a:pt x="216" y="145"/>
                    </a:moveTo>
                    <a:lnTo>
                      <a:pt x="192" y="153"/>
                    </a:lnTo>
                    <a:lnTo>
                      <a:pt x="161" y="169"/>
                    </a:lnTo>
                    <a:lnTo>
                      <a:pt x="138" y="213"/>
                    </a:lnTo>
                    <a:lnTo>
                      <a:pt x="122" y="213"/>
                    </a:lnTo>
                    <a:lnTo>
                      <a:pt x="115" y="187"/>
                    </a:lnTo>
                    <a:lnTo>
                      <a:pt x="90" y="181"/>
                    </a:lnTo>
                    <a:lnTo>
                      <a:pt x="91" y="146"/>
                    </a:lnTo>
                    <a:lnTo>
                      <a:pt x="39" y="137"/>
                    </a:lnTo>
                    <a:lnTo>
                      <a:pt x="0" y="107"/>
                    </a:lnTo>
                    <a:lnTo>
                      <a:pt x="38" y="48"/>
                    </a:lnTo>
                    <a:lnTo>
                      <a:pt x="82" y="13"/>
                    </a:lnTo>
                    <a:lnTo>
                      <a:pt x="90" y="12"/>
                    </a:lnTo>
                    <a:lnTo>
                      <a:pt x="152" y="6"/>
                    </a:lnTo>
                    <a:lnTo>
                      <a:pt x="214" y="0"/>
                    </a:lnTo>
                    <a:lnTo>
                      <a:pt x="265" y="2"/>
                    </a:lnTo>
                    <a:lnTo>
                      <a:pt x="317" y="3"/>
                    </a:lnTo>
                    <a:lnTo>
                      <a:pt x="360" y="32"/>
                    </a:lnTo>
                    <a:lnTo>
                      <a:pt x="346" y="28"/>
                    </a:lnTo>
                    <a:lnTo>
                      <a:pt x="355" y="42"/>
                    </a:lnTo>
                    <a:lnTo>
                      <a:pt x="375" y="42"/>
                    </a:lnTo>
                    <a:lnTo>
                      <a:pt x="401" y="66"/>
                    </a:lnTo>
                    <a:lnTo>
                      <a:pt x="349" y="75"/>
                    </a:lnTo>
                    <a:lnTo>
                      <a:pt x="295" y="83"/>
                    </a:lnTo>
                    <a:lnTo>
                      <a:pt x="216" y="145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53"/>
              <p:cNvSpPr>
                <a:spLocks noChangeAspect="1"/>
              </p:cNvSpPr>
              <p:nvPr/>
            </p:nvSpPr>
            <p:spPr bwMode="auto">
              <a:xfrm>
                <a:off x="3067" y="1164"/>
                <a:ext cx="11" cy="13"/>
              </a:xfrm>
              <a:custGeom>
                <a:avLst/>
                <a:gdLst>
                  <a:gd name="T0" fmla="*/ 1382658103 w 25"/>
                  <a:gd name="T1" fmla="*/ 1717838915 h 26"/>
                  <a:gd name="T2" fmla="*/ 0 w 25"/>
                  <a:gd name="T3" fmla="*/ 0 h 26"/>
                  <a:gd name="T4" fmla="*/ 1382658103 w 25"/>
                  <a:gd name="T5" fmla="*/ 2030239358 h 26"/>
                  <a:gd name="T6" fmla="*/ 1382658103 w 25"/>
                  <a:gd name="T7" fmla="*/ 1717838915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6"/>
                  <a:gd name="T14" fmla="*/ 25 w 2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6">
                    <a:moveTo>
                      <a:pt x="25" y="22"/>
                    </a:moveTo>
                    <a:lnTo>
                      <a:pt x="0" y="0"/>
                    </a:lnTo>
                    <a:lnTo>
                      <a:pt x="25" y="26"/>
                    </a:lnTo>
                    <a:lnTo>
                      <a:pt x="25" y="2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54"/>
              <p:cNvSpPr>
                <a:spLocks noChangeAspect="1"/>
              </p:cNvSpPr>
              <p:nvPr/>
            </p:nvSpPr>
            <p:spPr bwMode="auto">
              <a:xfrm>
                <a:off x="2144" y="1159"/>
                <a:ext cx="163" cy="140"/>
              </a:xfrm>
              <a:custGeom>
                <a:avLst/>
                <a:gdLst>
                  <a:gd name="T0" fmla="*/ 2147483647 w 304"/>
                  <a:gd name="T1" fmla="*/ 2147483647 h 306"/>
                  <a:gd name="T2" fmla="*/ 2147483647 w 304"/>
                  <a:gd name="T3" fmla="*/ 2147483647 h 306"/>
                  <a:gd name="T4" fmla="*/ 2147483647 w 304"/>
                  <a:gd name="T5" fmla="*/ 2147483647 h 306"/>
                  <a:gd name="T6" fmla="*/ 2147483647 w 304"/>
                  <a:gd name="T7" fmla="*/ 2147483647 h 306"/>
                  <a:gd name="T8" fmla="*/ 2147483647 w 304"/>
                  <a:gd name="T9" fmla="*/ 2147483647 h 306"/>
                  <a:gd name="T10" fmla="*/ 0 w 304"/>
                  <a:gd name="T11" fmla="*/ 2147483647 h 306"/>
                  <a:gd name="T12" fmla="*/ 2147483647 w 304"/>
                  <a:gd name="T13" fmla="*/ 2147483647 h 306"/>
                  <a:gd name="T14" fmla="*/ 2147483647 w 304"/>
                  <a:gd name="T15" fmla="*/ 2147483647 h 306"/>
                  <a:gd name="T16" fmla="*/ 2147483647 w 304"/>
                  <a:gd name="T17" fmla="*/ 2147483647 h 306"/>
                  <a:gd name="T18" fmla="*/ 2147483647 w 304"/>
                  <a:gd name="T19" fmla="*/ 2147483647 h 306"/>
                  <a:gd name="T20" fmla="*/ 2147483647 w 304"/>
                  <a:gd name="T21" fmla="*/ 2147483647 h 306"/>
                  <a:gd name="T22" fmla="*/ 2147483647 w 304"/>
                  <a:gd name="T23" fmla="*/ 2147483647 h 306"/>
                  <a:gd name="T24" fmla="*/ 2147483647 w 304"/>
                  <a:gd name="T25" fmla="*/ 2147483647 h 306"/>
                  <a:gd name="T26" fmla="*/ 2147483647 w 304"/>
                  <a:gd name="T27" fmla="*/ 2147483647 h 306"/>
                  <a:gd name="T28" fmla="*/ 2147483647 w 304"/>
                  <a:gd name="T29" fmla="*/ 2147483647 h 306"/>
                  <a:gd name="T30" fmla="*/ 2147483647 w 304"/>
                  <a:gd name="T31" fmla="*/ 2147483647 h 306"/>
                  <a:gd name="T32" fmla="*/ 2147483647 w 304"/>
                  <a:gd name="T33" fmla="*/ 1000784918 h 306"/>
                  <a:gd name="T34" fmla="*/ 2147483647 w 304"/>
                  <a:gd name="T35" fmla="*/ 0 h 306"/>
                  <a:gd name="T36" fmla="*/ 2147483647 w 304"/>
                  <a:gd name="T37" fmla="*/ 643361614 h 306"/>
                  <a:gd name="T38" fmla="*/ 2147483647 w 304"/>
                  <a:gd name="T39" fmla="*/ 1215410682 h 306"/>
                  <a:gd name="T40" fmla="*/ 2147483647 w 304"/>
                  <a:gd name="T41" fmla="*/ 2147483647 h 30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04"/>
                  <a:gd name="T64" fmla="*/ 0 h 306"/>
                  <a:gd name="T65" fmla="*/ 304 w 304"/>
                  <a:gd name="T66" fmla="*/ 306 h 30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04" h="306">
                    <a:moveTo>
                      <a:pt x="119" y="79"/>
                    </a:moveTo>
                    <a:lnTo>
                      <a:pt x="95" y="87"/>
                    </a:lnTo>
                    <a:lnTo>
                      <a:pt x="64" y="103"/>
                    </a:lnTo>
                    <a:lnTo>
                      <a:pt x="41" y="147"/>
                    </a:lnTo>
                    <a:lnTo>
                      <a:pt x="25" y="147"/>
                    </a:lnTo>
                    <a:lnTo>
                      <a:pt x="0" y="153"/>
                    </a:lnTo>
                    <a:lnTo>
                      <a:pt x="58" y="220"/>
                    </a:lnTo>
                    <a:lnTo>
                      <a:pt x="118" y="288"/>
                    </a:lnTo>
                    <a:lnTo>
                      <a:pt x="209" y="306"/>
                    </a:lnTo>
                    <a:lnTo>
                      <a:pt x="247" y="299"/>
                    </a:lnTo>
                    <a:lnTo>
                      <a:pt x="247" y="251"/>
                    </a:lnTo>
                    <a:lnTo>
                      <a:pt x="249" y="214"/>
                    </a:lnTo>
                    <a:lnTo>
                      <a:pt x="263" y="170"/>
                    </a:lnTo>
                    <a:lnTo>
                      <a:pt x="267" y="185"/>
                    </a:lnTo>
                    <a:lnTo>
                      <a:pt x="277" y="127"/>
                    </a:lnTo>
                    <a:lnTo>
                      <a:pt x="286" y="70"/>
                    </a:lnTo>
                    <a:lnTo>
                      <a:pt x="287" y="14"/>
                    </a:lnTo>
                    <a:lnTo>
                      <a:pt x="304" y="0"/>
                    </a:lnTo>
                    <a:lnTo>
                      <a:pt x="252" y="9"/>
                    </a:lnTo>
                    <a:lnTo>
                      <a:pt x="198" y="17"/>
                    </a:lnTo>
                    <a:lnTo>
                      <a:pt x="119" y="7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55"/>
              <p:cNvSpPr>
                <a:spLocks noChangeAspect="1"/>
              </p:cNvSpPr>
              <p:nvPr/>
            </p:nvSpPr>
            <p:spPr bwMode="auto">
              <a:xfrm>
                <a:off x="3059" y="1215"/>
                <a:ext cx="8" cy="2"/>
              </a:xfrm>
              <a:custGeom>
                <a:avLst/>
                <a:gdLst>
                  <a:gd name="T0" fmla="*/ 2147483647 w 8"/>
                  <a:gd name="T1" fmla="*/ 15613202 h 16"/>
                  <a:gd name="T2" fmla="*/ 2147483647 w 8"/>
                  <a:gd name="T3" fmla="*/ 0 h 16"/>
                  <a:gd name="T4" fmla="*/ 0 w 8"/>
                  <a:gd name="T5" fmla="*/ 7811511 h 16"/>
                  <a:gd name="T6" fmla="*/ 2147483647 w 8"/>
                  <a:gd name="T7" fmla="*/ 15613202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16"/>
                  <a:gd name="T14" fmla="*/ 8 w 8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16">
                    <a:moveTo>
                      <a:pt x="5" y="16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56"/>
              <p:cNvSpPr>
                <a:spLocks noChangeAspect="1"/>
              </p:cNvSpPr>
              <p:nvPr/>
            </p:nvSpPr>
            <p:spPr bwMode="auto">
              <a:xfrm>
                <a:off x="3024" y="1086"/>
                <a:ext cx="2" cy="0"/>
              </a:xfrm>
              <a:custGeom>
                <a:avLst/>
                <a:gdLst>
                  <a:gd name="T0" fmla="*/ 96128948 w 5"/>
                  <a:gd name="T1" fmla="*/ 0 h 7"/>
                  <a:gd name="T2" fmla="*/ 0 w 5"/>
                  <a:gd name="T3" fmla="*/ 0 h 7"/>
                  <a:gd name="T4" fmla="*/ 160181221 w 5"/>
                  <a:gd name="T5" fmla="*/ 0 h 7"/>
                  <a:gd name="T6" fmla="*/ 96128948 w 5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0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3" y="7"/>
                    </a:moveTo>
                    <a:lnTo>
                      <a:pt x="0" y="0"/>
                    </a:lnTo>
                    <a:lnTo>
                      <a:pt x="5" y="3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57"/>
              <p:cNvSpPr>
                <a:spLocks noChangeAspect="1"/>
              </p:cNvSpPr>
              <p:nvPr/>
            </p:nvSpPr>
            <p:spPr bwMode="auto">
              <a:xfrm>
                <a:off x="3017" y="1082"/>
                <a:ext cx="7" cy="4"/>
              </a:xfrm>
              <a:custGeom>
                <a:avLst/>
                <a:gdLst>
                  <a:gd name="T0" fmla="*/ 1306366548 w 14"/>
                  <a:gd name="T1" fmla="*/ 222263754 h 12"/>
                  <a:gd name="T2" fmla="*/ 0 w 14"/>
                  <a:gd name="T3" fmla="*/ 0 h 12"/>
                  <a:gd name="T4" fmla="*/ 1119771848 w 14"/>
                  <a:gd name="T5" fmla="*/ 185231624 h 12"/>
                  <a:gd name="T6" fmla="*/ 1306366548 w 14"/>
                  <a:gd name="T7" fmla="*/ 222263754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2"/>
                  <a:gd name="T14" fmla="*/ 14 w 1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2">
                    <a:moveTo>
                      <a:pt x="14" y="12"/>
                    </a:moveTo>
                    <a:lnTo>
                      <a:pt x="0" y="0"/>
                    </a:lnTo>
                    <a:lnTo>
                      <a:pt x="12" y="10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58"/>
              <p:cNvSpPr>
                <a:spLocks noChangeAspect="1"/>
              </p:cNvSpPr>
              <p:nvPr/>
            </p:nvSpPr>
            <p:spPr bwMode="auto">
              <a:xfrm>
                <a:off x="3048" y="1116"/>
                <a:ext cx="8" cy="5"/>
              </a:xfrm>
              <a:custGeom>
                <a:avLst/>
                <a:gdLst>
                  <a:gd name="T0" fmla="*/ 1398642286 w 13"/>
                  <a:gd name="T1" fmla="*/ 0 h 18"/>
                  <a:gd name="T2" fmla="*/ 1515075852 w 13"/>
                  <a:gd name="T3" fmla="*/ 92635052 h 18"/>
                  <a:gd name="T4" fmla="*/ 0 w 13"/>
                  <a:gd name="T5" fmla="*/ 333500753 h 18"/>
                  <a:gd name="T6" fmla="*/ 1398642286 w 13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8"/>
                  <a:gd name="T14" fmla="*/ 13 w 13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8">
                    <a:moveTo>
                      <a:pt x="12" y="0"/>
                    </a:moveTo>
                    <a:lnTo>
                      <a:pt x="13" y="5"/>
                    </a:lnTo>
                    <a:lnTo>
                      <a:pt x="0" y="1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59"/>
              <p:cNvSpPr>
                <a:spLocks noChangeAspect="1"/>
              </p:cNvSpPr>
              <p:nvPr/>
            </p:nvSpPr>
            <p:spPr bwMode="auto">
              <a:xfrm>
                <a:off x="3009" y="1049"/>
                <a:ext cx="8" cy="4"/>
              </a:xfrm>
              <a:custGeom>
                <a:avLst/>
                <a:gdLst>
                  <a:gd name="T0" fmla="*/ 1515075852 w 13"/>
                  <a:gd name="T1" fmla="*/ 0 h 8"/>
                  <a:gd name="T2" fmla="*/ 1398642286 w 13"/>
                  <a:gd name="T3" fmla="*/ 0 h 8"/>
                  <a:gd name="T4" fmla="*/ 1281969374 w 13"/>
                  <a:gd name="T5" fmla="*/ 0 h 8"/>
                  <a:gd name="T6" fmla="*/ 1048861919 w 13"/>
                  <a:gd name="T7" fmla="*/ 0 h 8"/>
                  <a:gd name="T8" fmla="*/ 932428109 w 13"/>
                  <a:gd name="T9" fmla="*/ 0 h 8"/>
                  <a:gd name="T10" fmla="*/ 932428109 w 13"/>
                  <a:gd name="T11" fmla="*/ 62531223 h 8"/>
                  <a:gd name="T12" fmla="*/ 815755197 w 13"/>
                  <a:gd name="T13" fmla="*/ 62531223 h 8"/>
                  <a:gd name="T14" fmla="*/ 699321143 w 13"/>
                  <a:gd name="T15" fmla="*/ 62531223 h 8"/>
                  <a:gd name="T16" fmla="*/ 699321143 w 13"/>
                  <a:gd name="T17" fmla="*/ 125062843 h 8"/>
                  <a:gd name="T18" fmla="*/ 699321143 w 13"/>
                  <a:gd name="T19" fmla="*/ 250125289 h 8"/>
                  <a:gd name="T20" fmla="*/ 582648231 w 13"/>
                  <a:gd name="T21" fmla="*/ 250125289 h 8"/>
                  <a:gd name="T22" fmla="*/ 582648231 w 13"/>
                  <a:gd name="T23" fmla="*/ 312499325 h 8"/>
                  <a:gd name="T24" fmla="*/ 349541143 w 13"/>
                  <a:gd name="T25" fmla="*/ 312499325 h 8"/>
                  <a:gd name="T26" fmla="*/ 233107027 w 13"/>
                  <a:gd name="T27" fmla="*/ 312499325 h 8"/>
                  <a:gd name="T28" fmla="*/ 233107027 w 13"/>
                  <a:gd name="T29" fmla="*/ 375030524 h 8"/>
                  <a:gd name="T30" fmla="*/ 116434085 w 13"/>
                  <a:gd name="T31" fmla="*/ 375030524 h 8"/>
                  <a:gd name="T32" fmla="*/ 0 w 13"/>
                  <a:gd name="T33" fmla="*/ 375030524 h 8"/>
                  <a:gd name="T34" fmla="*/ 0 w 13"/>
                  <a:gd name="T35" fmla="*/ 437562218 h 8"/>
                  <a:gd name="T36" fmla="*/ 0 w 13"/>
                  <a:gd name="T37" fmla="*/ 500093416 h 8"/>
                  <a:gd name="T38" fmla="*/ 0 w 13"/>
                  <a:gd name="T39" fmla="*/ 437562218 h 8"/>
                  <a:gd name="T40" fmla="*/ 0 w 13"/>
                  <a:gd name="T41" fmla="*/ 500093416 h 8"/>
                  <a:gd name="T42" fmla="*/ 116434085 w 13"/>
                  <a:gd name="T43" fmla="*/ 437562218 h 8"/>
                  <a:gd name="T44" fmla="*/ 233107027 w 13"/>
                  <a:gd name="T45" fmla="*/ 437562218 h 8"/>
                  <a:gd name="T46" fmla="*/ 233107027 w 13"/>
                  <a:gd name="T47" fmla="*/ 375030524 h 8"/>
                  <a:gd name="T48" fmla="*/ 349541143 w 13"/>
                  <a:gd name="T49" fmla="*/ 375030524 h 8"/>
                  <a:gd name="T50" fmla="*/ 349541143 w 13"/>
                  <a:gd name="T51" fmla="*/ 437562218 h 8"/>
                  <a:gd name="T52" fmla="*/ 582648231 w 13"/>
                  <a:gd name="T53" fmla="*/ 437562218 h 8"/>
                  <a:gd name="T54" fmla="*/ 582648231 w 13"/>
                  <a:gd name="T55" fmla="*/ 375030524 h 8"/>
                  <a:gd name="T56" fmla="*/ 699321143 w 13"/>
                  <a:gd name="T57" fmla="*/ 375030524 h 8"/>
                  <a:gd name="T58" fmla="*/ 815755197 w 13"/>
                  <a:gd name="T59" fmla="*/ 312499325 h 8"/>
                  <a:gd name="T60" fmla="*/ 932428109 w 13"/>
                  <a:gd name="T61" fmla="*/ 312499325 h 8"/>
                  <a:gd name="T62" fmla="*/ 1048861919 w 13"/>
                  <a:gd name="T63" fmla="*/ 312499325 h 8"/>
                  <a:gd name="T64" fmla="*/ 1048861919 w 13"/>
                  <a:gd name="T65" fmla="*/ 250125289 h 8"/>
                  <a:gd name="T66" fmla="*/ 1281969374 w 13"/>
                  <a:gd name="T67" fmla="*/ 250125289 h 8"/>
                  <a:gd name="T68" fmla="*/ 1281969374 w 13"/>
                  <a:gd name="T69" fmla="*/ 125062843 h 8"/>
                  <a:gd name="T70" fmla="*/ 1398642286 w 13"/>
                  <a:gd name="T71" fmla="*/ 125062843 h 8"/>
                  <a:gd name="T72" fmla="*/ 1398642286 w 13"/>
                  <a:gd name="T73" fmla="*/ 62531223 h 8"/>
                  <a:gd name="T74" fmla="*/ 1515075852 w 13"/>
                  <a:gd name="T75" fmla="*/ 0 h 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3"/>
                  <a:gd name="T115" fmla="*/ 0 h 8"/>
                  <a:gd name="T116" fmla="*/ 13 w 13"/>
                  <a:gd name="T117" fmla="*/ 8 h 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3" h="8">
                    <a:moveTo>
                      <a:pt x="13" y="0"/>
                    </a:move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60"/>
              <p:cNvSpPr>
                <a:spLocks noChangeAspect="1"/>
              </p:cNvSpPr>
              <p:nvPr/>
            </p:nvSpPr>
            <p:spPr bwMode="auto">
              <a:xfrm>
                <a:off x="3048" y="1086"/>
                <a:ext cx="8" cy="5"/>
              </a:xfrm>
              <a:custGeom>
                <a:avLst/>
                <a:gdLst>
                  <a:gd name="T0" fmla="*/ 889055015 w 12"/>
                  <a:gd name="T1" fmla="*/ 0 h 11"/>
                  <a:gd name="T2" fmla="*/ 148129115 w 12"/>
                  <a:gd name="T3" fmla="*/ 243446018 h 11"/>
                  <a:gd name="T4" fmla="*/ 0 w 12"/>
                  <a:gd name="T5" fmla="*/ 892447626 h 11"/>
                  <a:gd name="T6" fmla="*/ 1778110031 w 12"/>
                  <a:gd name="T7" fmla="*/ 649001716 h 11"/>
                  <a:gd name="T8" fmla="*/ 889055015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6" y="0"/>
                    </a:moveTo>
                    <a:lnTo>
                      <a:pt x="1" y="3"/>
                    </a:lnTo>
                    <a:lnTo>
                      <a:pt x="0" y="11"/>
                    </a:lnTo>
                    <a:lnTo>
                      <a:pt x="12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61"/>
              <p:cNvSpPr>
                <a:spLocks noChangeAspect="1"/>
              </p:cNvSpPr>
              <p:nvPr/>
            </p:nvSpPr>
            <p:spPr bwMode="auto">
              <a:xfrm>
                <a:off x="3056" y="1068"/>
                <a:ext cx="0" cy="6"/>
              </a:xfrm>
              <a:custGeom>
                <a:avLst/>
                <a:gdLst>
                  <a:gd name="T0" fmla="*/ 0 w 9"/>
                  <a:gd name="T1" fmla="*/ 863980045 h 10"/>
                  <a:gd name="T2" fmla="*/ 0 w 9"/>
                  <a:gd name="T3" fmla="*/ 1079861661 h 10"/>
                  <a:gd name="T4" fmla="*/ 0 w 9"/>
                  <a:gd name="T5" fmla="*/ 215881438 h 10"/>
                  <a:gd name="T6" fmla="*/ 0 w 9"/>
                  <a:gd name="T7" fmla="*/ 324049333 h 10"/>
                  <a:gd name="T8" fmla="*/ 0 w 9"/>
                  <a:gd name="T9" fmla="*/ 0 h 10"/>
                  <a:gd name="T10" fmla="*/ 0 w 9"/>
                  <a:gd name="T11" fmla="*/ 755812209 h 10"/>
                  <a:gd name="T12" fmla="*/ 0 w 9"/>
                  <a:gd name="T13" fmla="*/ 863980045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0"/>
                  <a:gd name="T23" fmla="*/ 0 w 9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0">
                    <a:moveTo>
                      <a:pt x="9" y="8"/>
                    </a:moveTo>
                    <a:lnTo>
                      <a:pt x="5" y="1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9" y="7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62"/>
              <p:cNvSpPr>
                <a:spLocks noChangeAspect="1"/>
              </p:cNvSpPr>
              <p:nvPr/>
            </p:nvSpPr>
            <p:spPr bwMode="auto">
              <a:xfrm>
                <a:off x="2104" y="1044"/>
                <a:ext cx="42" cy="86"/>
              </a:xfrm>
              <a:custGeom>
                <a:avLst/>
                <a:gdLst>
                  <a:gd name="T0" fmla="*/ 2147483647 w 87"/>
                  <a:gd name="T1" fmla="*/ 2147483647 h 188"/>
                  <a:gd name="T2" fmla="*/ 1404535006 w 87"/>
                  <a:gd name="T3" fmla="*/ 2147483647 h 188"/>
                  <a:gd name="T4" fmla="*/ 0 w 87"/>
                  <a:gd name="T5" fmla="*/ 2147483647 h 188"/>
                  <a:gd name="T6" fmla="*/ 813235507 w 87"/>
                  <a:gd name="T7" fmla="*/ 2147483647 h 188"/>
                  <a:gd name="T8" fmla="*/ 1626294745 w 87"/>
                  <a:gd name="T9" fmla="*/ 2147483647 h 188"/>
                  <a:gd name="T10" fmla="*/ 2147483647 w 87"/>
                  <a:gd name="T11" fmla="*/ 0 h 188"/>
                  <a:gd name="T12" fmla="*/ 2147483647 w 87"/>
                  <a:gd name="T13" fmla="*/ 708416944 h 188"/>
                  <a:gd name="T14" fmla="*/ 2147483647 w 87"/>
                  <a:gd name="T15" fmla="*/ 2147483647 h 188"/>
                  <a:gd name="T16" fmla="*/ 2147483647 w 87"/>
                  <a:gd name="T17" fmla="*/ 2147483647 h 18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88"/>
                  <a:gd name="T29" fmla="*/ 87 w 87"/>
                  <a:gd name="T30" fmla="*/ 188 h 18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88">
                    <a:moveTo>
                      <a:pt x="52" y="154"/>
                    </a:moveTo>
                    <a:lnTo>
                      <a:pt x="19" y="188"/>
                    </a:lnTo>
                    <a:lnTo>
                      <a:pt x="0" y="188"/>
                    </a:lnTo>
                    <a:lnTo>
                      <a:pt x="11" y="118"/>
                    </a:lnTo>
                    <a:lnTo>
                      <a:pt x="22" y="48"/>
                    </a:lnTo>
                    <a:lnTo>
                      <a:pt x="81" y="0"/>
                    </a:lnTo>
                    <a:lnTo>
                      <a:pt x="87" y="10"/>
                    </a:lnTo>
                    <a:lnTo>
                      <a:pt x="70" y="81"/>
                    </a:lnTo>
                    <a:lnTo>
                      <a:pt x="52" y="15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63"/>
              <p:cNvSpPr>
                <a:spLocks noChangeAspect="1"/>
              </p:cNvSpPr>
              <p:nvPr/>
            </p:nvSpPr>
            <p:spPr bwMode="auto">
              <a:xfrm>
                <a:off x="1993" y="1067"/>
                <a:ext cx="140" cy="131"/>
              </a:xfrm>
              <a:custGeom>
                <a:avLst/>
                <a:gdLst>
                  <a:gd name="T0" fmla="*/ 2147483647 w 267"/>
                  <a:gd name="T1" fmla="*/ 2147483647 h 298"/>
                  <a:gd name="T2" fmla="*/ 0 w 267"/>
                  <a:gd name="T3" fmla="*/ 2147483647 h 298"/>
                  <a:gd name="T4" fmla="*/ 645849322 w 267"/>
                  <a:gd name="T5" fmla="*/ 2147483647 h 298"/>
                  <a:gd name="T6" fmla="*/ 2147483647 w 267"/>
                  <a:gd name="T7" fmla="*/ 2147483647 h 298"/>
                  <a:gd name="T8" fmla="*/ 2147483647 w 267"/>
                  <a:gd name="T9" fmla="*/ 2147483647 h 298"/>
                  <a:gd name="T10" fmla="*/ 2147483647 w 267"/>
                  <a:gd name="T11" fmla="*/ 2147483647 h 298"/>
                  <a:gd name="T12" fmla="*/ 2147483647 w 267"/>
                  <a:gd name="T13" fmla="*/ 2147483647 h 298"/>
                  <a:gd name="T14" fmla="*/ 2147483647 w 267"/>
                  <a:gd name="T15" fmla="*/ 0 h 298"/>
                  <a:gd name="T16" fmla="*/ 2147483647 w 267"/>
                  <a:gd name="T17" fmla="*/ 0 h 298"/>
                  <a:gd name="T18" fmla="*/ 2147483647 w 267"/>
                  <a:gd name="T19" fmla="*/ 0 h 298"/>
                  <a:gd name="T20" fmla="*/ 2147483647 w 267"/>
                  <a:gd name="T21" fmla="*/ 2147483647 h 298"/>
                  <a:gd name="T22" fmla="*/ 2147483647 w 267"/>
                  <a:gd name="T23" fmla="*/ 2147483647 h 298"/>
                  <a:gd name="T24" fmla="*/ 2147483647 w 267"/>
                  <a:gd name="T25" fmla="*/ 2147483647 h 298"/>
                  <a:gd name="T26" fmla="*/ 2147483647 w 267"/>
                  <a:gd name="T27" fmla="*/ 2147483647 h 298"/>
                  <a:gd name="T28" fmla="*/ 2147483647 w 267"/>
                  <a:gd name="T29" fmla="*/ 2147483647 h 298"/>
                  <a:gd name="T30" fmla="*/ 2147483647 w 267"/>
                  <a:gd name="T31" fmla="*/ 2147483647 h 298"/>
                  <a:gd name="T32" fmla="*/ 2147483647 w 267"/>
                  <a:gd name="T33" fmla="*/ 2147483647 h 298"/>
                  <a:gd name="T34" fmla="*/ 2147483647 w 267"/>
                  <a:gd name="T35" fmla="*/ 2147483647 h 298"/>
                  <a:gd name="T36" fmla="*/ 2147483647 w 267"/>
                  <a:gd name="T37" fmla="*/ 2147483647 h 298"/>
                  <a:gd name="T38" fmla="*/ 2147483647 w 267"/>
                  <a:gd name="T39" fmla="*/ 2147483647 h 2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67"/>
                  <a:gd name="T61" fmla="*/ 0 h 298"/>
                  <a:gd name="T62" fmla="*/ 267 w 267"/>
                  <a:gd name="T63" fmla="*/ 298 h 2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67" h="298">
                    <a:moveTo>
                      <a:pt x="25" y="264"/>
                    </a:moveTo>
                    <a:lnTo>
                      <a:pt x="0" y="240"/>
                    </a:lnTo>
                    <a:lnTo>
                      <a:pt x="7" y="187"/>
                    </a:lnTo>
                    <a:lnTo>
                      <a:pt x="45" y="128"/>
                    </a:lnTo>
                    <a:lnTo>
                      <a:pt x="131" y="117"/>
                    </a:lnTo>
                    <a:lnTo>
                      <a:pt x="84" y="47"/>
                    </a:lnTo>
                    <a:lnTo>
                      <a:pt x="104" y="42"/>
                    </a:lnTo>
                    <a:lnTo>
                      <a:pt x="109" y="0"/>
                    </a:lnTo>
                    <a:lnTo>
                      <a:pt x="169" y="0"/>
                    </a:lnTo>
                    <a:lnTo>
                      <a:pt x="227" y="0"/>
                    </a:lnTo>
                    <a:lnTo>
                      <a:pt x="216" y="70"/>
                    </a:lnTo>
                    <a:lnTo>
                      <a:pt x="205" y="140"/>
                    </a:lnTo>
                    <a:lnTo>
                      <a:pt x="224" y="140"/>
                    </a:lnTo>
                    <a:lnTo>
                      <a:pt x="247" y="144"/>
                    </a:lnTo>
                    <a:lnTo>
                      <a:pt x="267" y="154"/>
                    </a:lnTo>
                    <a:lnTo>
                      <a:pt x="223" y="189"/>
                    </a:lnTo>
                    <a:lnTo>
                      <a:pt x="185" y="248"/>
                    </a:lnTo>
                    <a:lnTo>
                      <a:pt x="132" y="298"/>
                    </a:lnTo>
                    <a:lnTo>
                      <a:pt x="78" y="281"/>
                    </a:lnTo>
                    <a:lnTo>
                      <a:pt x="25" y="26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64"/>
              <p:cNvSpPr>
                <a:spLocks noChangeAspect="1"/>
              </p:cNvSpPr>
              <p:nvPr/>
            </p:nvSpPr>
            <p:spPr bwMode="auto">
              <a:xfrm>
                <a:off x="2486" y="1044"/>
                <a:ext cx="72" cy="23"/>
              </a:xfrm>
              <a:custGeom>
                <a:avLst/>
                <a:gdLst>
                  <a:gd name="T0" fmla="*/ 2147483647 w 136"/>
                  <a:gd name="T1" fmla="*/ 0 h 49"/>
                  <a:gd name="T2" fmla="*/ 0 w 136"/>
                  <a:gd name="T3" fmla="*/ 1270029645 h 49"/>
                  <a:gd name="T4" fmla="*/ 2147483647 w 136"/>
                  <a:gd name="T5" fmla="*/ 2147483647 h 49"/>
                  <a:gd name="T6" fmla="*/ 2147483647 w 136"/>
                  <a:gd name="T7" fmla="*/ 2147483647 h 49"/>
                  <a:gd name="T8" fmla="*/ 2147483647 w 136"/>
                  <a:gd name="T9" fmla="*/ 0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49"/>
                  <a:gd name="T17" fmla="*/ 136 w 13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49">
                    <a:moveTo>
                      <a:pt x="52" y="0"/>
                    </a:moveTo>
                    <a:lnTo>
                      <a:pt x="0" y="17"/>
                    </a:lnTo>
                    <a:lnTo>
                      <a:pt x="73" y="49"/>
                    </a:lnTo>
                    <a:lnTo>
                      <a:pt x="136" y="41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65"/>
              <p:cNvSpPr>
                <a:spLocks noChangeAspect="1"/>
              </p:cNvSpPr>
              <p:nvPr/>
            </p:nvSpPr>
            <p:spPr bwMode="auto">
              <a:xfrm>
                <a:off x="2869" y="1044"/>
                <a:ext cx="55" cy="19"/>
              </a:xfrm>
              <a:custGeom>
                <a:avLst/>
                <a:gdLst>
                  <a:gd name="T0" fmla="*/ 2147483647 w 100"/>
                  <a:gd name="T1" fmla="*/ 1795247369 h 39"/>
                  <a:gd name="T2" fmla="*/ 2147483647 w 100"/>
                  <a:gd name="T3" fmla="*/ 2147483647 h 39"/>
                  <a:gd name="T4" fmla="*/ 2147483647 w 100"/>
                  <a:gd name="T5" fmla="*/ 2147483647 h 39"/>
                  <a:gd name="T6" fmla="*/ 0 w 100"/>
                  <a:gd name="T7" fmla="*/ 2147483647 h 39"/>
                  <a:gd name="T8" fmla="*/ 972125251 w 100"/>
                  <a:gd name="T9" fmla="*/ 0 h 39"/>
                  <a:gd name="T10" fmla="*/ 2147483647 w 100"/>
                  <a:gd name="T11" fmla="*/ 1795247369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39"/>
                  <a:gd name="T20" fmla="*/ 100 w 100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39">
                    <a:moveTo>
                      <a:pt x="100" y="20"/>
                    </a:moveTo>
                    <a:lnTo>
                      <a:pt x="95" y="24"/>
                    </a:lnTo>
                    <a:lnTo>
                      <a:pt x="26" y="39"/>
                    </a:lnTo>
                    <a:lnTo>
                      <a:pt x="0" y="31"/>
                    </a:lnTo>
                    <a:lnTo>
                      <a:pt x="9" y="0"/>
                    </a:lnTo>
                    <a:lnTo>
                      <a:pt x="100" y="2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66"/>
              <p:cNvSpPr>
                <a:spLocks noChangeAspect="1"/>
              </p:cNvSpPr>
              <p:nvPr/>
            </p:nvSpPr>
            <p:spPr bwMode="auto">
              <a:xfrm>
                <a:off x="2947" y="1067"/>
                <a:ext cx="11" cy="1"/>
              </a:xfrm>
              <a:custGeom>
                <a:avLst/>
                <a:gdLst>
                  <a:gd name="T0" fmla="*/ 2147483647 w 20"/>
                  <a:gd name="T1" fmla="*/ 74181312 h 6"/>
                  <a:gd name="T2" fmla="*/ 756197796 w 20"/>
                  <a:gd name="T3" fmla="*/ 0 h 6"/>
                  <a:gd name="T4" fmla="*/ 0 w 20"/>
                  <a:gd name="T5" fmla="*/ 111237016 h 6"/>
                  <a:gd name="T6" fmla="*/ 2147483647 w 20"/>
                  <a:gd name="T7" fmla="*/ 7418131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6"/>
                  <a:gd name="T14" fmla="*/ 20 w 20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6">
                    <a:moveTo>
                      <a:pt x="20" y="4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20" y="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67"/>
              <p:cNvSpPr>
                <a:spLocks noChangeAspect="1"/>
              </p:cNvSpPr>
              <p:nvPr/>
            </p:nvSpPr>
            <p:spPr bwMode="auto">
              <a:xfrm>
                <a:off x="1292" y="572"/>
                <a:ext cx="921" cy="603"/>
              </a:xfrm>
              <a:custGeom>
                <a:avLst/>
                <a:gdLst>
                  <a:gd name="T0" fmla="*/ 2147483647 w 1707"/>
                  <a:gd name="T1" fmla="*/ 2147483647 h 1325"/>
                  <a:gd name="T2" fmla="*/ 2147483647 w 1707"/>
                  <a:gd name="T3" fmla="*/ 2147483647 h 1325"/>
                  <a:gd name="T4" fmla="*/ 2147483647 w 1707"/>
                  <a:gd name="T5" fmla="*/ 2147483647 h 1325"/>
                  <a:gd name="T6" fmla="*/ 2147483647 w 1707"/>
                  <a:gd name="T7" fmla="*/ 2147483647 h 1325"/>
                  <a:gd name="T8" fmla="*/ 794707576 w 1707"/>
                  <a:gd name="T9" fmla="*/ 2147483647 h 1325"/>
                  <a:gd name="T10" fmla="*/ 2147483647 w 1707"/>
                  <a:gd name="T11" fmla="*/ 0 h 1325"/>
                  <a:gd name="T12" fmla="*/ 2147483647 w 1707"/>
                  <a:gd name="T13" fmla="*/ 2147483647 h 1325"/>
                  <a:gd name="T14" fmla="*/ 2147483647 w 1707"/>
                  <a:gd name="T15" fmla="*/ 2147483647 h 1325"/>
                  <a:gd name="T16" fmla="*/ 2147483647 w 1707"/>
                  <a:gd name="T17" fmla="*/ 2147483647 h 1325"/>
                  <a:gd name="T18" fmla="*/ 2147483647 w 1707"/>
                  <a:gd name="T19" fmla="*/ 2147483647 h 1325"/>
                  <a:gd name="T20" fmla="*/ 2147483647 w 1707"/>
                  <a:gd name="T21" fmla="*/ 2147483647 h 1325"/>
                  <a:gd name="T22" fmla="*/ 2147483647 w 1707"/>
                  <a:gd name="T23" fmla="*/ 2147483647 h 1325"/>
                  <a:gd name="T24" fmla="*/ 2147483647 w 1707"/>
                  <a:gd name="T25" fmla="*/ 2147483647 h 1325"/>
                  <a:gd name="T26" fmla="*/ 2147483647 w 1707"/>
                  <a:gd name="T27" fmla="*/ 2147483647 h 1325"/>
                  <a:gd name="T28" fmla="*/ 2147483647 w 1707"/>
                  <a:gd name="T29" fmla="*/ 2147483647 h 1325"/>
                  <a:gd name="T30" fmla="*/ 2147483647 w 1707"/>
                  <a:gd name="T31" fmla="*/ 2147483647 h 1325"/>
                  <a:gd name="T32" fmla="*/ 2147483647 w 1707"/>
                  <a:gd name="T33" fmla="*/ 2147483647 h 1325"/>
                  <a:gd name="T34" fmla="*/ 2147483647 w 1707"/>
                  <a:gd name="T35" fmla="*/ 2147483647 h 1325"/>
                  <a:gd name="T36" fmla="*/ 2147483647 w 1707"/>
                  <a:gd name="T37" fmla="*/ 2147483647 h 1325"/>
                  <a:gd name="T38" fmla="*/ 2147483647 w 1707"/>
                  <a:gd name="T39" fmla="*/ 2147483647 h 1325"/>
                  <a:gd name="T40" fmla="*/ 2147483647 w 1707"/>
                  <a:gd name="T41" fmla="*/ 2147483647 h 1325"/>
                  <a:gd name="T42" fmla="*/ 2147483647 w 1707"/>
                  <a:gd name="T43" fmla="*/ 2147483647 h 1325"/>
                  <a:gd name="T44" fmla="*/ 2147483647 w 1707"/>
                  <a:gd name="T45" fmla="*/ 2147483647 h 1325"/>
                  <a:gd name="T46" fmla="*/ 2147483647 w 1707"/>
                  <a:gd name="T47" fmla="*/ 2147483647 h 1325"/>
                  <a:gd name="T48" fmla="*/ 2147483647 w 1707"/>
                  <a:gd name="T49" fmla="*/ 2147483647 h 1325"/>
                  <a:gd name="T50" fmla="*/ 2147483647 w 1707"/>
                  <a:gd name="T51" fmla="*/ 2147483647 h 1325"/>
                  <a:gd name="T52" fmla="*/ 2147483647 w 1707"/>
                  <a:gd name="T53" fmla="*/ 2147483647 h 1325"/>
                  <a:gd name="T54" fmla="*/ 2147483647 w 1707"/>
                  <a:gd name="T55" fmla="*/ 2147483647 h 1325"/>
                  <a:gd name="T56" fmla="*/ 2147483647 w 1707"/>
                  <a:gd name="T57" fmla="*/ 2147483647 h 1325"/>
                  <a:gd name="T58" fmla="*/ 2147483647 w 1707"/>
                  <a:gd name="T59" fmla="*/ 2147483647 h 1325"/>
                  <a:gd name="T60" fmla="*/ 2147483647 w 1707"/>
                  <a:gd name="T61" fmla="*/ 2147483647 h 1325"/>
                  <a:gd name="T62" fmla="*/ 2147483647 w 1707"/>
                  <a:gd name="T63" fmla="*/ 2147483647 h 1325"/>
                  <a:gd name="T64" fmla="*/ 2147483647 w 1707"/>
                  <a:gd name="T65" fmla="*/ 2147483647 h 1325"/>
                  <a:gd name="T66" fmla="*/ 2147483647 w 1707"/>
                  <a:gd name="T67" fmla="*/ 2147483647 h 1325"/>
                  <a:gd name="T68" fmla="*/ 2147483647 w 1707"/>
                  <a:gd name="T69" fmla="*/ 2147483647 h 1325"/>
                  <a:gd name="T70" fmla="*/ 2147483647 w 1707"/>
                  <a:gd name="T71" fmla="*/ 2147483647 h 1325"/>
                  <a:gd name="T72" fmla="*/ 2147483647 w 1707"/>
                  <a:gd name="T73" fmla="*/ 2147483647 h 1325"/>
                  <a:gd name="T74" fmla="*/ 2147483647 w 1707"/>
                  <a:gd name="T75" fmla="*/ 2147483647 h 1325"/>
                  <a:gd name="T76" fmla="*/ 2147483647 w 1707"/>
                  <a:gd name="T77" fmla="*/ 2147483647 h 1325"/>
                  <a:gd name="T78" fmla="*/ 2147483647 w 1707"/>
                  <a:gd name="T79" fmla="*/ 2147483647 h 1325"/>
                  <a:gd name="T80" fmla="*/ 2147483647 w 1707"/>
                  <a:gd name="T81" fmla="*/ 2147483647 h 1325"/>
                  <a:gd name="T82" fmla="*/ 2147483647 w 1707"/>
                  <a:gd name="T83" fmla="*/ 2147483647 h 1325"/>
                  <a:gd name="T84" fmla="*/ 2147483647 w 1707"/>
                  <a:gd name="T85" fmla="*/ 2147483647 h 132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07"/>
                  <a:gd name="T130" fmla="*/ 0 h 1325"/>
                  <a:gd name="T131" fmla="*/ 1707 w 1707"/>
                  <a:gd name="T132" fmla="*/ 1325 h 132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07" h="1325">
                    <a:moveTo>
                      <a:pt x="295" y="689"/>
                    </a:moveTo>
                    <a:lnTo>
                      <a:pt x="251" y="707"/>
                    </a:lnTo>
                    <a:lnTo>
                      <a:pt x="216" y="639"/>
                    </a:lnTo>
                    <a:lnTo>
                      <a:pt x="154" y="575"/>
                    </a:lnTo>
                    <a:lnTo>
                      <a:pt x="162" y="518"/>
                    </a:lnTo>
                    <a:lnTo>
                      <a:pt x="140" y="463"/>
                    </a:lnTo>
                    <a:lnTo>
                      <a:pt x="121" y="422"/>
                    </a:lnTo>
                    <a:lnTo>
                      <a:pt x="83" y="421"/>
                    </a:lnTo>
                    <a:lnTo>
                      <a:pt x="52" y="387"/>
                    </a:lnTo>
                    <a:lnTo>
                      <a:pt x="22" y="352"/>
                    </a:lnTo>
                    <a:lnTo>
                      <a:pt x="73" y="361"/>
                    </a:lnTo>
                    <a:lnTo>
                      <a:pt x="85" y="287"/>
                    </a:lnTo>
                    <a:lnTo>
                      <a:pt x="51" y="238"/>
                    </a:lnTo>
                    <a:lnTo>
                      <a:pt x="16" y="190"/>
                    </a:lnTo>
                    <a:lnTo>
                      <a:pt x="8" y="100"/>
                    </a:lnTo>
                    <a:lnTo>
                      <a:pt x="0" y="8"/>
                    </a:lnTo>
                    <a:lnTo>
                      <a:pt x="73" y="4"/>
                    </a:lnTo>
                    <a:lnTo>
                      <a:pt x="148" y="0"/>
                    </a:lnTo>
                    <a:lnTo>
                      <a:pt x="197" y="24"/>
                    </a:lnTo>
                    <a:lnTo>
                      <a:pt x="245" y="47"/>
                    </a:lnTo>
                    <a:lnTo>
                      <a:pt x="294" y="72"/>
                    </a:lnTo>
                    <a:lnTo>
                      <a:pt x="343" y="96"/>
                    </a:lnTo>
                    <a:lnTo>
                      <a:pt x="430" y="96"/>
                    </a:lnTo>
                    <a:lnTo>
                      <a:pt x="518" y="96"/>
                    </a:lnTo>
                    <a:lnTo>
                      <a:pt x="530" y="63"/>
                    </a:lnTo>
                    <a:lnTo>
                      <a:pt x="633" y="63"/>
                    </a:lnTo>
                    <a:lnTo>
                      <a:pt x="687" y="134"/>
                    </a:lnTo>
                    <a:lnTo>
                      <a:pt x="706" y="208"/>
                    </a:lnTo>
                    <a:lnTo>
                      <a:pt x="744" y="237"/>
                    </a:lnTo>
                    <a:lnTo>
                      <a:pt x="783" y="268"/>
                    </a:lnTo>
                    <a:lnTo>
                      <a:pt x="825" y="212"/>
                    </a:lnTo>
                    <a:lnTo>
                      <a:pt x="912" y="222"/>
                    </a:lnTo>
                    <a:lnTo>
                      <a:pt x="940" y="288"/>
                    </a:lnTo>
                    <a:lnTo>
                      <a:pt x="969" y="356"/>
                    </a:lnTo>
                    <a:lnTo>
                      <a:pt x="990" y="441"/>
                    </a:lnTo>
                    <a:lnTo>
                      <a:pt x="1032" y="476"/>
                    </a:lnTo>
                    <a:lnTo>
                      <a:pt x="1108" y="489"/>
                    </a:lnTo>
                    <a:lnTo>
                      <a:pt x="1067" y="586"/>
                    </a:lnTo>
                    <a:lnTo>
                      <a:pt x="1032" y="684"/>
                    </a:lnTo>
                    <a:lnTo>
                      <a:pt x="1021" y="782"/>
                    </a:lnTo>
                    <a:lnTo>
                      <a:pt x="1042" y="852"/>
                    </a:lnTo>
                    <a:lnTo>
                      <a:pt x="1065" y="919"/>
                    </a:lnTo>
                    <a:lnTo>
                      <a:pt x="1084" y="965"/>
                    </a:lnTo>
                    <a:lnTo>
                      <a:pt x="1102" y="1012"/>
                    </a:lnTo>
                    <a:lnTo>
                      <a:pt x="1111" y="1018"/>
                    </a:lnTo>
                    <a:lnTo>
                      <a:pt x="1178" y="1051"/>
                    </a:lnTo>
                    <a:lnTo>
                      <a:pt x="1236" y="1046"/>
                    </a:lnTo>
                    <a:lnTo>
                      <a:pt x="1305" y="1032"/>
                    </a:lnTo>
                    <a:lnTo>
                      <a:pt x="1347" y="1030"/>
                    </a:lnTo>
                    <a:lnTo>
                      <a:pt x="1376" y="1037"/>
                    </a:lnTo>
                    <a:lnTo>
                      <a:pt x="1395" y="1018"/>
                    </a:lnTo>
                    <a:lnTo>
                      <a:pt x="1390" y="1007"/>
                    </a:lnTo>
                    <a:lnTo>
                      <a:pt x="1439" y="952"/>
                    </a:lnTo>
                    <a:lnTo>
                      <a:pt x="1472" y="865"/>
                    </a:lnTo>
                    <a:lnTo>
                      <a:pt x="1538" y="828"/>
                    </a:lnTo>
                    <a:lnTo>
                      <a:pt x="1600" y="822"/>
                    </a:lnTo>
                    <a:lnTo>
                      <a:pt x="1662" y="816"/>
                    </a:lnTo>
                    <a:lnTo>
                      <a:pt x="1677" y="814"/>
                    </a:lnTo>
                    <a:lnTo>
                      <a:pt x="1702" y="830"/>
                    </a:lnTo>
                    <a:lnTo>
                      <a:pt x="1707" y="841"/>
                    </a:lnTo>
                    <a:lnTo>
                      <a:pt x="1647" y="930"/>
                    </a:lnTo>
                    <a:lnTo>
                      <a:pt x="1635" y="958"/>
                    </a:lnTo>
                    <a:lnTo>
                      <a:pt x="1638" y="967"/>
                    </a:lnTo>
                    <a:lnTo>
                      <a:pt x="1635" y="976"/>
                    </a:lnTo>
                    <a:lnTo>
                      <a:pt x="1606" y="1046"/>
                    </a:lnTo>
                    <a:lnTo>
                      <a:pt x="1593" y="1018"/>
                    </a:lnTo>
                    <a:lnTo>
                      <a:pt x="1581" y="1037"/>
                    </a:lnTo>
                    <a:lnTo>
                      <a:pt x="1522" y="1085"/>
                    </a:lnTo>
                    <a:lnTo>
                      <a:pt x="1464" y="1085"/>
                    </a:lnTo>
                    <a:lnTo>
                      <a:pt x="1404" y="1085"/>
                    </a:lnTo>
                    <a:lnTo>
                      <a:pt x="1399" y="1127"/>
                    </a:lnTo>
                    <a:lnTo>
                      <a:pt x="1379" y="1132"/>
                    </a:lnTo>
                    <a:lnTo>
                      <a:pt x="1426" y="1202"/>
                    </a:lnTo>
                    <a:lnTo>
                      <a:pt x="1340" y="1213"/>
                    </a:lnTo>
                    <a:lnTo>
                      <a:pt x="1302" y="1272"/>
                    </a:lnTo>
                    <a:lnTo>
                      <a:pt x="1295" y="1325"/>
                    </a:lnTo>
                    <a:lnTo>
                      <a:pt x="1232" y="1261"/>
                    </a:lnTo>
                    <a:lnTo>
                      <a:pt x="1171" y="1198"/>
                    </a:lnTo>
                    <a:lnTo>
                      <a:pt x="1197" y="1218"/>
                    </a:lnTo>
                    <a:lnTo>
                      <a:pt x="1160" y="1198"/>
                    </a:lnTo>
                    <a:lnTo>
                      <a:pt x="1129" y="1199"/>
                    </a:lnTo>
                    <a:lnTo>
                      <a:pt x="1143" y="1203"/>
                    </a:lnTo>
                    <a:lnTo>
                      <a:pt x="1080" y="1221"/>
                    </a:lnTo>
                    <a:lnTo>
                      <a:pt x="1018" y="1239"/>
                    </a:lnTo>
                    <a:lnTo>
                      <a:pt x="946" y="1206"/>
                    </a:lnTo>
                    <a:lnTo>
                      <a:pt x="876" y="1173"/>
                    </a:lnTo>
                    <a:lnTo>
                      <a:pt x="805" y="1140"/>
                    </a:lnTo>
                    <a:lnTo>
                      <a:pt x="734" y="1107"/>
                    </a:lnTo>
                    <a:lnTo>
                      <a:pt x="694" y="1078"/>
                    </a:lnTo>
                    <a:lnTo>
                      <a:pt x="647" y="1053"/>
                    </a:lnTo>
                    <a:lnTo>
                      <a:pt x="602" y="1030"/>
                    </a:lnTo>
                    <a:lnTo>
                      <a:pt x="556" y="986"/>
                    </a:lnTo>
                    <a:lnTo>
                      <a:pt x="511" y="942"/>
                    </a:lnTo>
                    <a:lnTo>
                      <a:pt x="503" y="891"/>
                    </a:lnTo>
                    <a:lnTo>
                      <a:pt x="528" y="878"/>
                    </a:lnTo>
                    <a:lnTo>
                      <a:pt x="519" y="860"/>
                    </a:lnTo>
                    <a:lnTo>
                      <a:pt x="535" y="815"/>
                    </a:lnTo>
                    <a:lnTo>
                      <a:pt x="513" y="757"/>
                    </a:lnTo>
                    <a:lnTo>
                      <a:pt x="492" y="700"/>
                    </a:lnTo>
                    <a:lnTo>
                      <a:pt x="454" y="649"/>
                    </a:lnTo>
                    <a:lnTo>
                      <a:pt x="416" y="598"/>
                    </a:lnTo>
                    <a:lnTo>
                      <a:pt x="433" y="605"/>
                    </a:lnTo>
                    <a:lnTo>
                      <a:pt x="407" y="567"/>
                    </a:lnTo>
                    <a:lnTo>
                      <a:pt x="395" y="556"/>
                    </a:lnTo>
                    <a:lnTo>
                      <a:pt x="402" y="553"/>
                    </a:lnTo>
                    <a:lnTo>
                      <a:pt x="353" y="525"/>
                    </a:lnTo>
                    <a:lnTo>
                      <a:pt x="364" y="509"/>
                    </a:lnTo>
                    <a:lnTo>
                      <a:pt x="340" y="506"/>
                    </a:lnTo>
                    <a:lnTo>
                      <a:pt x="359" y="464"/>
                    </a:lnTo>
                    <a:lnTo>
                      <a:pt x="334" y="438"/>
                    </a:lnTo>
                    <a:lnTo>
                      <a:pt x="294" y="365"/>
                    </a:lnTo>
                    <a:lnTo>
                      <a:pt x="293" y="348"/>
                    </a:lnTo>
                    <a:lnTo>
                      <a:pt x="252" y="316"/>
                    </a:lnTo>
                    <a:lnTo>
                      <a:pt x="229" y="253"/>
                    </a:lnTo>
                    <a:lnTo>
                      <a:pt x="205" y="190"/>
                    </a:lnTo>
                    <a:lnTo>
                      <a:pt x="205" y="103"/>
                    </a:lnTo>
                    <a:lnTo>
                      <a:pt x="164" y="84"/>
                    </a:lnTo>
                    <a:lnTo>
                      <a:pt x="116" y="55"/>
                    </a:lnTo>
                    <a:lnTo>
                      <a:pt x="108" y="132"/>
                    </a:lnTo>
                    <a:lnTo>
                      <a:pt x="99" y="209"/>
                    </a:lnTo>
                    <a:lnTo>
                      <a:pt x="133" y="269"/>
                    </a:lnTo>
                    <a:lnTo>
                      <a:pt x="166" y="330"/>
                    </a:lnTo>
                    <a:lnTo>
                      <a:pt x="184" y="383"/>
                    </a:lnTo>
                    <a:lnTo>
                      <a:pt x="201" y="435"/>
                    </a:lnTo>
                    <a:lnTo>
                      <a:pt x="209" y="427"/>
                    </a:lnTo>
                    <a:lnTo>
                      <a:pt x="218" y="512"/>
                    </a:lnTo>
                    <a:lnTo>
                      <a:pt x="231" y="599"/>
                    </a:lnTo>
                    <a:lnTo>
                      <a:pt x="255" y="614"/>
                    </a:lnTo>
                    <a:lnTo>
                      <a:pt x="284" y="652"/>
                    </a:lnTo>
                    <a:lnTo>
                      <a:pt x="295" y="689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75"/>
              <p:cNvSpPr>
                <a:spLocks noChangeAspect="1"/>
              </p:cNvSpPr>
              <p:nvPr/>
            </p:nvSpPr>
            <p:spPr bwMode="auto">
              <a:xfrm>
                <a:off x="3403" y="3361"/>
                <a:ext cx="50" cy="30"/>
              </a:xfrm>
              <a:custGeom>
                <a:avLst/>
                <a:gdLst>
                  <a:gd name="T0" fmla="*/ 2147483647 w 95"/>
                  <a:gd name="T1" fmla="*/ 1537646000 h 71"/>
                  <a:gd name="T2" fmla="*/ 2147483647 w 95"/>
                  <a:gd name="T3" fmla="*/ 933596619 h 71"/>
                  <a:gd name="T4" fmla="*/ 2147483647 w 95"/>
                  <a:gd name="T5" fmla="*/ 823651628 h 71"/>
                  <a:gd name="T6" fmla="*/ 2147483647 w 95"/>
                  <a:gd name="T7" fmla="*/ 658950228 h 71"/>
                  <a:gd name="T8" fmla="*/ 2020560051 w 95"/>
                  <a:gd name="T9" fmla="*/ 0 h 71"/>
                  <a:gd name="T10" fmla="*/ 1744937177 w 95"/>
                  <a:gd name="T11" fmla="*/ 1317899696 h 71"/>
                  <a:gd name="T12" fmla="*/ 0 w 95"/>
                  <a:gd name="T13" fmla="*/ 2147483647 h 71"/>
                  <a:gd name="T14" fmla="*/ 1836946972 w 95"/>
                  <a:gd name="T15" fmla="*/ 2147483647 h 71"/>
                  <a:gd name="T16" fmla="*/ 2147483647 w 95"/>
                  <a:gd name="T17" fmla="*/ 2147483647 h 71"/>
                  <a:gd name="T18" fmla="*/ 2147483647 w 95"/>
                  <a:gd name="T19" fmla="*/ 2147483647 h 71"/>
                  <a:gd name="T20" fmla="*/ 2147483647 w 95"/>
                  <a:gd name="T21" fmla="*/ 2147483647 h 71"/>
                  <a:gd name="T22" fmla="*/ 2147483647 w 95"/>
                  <a:gd name="T23" fmla="*/ 1537646000 h 7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5"/>
                  <a:gd name="T37" fmla="*/ 0 h 71"/>
                  <a:gd name="T38" fmla="*/ 95 w 95"/>
                  <a:gd name="T39" fmla="*/ 71 h 7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5" h="71">
                    <a:moveTo>
                      <a:pt x="95" y="28"/>
                    </a:moveTo>
                    <a:lnTo>
                      <a:pt x="75" y="17"/>
                    </a:lnTo>
                    <a:lnTo>
                      <a:pt x="56" y="15"/>
                    </a:lnTo>
                    <a:lnTo>
                      <a:pt x="47" y="12"/>
                    </a:lnTo>
                    <a:lnTo>
                      <a:pt x="22" y="0"/>
                    </a:lnTo>
                    <a:lnTo>
                      <a:pt x="19" y="24"/>
                    </a:lnTo>
                    <a:lnTo>
                      <a:pt x="0" y="49"/>
                    </a:lnTo>
                    <a:lnTo>
                      <a:pt x="20" y="71"/>
                    </a:lnTo>
                    <a:lnTo>
                      <a:pt x="31" y="57"/>
                    </a:lnTo>
                    <a:lnTo>
                      <a:pt x="43" y="55"/>
                    </a:lnTo>
                    <a:lnTo>
                      <a:pt x="43" y="46"/>
                    </a:lnTo>
                    <a:lnTo>
                      <a:pt x="95" y="28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76"/>
              <p:cNvSpPr>
                <a:spLocks noChangeAspect="1"/>
              </p:cNvSpPr>
              <p:nvPr/>
            </p:nvSpPr>
            <p:spPr bwMode="auto">
              <a:xfrm>
                <a:off x="3368" y="3363"/>
                <a:ext cx="39" cy="21"/>
              </a:xfrm>
              <a:custGeom>
                <a:avLst/>
                <a:gdLst>
                  <a:gd name="T0" fmla="*/ 2000101057 w 73"/>
                  <a:gd name="T1" fmla="*/ 1050820158 h 50"/>
                  <a:gd name="T2" fmla="*/ 571457608 w 73"/>
                  <a:gd name="T3" fmla="*/ 221225392 h 50"/>
                  <a:gd name="T4" fmla="*/ 2147483647 w 73"/>
                  <a:gd name="T5" fmla="*/ 0 h 50"/>
                  <a:gd name="T6" fmla="*/ 2147483647 w 73"/>
                  <a:gd name="T7" fmla="*/ 2101640317 h 50"/>
                  <a:gd name="T8" fmla="*/ 0 w 73"/>
                  <a:gd name="T9" fmla="*/ 2147483647 h 50"/>
                  <a:gd name="T10" fmla="*/ 2095412989 w 73"/>
                  <a:gd name="T11" fmla="*/ 1659189724 h 50"/>
                  <a:gd name="T12" fmla="*/ 1142914302 w 73"/>
                  <a:gd name="T13" fmla="*/ 1327352160 h 50"/>
                  <a:gd name="T14" fmla="*/ 2000101057 w 73"/>
                  <a:gd name="T15" fmla="*/ 1050820158 h 5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3"/>
                  <a:gd name="T25" fmla="*/ 0 h 50"/>
                  <a:gd name="T26" fmla="*/ 73 w 73"/>
                  <a:gd name="T27" fmla="*/ 50 h 5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3" h="50">
                    <a:moveTo>
                      <a:pt x="21" y="19"/>
                    </a:moveTo>
                    <a:lnTo>
                      <a:pt x="6" y="4"/>
                    </a:lnTo>
                    <a:lnTo>
                      <a:pt x="73" y="0"/>
                    </a:lnTo>
                    <a:lnTo>
                      <a:pt x="39" y="38"/>
                    </a:lnTo>
                    <a:lnTo>
                      <a:pt x="0" y="50"/>
                    </a:lnTo>
                    <a:lnTo>
                      <a:pt x="22" y="30"/>
                    </a:lnTo>
                    <a:lnTo>
                      <a:pt x="12" y="24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77"/>
              <p:cNvSpPr>
                <a:spLocks noChangeAspect="1"/>
              </p:cNvSpPr>
              <p:nvPr/>
            </p:nvSpPr>
            <p:spPr bwMode="auto">
              <a:xfrm>
                <a:off x="2765" y="1984"/>
                <a:ext cx="437" cy="435"/>
              </a:xfrm>
              <a:custGeom>
                <a:avLst/>
                <a:gdLst>
                  <a:gd name="T0" fmla="*/ 2147483647 w 807"/>
                  <a:gd name="T1" fmla="*/ 2147483647 h 954"/>
                  <a:gd name="T2" fmla="*/ 2147483647 w 807"/>
                  <a:gd name="T3" fmla="*/ 2147483647 h 954"/>
                  <a:gd name="T4" fmla="*/ 2147483647 w 807"/>
                  <a:gd name="T5" fmla="*/ 2147483647 h 954"/>
                  <a:gd name="T6" fmla="*/ 2147483647 w 807"/>
                  <a:gd name="T7" fmla="*/ 2147483647 h 954"/>
                  <a:gd name="T8" fmla="*/ 2147483647 w 807"/>
                  <a:gd name="T9" fmla="*/ 2147483647 h 954"/>
                  <a:gd name="T10" fmla="*/ 2147483647 w 807"/>
                  <a:gd name="T11" fmla="*/ 2147483647 h 954"/>
                  <a:gd name="T12" fmla="*/ 2147483647 w 807"/>
                  <a:gd name="T13" fmla="*/ 2147483647 h 954"/>
                  <a:gd name="T14" fmla="*/ 2147483647 w 807"/>
                  <a:gd name="T15" fmla="*/ 2147483647 h 954"/>
                  <a:gd name="T16" fmla="*/ 2147483647 w 807"/>
                  <a:gd name="T17" fmla="*/ 2147483647 h 954"/>
                  <a:gd name="T18" fmla="*/ 2147483647 w 807"/>
                  <a:gd name="T19" fmla="*/ 2147483647 h 954"/>
                  <a:gd name="T20" fmla="*/ 2147483647 w 807"/>
                  <a:gd name="T21" fmla="*/ 2147483647 h 954"/>
                  <a:gd name="T22" fmla="*/ 2147483647 w 807"/>
                  <a:gd name="T23" fmla="*/ 2147483647 h 954"/>
                  <a:gd name="T24" fmla="*/ 2147483647 w 807"/>
                  <a:gd name="T25" fmla="*/ 2147483647 h 954"/>
                  <a:gd name="T26" fmla="*/ 2147483647 w 807"/>
                  <a:gd name="T27" fmla="*/ 2147483647 h 954"/>
                  <a:gd name="T28" fmla="*/ 2147483647 w 807"/>
                  <a:gd name="T29" fmla="*/ 2147483647 h 954"/>
                  <a:gd name="T30" fmla="*/ 2147483647 w 807"/>
                  <a:gd name="T31" fmla="*/ 2147483647 h 954"/>
                  <a:gd name="T32" fmla="*/ 2147483647 w 807"/>
                  <a:gd name="T33" fmla="*/ 2147483647 h 954"/>
                  <a:gd name="T34" fmla="*/ 2147483647 w 807"/>
                  <a:gd name="T35" fmla="*/ 2147483647 h 954"/>
                  <a:gd name="T36" fmla="*/ 2147483647 w 807"/>
                  <a:gd name="T37" fmla="*/ 2147483647 h 954"/>
                  <a:gd name="T38" fmla="*/ 2147483647 w 807"/>
                  <a:gd name="T39" fmla="*/ 2147483647 h 954"/>
                  <a:gd name="T40" fmla="*/ 2147483647 w 807"/>
                  <a:gd name="T41" fmla="*/ 2147483647 h 954"/>
                  <a:gd name="T42" fmla="*/ 2147483647 w 807"/>
                  <a:gd name="T43" fmla="*/ 2147483647 h 954"/>
                  <a:gd name="T44" fmla="*/ 2147483647 w 807"/>
                  <a:gd name="T45" fmla="*/ 2147483647 h 954"/>
                  <a:gd name="T46" fmla="*/ 2147483647 w 807"/>
                  <a:gd name="T47" fmla="*/ 2147483647 h 954"/>
                  <a:gd name="T48" fmla="*/ 2147483647 w 807"/>
                  <a:gd name="T49" fmla="*/ 2147483647 h 954"/>
                  <a:gd name="T50" fmla="*/ 2147483647 w 807"/>
                  <a:gd name="T51" fmla="*/ 2147483647 h 954"/>
                  <a:gd name="T52" fmla="*/ 2147483647 w 807"/>
                  <a:gd name="T53" fmla="*/ 2147483647 h 954"/>
                  <a:gd name="T54" fmla="*/ 0 w 807"/>
                  <a:gd name="T55" fmla="*/ 2147483647 h 954"/>
                  <a:gd name="T56" fmla="*/ 2147483647 w 807"/>
                  <a:gd name="T57" fmla="*/ 2147483647 h 954"/>
                  <a:gd name="T58" fmla="*/ 2147483647 w 807"/>
                  <a:gd name="T59" fmla="*/ 2147483647 h 954"/>
                  <a:gd name="T60" fmla="*/ 2147483647 w 807"/>
                  <a:gd name="T61" fmla="*/ 2147483647 h 954"/>
                  <a:gd name="T62" fmla="*/ 2147483647 w 807"/>
                  <a:gd name="T63" fmla="*/ 0 h 954"/>
                  <a:gd name="T64" fmla="*/ 2147483647 w 807"/>
                  <a:gd name="T65" fmla="*/ 355728065 h 954"/>
                  <a:gd name="T66" fmla="*/ 2147483647 w 807"/>
                  <a:gd name="T67" fmla="*/ 2147483647 h 954"/>
                  <a:gd name="T68" fmla="*/ 2147483647 w 807"/>
                  <a:gd name="T69" fmla="*/ 2147483647 h 954"/>
                  <a:gd name="T70" fmla="*/ 2147483647 w 807"/>
                  <a:gd name="T71" fmla="*/ 2147483647 h 954"/>
                  <a:gd name="T72" fmla="*/ 2147483647 w 807"/>
                  <a:gd name="T73" fmla="*/ 2147483647 h 954"/>
                  <a:gd name="T74" fmla="*/ 2147483647 w 807"/>
                  <a:gd name="T75" fmla="*/ 2147483647 h 954"/>
                  <a:gd name="T76" fmla="*/ 2147483647 w 807"/>
                  <a:gd name="T77" fmla="*/ 2147483647 h 954"/>
                  <a:gd name="T78" fmla="*/ 2147483647 w 807"/>
                  <a:gd name="T79" fmla="*/ 2147483647 h 954"/>
                  <a:gd name="T80" fmla="*/ 2147483647 w 807"/>
                  <a:gd name="T81" fmla="*/ 2147483647 h 954"/>
                  <a:gd name="T82" fmla="*/ 2147483647 w 807"/>
                  <a:gd name="T83" fmla="*/ 2147483647 h 954"/>
                  <a:gd name="T84" fmla="*/ 2147483647 w 807"/>
                  <a:gd name="T85" fmla="*/ 2147483647 h 954"/>
                  <a:gd name="T86" fmla="*/ 2147483647 w 807"/>
                  <a:gd name="T87" fmla="*/ 2147483647 h 954"/>
                  <a:gd name="T88" fmla="*/ 2147483647 w 807"/>
                  <a:gd name="T89" fmla="*/ 2147483647 h 954"/>
                  <a:gd name="T90" fmla="*/ 2147483647 w 807"/>
                  <a:gd name="T91" fmla="*/ 2147483647 h 954"/>
                  <a:gd name="T92" fmla="*/ 2147483647 w 807"/>
                  <a:gd name="T93" fmla="*/ 2147483647 h 954"/>
                  <a:gd name="T94" fmla="*/ 2147483647 w 807"/>
                  <a:gd name="T95" fmla="*/ 2147483647 h 954"/>
                  <a:gd name="T96" fmla="*/ 2147483647 w 807"/>
                  <a:gd name="T97" fmla="*/ 2147483647 h 954"/>
                  <a:gd name="T98" fmla="*/ 2147483647 w 807"/>
                  <a:gd name="T99" fmla="*/ 2147483647 h 954"/>
                  <a:gd name="T100" fmla="*/ 2147483647 w 807"/>
                  <a:gd name="T101" fmla="*/ 2147483647 h 954"/>
                  <a:gd name="T102" fmla="*/ 2147483647 w 807"/>
                  <a:gd name="T103" fmla="*/ 2147483647 h 954"/>
                  <a:gd name="T104" fmla="*/ 2147483647 w 807"/>
                  <a:gd name="T105" fmla="*/ 2147483647 h 954"/>
                  <a:gd name="T106" fmla="*/ 2147483647 w 807"/>
                  <a:gd name="T107" fmla="*/ 2147483647 h 954"/>
                  <a:gd name="T108" fmla="*/ 2147483647 w 807"/>
                  <a:gd name="T109" fmla="*/ 2147483647 h 954"/>
                  <a:gd name="T110" fmla="*/ 2147483647 w 807"/>
                  <a:gd name="T111" fmla="*/ 2147483647 h 954"/>
                  <a:gd name="T112" fmla="*/ 2147483647 w 807"/>
                  <a:gd name="T113" fmla="*/ 2147483647 h 954"/>
                  <a:gd name="T114" fmla="*/ 2147483647 w 807"/>
                  <a:gd name="T115" fmla="*/ 2147483647 h 954"/>
                  <a:gd name="T116" fmla="*/ 2147483647 w 807"/>
                  <a:gd name="T117" fmla="*/ 2147483647 h 95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807"/>
                  <a:gd name="T178" fmla="*/ 0 h 954"/>
                  <a:gd name="T179" fmla="*/ 807 w 807"/>
                  <a:gd name="T180" fmla="*/ 954 h 95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807" h="954">
                    <a:moveTo>
                      <a:pt x="541" y="755"/>
                    </a:moveTo>
                    <a:lnTo>
                      <a:pt x="526" y="833"/>
                    </a:lnTo>
                    <a:lnTo>
                      <a:pt x="512" y="911"/>
                    </a:lnTo>
                    <a:lnTo>
                      <a:pt x="498" y="895"/>
                    </a:lnTo>
                    <a:lnTo>
                      <a:pt x="424" y="906"/>
                    </a:lnTo>
                    <a:lnTo>
                      <a:pt x="404" y="947"/>
                    </a:lnTo>
                    <a:lnTo>
                      <a:pt x="372" y="904"/>
                    </a:lnTo>
                    <a:lnTo>
                      <a:pt x="294" y="889"/>
                    </a:lnTo>
                    <a:lnTo>
                      <a:pt x="280" y="879"/>
                    </a:lnTo>
                    <a:lnTo>
                      <a:pt x="228" y="954"/>
                    </a:lnTo>
                    <a:lnTo>
                      <a:pt x="183" y="947"/>
                    </a:lnTo>
                    <a:lnTo>
                      <a:pt x="157" y="881"/>
                    </a:lnTo>
                    <a:lnTo>
                      <a:pt x="130" y="816"/>
                    </a:lnTo>
                    <a:lnTo>
                      <a:pt x="112" y="753"/>
                    </a:lnTo>
                    <a:lnTo>
                      <a:pt x="114" y="699"/>
                    </a:lnTo>
                    <a:lnTo>
                      <a:pt x="79" y="649"/>
                    </a:lnTo>
                    <a:lnTo>
                      <a:pt x="60" y="599"/>
                    </a:lnTo>
                    <a:lnTo>
                      <a:pt x="41" y="565"/>
                    </a:lnTo>
                    <a:lnTo>
                      <a:pt x="42" y="536"/>
                    </a:lnTo>
                    <a:lnTo>
                      <a:pt x="71" y="475"/>
                    </a:lnTo>
                    <a:lnTo>
                      <a:pt x="50" y="468"/>
                    </a:lnTo>
                    <a:lnTo>
                      <a:pt x="41" y="407"/>
                    </a:lnTo>
                    <a:lnTo>
                      <a:pt x="44" y="345"/>
                    </a:lnTo>
                    <a:lnTo>
                      <a:pt x="54" y="307"/>
                    </a:lnTo>
                    <a:lnTo>
                      <a:pt x="55" y="216"/>
                    </a:lnTo>
                    <a:lnTo>
                      <a:pt x="66" y="199"/>
                    </a:lnTo>
                    <a:lnTo>
                      <a:pt x="32" y="143"/>
                    </a:lnTo>
                    <a:lnTo>
                      <a:pt x="0" y="86"/>
                    </a:lnTo>
                    <a:lnTo>
                      <a:pt x="82" y="88"/>
                    </a:lnTo>
                    <a:lnTo>
                      <a:pt x="112" y="67"/>
                    </a:lnTo>
                    <a:lnTo>
                      <a:pt x="165" y="33"/>
                    </a:lnTo>
                    <a:lnTo>
                      <a:pt x="219" y="0"/>
                    </a:lnTo>
                    <a:lnTo>
                      <a:pt x="270" y="5"/>
                    </a:lnTo>
                    <a:lnTo>
                      <a:pt x="275" y="67"/>
                    </a:lnTo>
                    <a:lnTo>
                      <a:pt x="281" y="127"/>
                    </a:lnTo>
                    <a:lnTo>
                      <a:pt x="330" y="181"/>
                    </a:lnTo>
                    <a:lnTo>
                      <a:pt x="377" y="197"/>
                    </a:lnTo>
                    <a:lnTo>
                      <a:pt x="434" y="224"/>
                    </a:lnTo>
                    <a:lnTo>
                      <a:pt x="507" y="274"/>
                    </a:lnTo>
                    <a:lnTo>
                      <a:pt x="579" y="286"/>
                    </a:lnTo>
                    <a:lnTo>
                      <a:pt x="598" y="317"/>
                    </a:lnTo>
                    <a:lnTo>
                      <a:pt x="608" y="389"/>
                    </a:lnTo>
                    <a:lnTo>
                      <a:pt x="596" y="389"/>
                    </a:lnTo>
                    <a:lnTo>
                      <a:pt x="619" y="418"/>
                    </a:lnTo>
                    <a:lnTo>
                      <a:pt x="629" y="475"/>
                    </a:lnTo>
                    <a:lnTo>
                      <a:pt x="687" y="481"/>
                    </a:lnTo>
                    <a:lnTo>
                      <a:pt x="746" y="488"/>
                    </a:lnTo>
                    <a:lnTo>
                      <a:pt x="755" y="551"/>
                    </a:lnTo>
                    <a:lnTo>
                      <a:pt x="795" y="591"/>
                    </a:lnTo>
                    <a:lnTo>
                      <a:pt x="807" y="619"/>
                    </a:lnTo>
                    <a:lnTo>
                      <a:pt x="794" y="674"/>
                    </a:lnTo>
                    <a:lnTo>
                      <a:pt x="780" y="728"/>
                    </a:lnTo>
                    <a:lnTo>
                      <a:pt x="790" y="752"/>
                    </a:lnTo>
                    <a:lnTo>
                      <a:pt x="780" y="761"/>
                    </a:lnTo>
                    <a:lnTo>
                      <a:pt x="781" y="749"/>
                    </a:lnTo>
                    <a:lnTo>
                      <a:pt x="716" y="701"/>
                    </a:lnTo>
                    <a:lnTo>
                      <a:pt x="632" y="712"/>
                    </a:lnTo>
                    <a:lnTo>
                      <a:pt x="548" y="723"/>
                    </a:lnTo>
                    <a:lnTo>
                      <a:pt x="541" y="755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78"/>
              <p:cNvSpPr>
                <a:spLocks noChangeAspect="1"/>
              </p:cNvSpPr>
              <p:nvPr/>
            </p:nvSpPr>
            <p:spPr bwMode="auto">
              <a:xfrm>
                <a:off x="2610" y="1486"/>
                <a:ext cx="1359" cy="1299"/>
              </a:xfrm>
              <a:custGeom>
                <a:avLst/>
                <a:gdLst>
                  <a:gd name="T0" fmla="*/ 2147483647 w 2522"/>
                  <a:gd name="T1" fmla="*/ 2147483647 h 2852"/>
                  <a:gd name="T2" fmla="*/ 2147483647 w 2522"/>
                  <a:gd name="T3" fmla="*/ 2147483647 h 2852"/>
                  <a:gd name="T4" fmla="*/ 2147483647 w 2522"/>
                  <a:gd name="T5" fmla="*/ 2147483647 h 2852"/>
                  <a:gd name="T6" fmla="*/ 2147483647 w 2522"/>
                  <a:gd name="T7" fmla="*/ 2147483647 h 2852"/>
                  <a:gd name="T8" fmla="*/ 2147483647 w 2522"/>
                  <a:gd name="T9" fmla="*/ 2147483647 h 2852"/>
                  <a:gd name="T10" fmla="*/ 2147483647 w 2522"/>
                  <a:gd name="T11" fmla="*/ 2147483647 h 2852"/>
                  <a:gd name="T12" fmla="*/ 2147483647 w 2522"/>
                  <a:gd name="T13" fmla="*/ 2147483647 h 2852"/>
                  <a:gd name="T14" fmla="*/ 2147483647 w 2522"/>
                  <a:gd name="T15" fmla="*/ 2147483647 h 2852"/>
                  <a:gd name="T16" fmla="*/ 2147483647 w 2522"/>
                  <a:gd name="T17" fmla="*/ 2147483647 h 2852"/>
                  <a:gd name="T18" fmla="*/ 2147483647 w 2522"/>
                  <a:gd name="T19" fmla="*/ 2147483647 h 2852"/>
                  <a:gd name="T20" fmla="*/ 2147483647 w 2522"/>
                  <a:gd name="T21" fmla="*/ 2147483647 h 2852"/>
                  <a:gd name="T22" fmla="*/ 2147483647 w 2522"/>
                  <a:gd name="T23" fmla="*/ 2147483647 h 2852"/>
                  <a:gd name="T24" fmla="*/ 2147483647 w 2522"/>
                  <a:gd name="T25" fmla="*/ 2147483647 h 2852"/>
                  <a:gd name="T26" fmla="*/ 2147483647 w 2522"/>
                  <a:gd name="T27" fmla="*/ 2147483647 h 2852"/>
                  <a:gd name="T28" fmla="*/ 2147483647 w 2522"/>
                  <a:gd name="T29" fmla="*/ 212264758 h 2852"/>
                  <a:gd name="T30" fmla="*/ 2147483647 w 2522"/>
                  <a:gd name="T31" fmla="*/ 2147483647 h 2852"/>
                  <a:gd name="T32" fmla="*/ 2147483647 w 2522"/>
                  <a:gd name="T33" fmla="*/ 2147483647 h 2852"/>
                  <a:gd name="T34" fmla="*/ 2147483647 w 2522"/>
                  <a:gd name="T35" fmla="*/ 2147483647 h 2852"/>
                  <a:gd name="T36" fmla="*/ 2147483647 w 2522"/>
                  <a:gd name="T37" fmla="*/ 2147483647 h 2852"/>
                  <a:gd name="T38" fmla="*/ 2147483647 w 2522"/>
                  <a:gd name="T39" fmla="*/ 2147483647 h 2852"/>
                  <a:gd name="T40" fmla="*/ 2147483647 w 2522"/>
                  <a:gd name="T41" fmla="*/ 2147483647 h 2852"/>
                  <a:gd name="T42" fmla="*/ 2147483647 w 2522"/>
                  <a:gd name="T43" fmla="*/ 2147483647 h 2852"/>
                  <a:gd name="T44" fmla="*/ 2147483647 w 2522"/>
                  <a:gd name="T45" fmla="*/ 2147483647 h 2852"/>
                  <a:gd name="T46" fmla="*/ 2147483647 w 2522"/>
                  <a:gd name="T47" fmla="*/ 2147483647 h 2852"/>
                  <a:gd name="T48" fmla="*/ 2147483647 w 2522"/>
                  <a:gd name="T49" fmla="*/ 2147483647 h 2852"/>
                  <a:gd name="T50" fmla="*/ 2147483647 w 2522"/>
                  <a:gd name="T51" fmla="*/ 2147483647 h 2852"/>
                  <a:gd name="T52" fmla="*/ 2147483647 w 2522"/>
                  <a:gd name="T53" fmla="*/ 2147483647 h 2852"/>
                  <a:gd name="T54" fmla="*/ 2147483647 w 2522"/>
                  <a:gd name="T55" fmla="*/ 2147483647 h 2852"/>
                  <a:gd name="T56" fmla="*/ 2147483647 w 2522"/>
                  <a:gd name="T57" fmla="*/ 2147483647 h 2852"/>
                  <a:gd name="T58" fmla="*/ 2147483647 w 2522"/>
                  <a:gd name="T59" fmla="*/ 2147483647 h 2852"/>
                  <a:gd name="T60" fmla="*/ 2147483647 w 2522"/>
                  <a:gd name="T61" fmla="*/ 2147483647 h 2852"/>
                  <a:gd name="T62" fmla="*/ 2147483647 w 2522"/>
                  <a:gd name="T63" fmla="*/ 2147483647 h 2852"/>
                  <a:gd name="T64" fmla="*/ 2147483647 w 2522"/>
                  <a:gd name="T65" fmla="*/ 2147483647 h 2852"/>
                  <a:gd name="T66" fmla="*/ 2147483647 w 2522"/>
                  <a:gd name="T67" fmla="*/ 2147483647 h 2852"/>
                  <a:gd name="T68" fmla="*/ 2147483647 w 2522"/>
                  <a:gd name="T69" fmla="*/ 2147483647 h 2852"/>
                  <a:gd name="T70" fmla="*/ 2147483647 w 2522"/>
                  <a:gd name="T71" fmla="*/ 2147483647 h 2852"/>
                  <a:gd name="T72" fmla="*/ 2147483647 w 2522"/>
                  <a:gd name="T73" fmla="*/ 2147483647 h 2852"/>
                  <a:gd name="T74" fmla="*/ 2147483647 w 2522"/>
                  <a:gd name="T75" fmla="*/ 2147483647 h 2852"/>
                  <a:gd name="T76" fmla="*/ 2147483647 w 2522"/>
                  <a:gd name="T77" fmla="*/ 2147483647 h 2852"/>
                  <a:gd name="T78" fmla="*/ 2147483647 w 2522"/>
                  <a:gd name="T79" fmla="*/ 2147483647 h 2852"/>
                  <a:gd name="T80" fmla="*/ 2147483647 w 2522"/>
                  <a:gd name="T81" fmla="*/ 2147483647 h 2852"/>
                  <a:gd name="T82" fmla="*/ 2147483647 w 2522"/>
                  <a:gd name="T83" fmla="*/ 2147483647 h 2852"/>
                  <a:gd name="T84" fmla="*/ 2147483647 w 2522"/>
                  <a:gd name="T85" fmla="*/ 2147483647 h 2852"/>
                  <a:gd name="T86" fmla="*/ 2147483647 w 2522"/>
                  <a:gd name="T87" fmla="*/ 2147483647 h 2852"/>
                  <a:gd name="T88" fmla="*/ 2147483647 w 2522"/>
                  <a:gd name="T89" fmla="*/ 2147483647 h 2852"/>
                  <a:gd name="T90" fmla="*/ 2147483647 w 2522"/>
                  <a:gd name="T91" fmla="*/ 2147483647 h 2852"/>
                  <a:gd name="T92" fmla="*/ 2147483647 w 2522"/>
                  <a:gd name="T93" fmla="*/ 2147483647 h 2852"/>
                  <a:gd name="T94" fmla="*/ 2147483647 w 2522"/>
                  <a:gd name="T95" fmla="*/ 2147483647 h 2852"/>
                  <a:gd name="T96" fmla="*/ 2147483647 w 2522"/>
                  <a:gd name="T97" fmla="*/ 2147483647 h 2852"/>
                  <a:gd name="T98" fmla="*/ 2147483647 w 2522"/>
                  <a:gd name="T99" fmla="*/ 2147483647 h 2852"/>
                  <a:gd name="T100" fmla="*/ 2147483647 w 2522"/>
                  <a:gd name="T101" fmla="*/ 2147483647 h 2852"/>
                  <a:gd name="T102" fmla="*/ 2147483647 w 2522"/>
                  <a:gd name="T103" fmla="*/ 2147483647 h 2852"/>
                  <a:gd name="T104" fmla="*/ 2147483647 w 2522"/>
                  <a:gd name="T105" fmla="*/ 2147483647 h 2852"/>
                  <a:gd name="T106" fmla="*/ 2147483647 w 2522"/>
                  <a:gd name="T107" fmla="*/ 2147483647 h 2852"/>
                  <a:gd name="T108" fmla="*/ 2147483647 w 2522"/>
                  <a:gd name="T109" fmla="*/ 2147483647 h 2852"/>
                  <a:gd name="T110" fmla="*/ 2147483647 w 2522"/>
                  <a:gd name="T111" fmla="*/ 2147483647 h 2852"/>
                  <a:gd name="T112" fmla="*/ 2147483647 w 2522"/>
                  <a:gd name="T113" fmla="*/ 2147483647 h 28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22"/>
                  <a:gd name="T172" fmla="*/ 0 h 2852"/>
                  <a:gd name="T173" fmla="*/ 2522 w 2522"/>
                  <a:gd name="T174" fmla="*/ 2852 h 28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22" h="2852">
                    <a:moveTo>
                      <a:pt x="1914" y="560"/>
                    </a:moveTo>
                    <a:lnTo>
                      <a:pt x="1901" y="568"/>
                    </a:lnTo>
                    <a:lnTo>
                      <a:pt x="1876" y="615"/>
                    </a:lnTo>
                    <a:lnTo>
                      <a:pt x="1894" y="560"/>
                    </a:lnTo>
                    <a:lnTo>
                      <a:pt x="1885" y="544"/>
                    </a:lnTo>
                    <a:lnTo>
                      <a:pt x="1876" y="550"/>
                    </a:lnTo>
                    <a:lnTo>
                      <a:pt x="1882" y="517"/>
                    </a:lnTo>
                    <a:lnTo>
                      <a:pt x="1859" y="496"/>
                    </a:lnTo>
                    <a:lnTo>
                      <a:pt x="1834" y="497"/>
                    </a:lnTo>
                    <a:lnTo>
                      <a:pt x="1828" y="487"/>
                    </a:lnTo>
                    <a:lnTo>
                      <a:pt x="1805" y="476"/>
                    </a:lnTo>
                    <a:lnTo>
                      <a:pt x="1777" y="460"/>
                    </a:lnTo>
                    <a:lnTo>
                      <a:pt x="1751" y="451"/>
                    </a:lnTo>
                    <a:lnTo>
                      <a:pt x="1730" y="446"/>
                    </a:lnTo>
                    <a:lnTo>
                      <a:pt x="1695" y="428"/>
                    </a:lnTo>
                    <a:lnTo>
                      <a:pt x="1694" y="436"/>
                    </a:lnTo>
                    <a:lnTo>
                      <a:pt x="1653" y="445"/>
                    </a:lnTo>
                    <a:lnTo>
                      <a:pt x="1630" y="490"/>
                    </a:lnTo>
                    <a:lnTo>
                      <a:pt x="1628" y="498"/>
                    </a:lnTo>
                    <a:lnTo>
                      <a:pt x="1603" y="511"/>
                    </a:lnTo>
                    <a:lnTo>
                      <a:pt x="1559" y="574"/>
                    </a:lnTo>
                    <a:lnTo>
                      <a:pt x="1564" y="519"/>
                    </a:lnTo>
                    <a:lnTo>
                      <a:pt x="1544" y="534"/>
                    </a:lnTo>
                    <a:lnTo>
                      <a:pt x="1522" y="523"/>
                    </a:lnTo>
                    <a:lnTo>
                      <a:pt x="1500" y="524"/>
                    </a:lnTo>
                    <a:lnTo>
                      <a:pt x="1478" y="453"/>
                    </a:lnTo>
                    <a:lnTo>
                      <a:pt x="1433" y="477"/>
                    </a:lnTo>
                    <a:lnTo>
                      <a:pt x="1388" y="500"/>
                    </a:lnTo>
                    <a:lnTo>
                      <a:pt x="1367" y="494"/>
                    </a:lnTo>
                    <a:lnTo>
                      <a:pt x="1414" y="465"/>
                    </a:lnTo>
                    <a:lnTo>
                      <a:pt x="1454" y="387"/>
                    </a:lnTo>
                    <a:lnTo>
                      <a:pt x="1496" y="338"/>
                    </a:lnTo>
                    <a:lnTo>
                      <a:pt x="1538" y="290"/>
                    </a:lnTo>
                    <a:lnTo>
                      <a:pt x="1521" y="253"/>
                    </a:lnTo>
                    <a:lnTo>
                      <a:pt x="1489" y="225"/>
                    </a:lnTo>
                    <a:lnTo>
                      <a:pt x="1476" y="162"/>
                    </a:lnTo>
                    <a:lnTo>
                      <a:pt x="1462" y="100"/>
                    </a:lnTo>
                    <a:lnTo>
                      <a:pt x="1459" y="105"/>
                    </a:lnTo>
                    <a:lnTo>
                      <a:pt x="1436" y="69"/>
                    </a:lnTo>
                    <a:lnTo>
                      <a:pt x="1438" y="85"/>
                    </a:lnTo>
                    <a:lnTo>
                      <a:pt x="1430" y="85"/>
                    </a:lnTo>
                    <a:lnTo>
                      <a:pt x="1426" y="88"/>
                    </a:lnTo>
                    <a:lnTo>
                      <a:pt x="1385" y="155"/>
                    </a:lnTo>
                    <a:lnTo>
                      <a:pt x="1342" y="224"/>
                    </a:lnTo>
                    <a:lnTo>
                      <a:pt x="1279" y="220"/>
                    </a:lnTo>
                    <a:lnTo>
                      <a:pt x="1236" y="212"/>
                    </a:lnTo>
                    <a:lnTo>
                      <a:pt x="1198" y="198"/>
                    </a:lnTo>
                    <a:lnTo>
                      <a:pt x="1140" y="211"/>
                    </a:lnTo>
                    <a:lnTo>
                      <a:pt x="1144" y="248"/>
                    </a:lnTo>
                    <a:lnTo>
                      <a:pt x="1115" y="239"/>
                    </a:lnTo>
                    <a:lnTo>
                      <a:pt x="1049" y="253"/>
                    </a:lnTo>
                    <a:lnTo>
                      <a:pt x="985" y="283"/>
                    </a:lnTo>
                    <a:lnTo>
                      <a:pt x="946" y="285"/>
                    </a:lnTo>
                    <a:lnTo>
                      <a:pt x="903" y="231"/>
                    </a:lnTo>
                    <a:lnTo>
                      <a:pt x="896" y="145"/>
                    </a:lnTo>
                    <a:lnTo>
                      <a:pt x="914" y="78"/>
                    </a:lnTo>
                    <a:lnTo>
                      <a:pt x="885" y="41"/>
                    </a:lnTo>
                    <a:lnTo>
                      <a:pt x="881" y="0"/>
                    </a:lnTo>
                    <a:lnTo>
                      <a:pt x="844" y="2"/>
                    </a:lnTo>
                    <a:lnTo>
                      <a:pt x="849" y="3"/>
                    </a:lnTo>
                    <a:lnTo>
                      <a:pt x="831" y="43"/>
                    </a:lnTo>
                    <a:lnTo>
                      <a:pt x="777" y="65"/>
                    </a:lnTo>
                    <a:lnTo>
                      <a:pt x="724" y="88"/>
                    </a:lnTo>
                    <a:lnTo>
                      <a:pt x="712" y="113"/>
                    </a:lnTo>
                    <a:lnTo>
                      <a:pt x="654" y="94"/>
                    </a:lnTo>
                    <a:lnTo>
                      <a:pt x="589" y="71"/>
                    </a:lnTo>
                    <a:lnTo>
                      <a:pt x="610" y="109"/>
                    </a:lnTo>
                    <a:lnTo>
                      <a:pt x="629" y="191"/>
                    </a:lnTo>
                    <a:lnTo>
                      <a:pt x="671" y="205"/>
                    </a:lnTo>
                    <a:lnTo>
                      <a:pt x="659" y="226"/>
                    </a:lnTo>
                    <a:lnTo>
                      <a:pt x="603" y="277"/>
                    </a:lnTo>
                    <a:lnTo>
                      <a:pt x="537" y="327"/>
                    </a:lnTo>
                    <a:lnTo>
                      <a:pt x="530" y="321"/>
                    </a:lnTo>
                    <a:lnTo>
                      <a:pt x="494" y="325"/>
                    </a:lnTo>
                    <a:lnTo>
                      <a:pt x="443" y="293"/>
                    </a:lnTo>
                    <a:lnTo>
                      <a:pt x="429" y="288"/>
                    </a:lnTo>
                    <a:lnTo>
                      <a:pt x="405" y="228"/>
                    </a:lnTo>
                    <a:lnTo>
                      <a:pt x="371" y="253"/>
                    </a:lnTo>
                    <a:lnTo>
                      <a:pt x="354" y="245"/>
                    </a:lnTo>
                    <a:lnTo>
                      <a:pt x="360" y="257"/>
                    </a:lnTo>
                    <a:lnTo>
                      <a:pt x="305" y="257"/>
                    </a:lnTo>
                    <a:lnTo>
                      <a:pt x="251" y="257"/>
                    </a:lnTo>
                    <a:lnTo>
                      <a:pt x="258" y="305"/>
                    </a:lnTo>
                    <a:lnTo>
                      <a:pt x="293" y="320"/>
                    </a:lnTo>
                    <a:lnTo>
                      <a:pt x="282" y="336"/>
                    </a:lnTo>
                    <a:lnTo>
                      <a:pt x="235" y="340"/>
                    </a:lnTo>
                    <a:lnTo>
                      <a:pt x="250" y="409"/>
                    </a:lnTo>
                    <a:lnTo>
                      <a:pt x="277" y="486"/>
                    </a:lnTo>
                    <a:lnTo>
                      <a:pt x="261" y="588"/>
                    </a:lnTo>
                    <a:lnTo>
                      <a:pt x="247" y="691"/>
                    </a:lnTo>
                    <a:lnTo>
                      <a:pt x="225" y="689"/>
                    </a:lnTo>
                    <a:lnTo>
                      <a:pt x="170" y="703"/>
                    </a:lnTo>
                    <a:lnTo>
                      <a:pt x="118" y="728"/>
                    </a:lnTo>
                    <a:lnTo>
                      <a:pt x="67" y="752"/>
                    </a:lnTo>
                    <a:lnTo>
                      <a:pt x="50" y="808"/>
                    </a:lnTo>
                    <a:lnTo>
                      <a:pt x="34" y="865"/>
                    </a:lnTo>
                    <a:lnTo>
                      <a:pt x="0" y="923"/>
                    </a:lnTo>
                    <a:lnTo>
                      <a:pt x="29" y="978"/>
                    </a:lnTo>
                    <a:lnTo>
                      <a:pt x="59" y="1034"/>
                    </a:lnTo>
                    <a:lnTo>
                      <a:pt x="55" y="1065"/>
                    </a:lnTo>
                    <a:lnTo>
                      <a:pt x="81" y="1072"/>
                    </a:lnTo>
                    <a:lnTo>
                      <a:pt x="119" y="1102"/>
                    </a:lnTo>
                    <a:lnTo>
                      <a:pt x="171" y="1115"/>
                    </a:lnTo>
                    <a:lnTo>
                      <a:pt x="215" y="1079"/>
                    </a:lnTo>
                    <a:lnTo>
                      <a:pt x="219" y="1134"/>
                    </a:lnTo>
                    <a:lnTo>
                      <a:pt x="223" y="1188"/>
                    </a:lnTo>
                    <a:lnTo>
                      <a:pt x="292" y="1184"/>
                    </a:lnTo>
                    <a:lnTo>
                      <a:pt x="374" y="1186"/>
                    </a:lnTo>
                    <a:lnTo>
                      <a:pt x="404" y="1165"/>
                    </a:lnTo>
                    <a:lnTo>
                      <a:pt x="457" y="1131"/>
                    </a:lnTo>
                    <a:lnTo>
                      <a:pt x="511" y="1098"/>
                    </a:lnTo>
                    <a:lnTo>
                      <a:pt x="562" y="1103"/>
                    </a:lnTo>
                    <a:lnTo>
                      <a:pt x="567" y="1165"/>
                    </a:lnTo>
                    <a:lnTo>
                      <a:pt x="573" y="1225"/>
                    </a:lnTo>
                    <a:lnTo>
                      <a:pt x="622" y="1279"/>
                    </a:lnTo>
                    <a:lnTo>
                      <a:pt x="669" y="1295"/>
                    </a:lnTo>
                    <a:lnTo>
                      <a:pt x="726" y="1322"/>
                    </a:lnTo>
                    <a:lnTo>
                      <a:pt x="799" y="1372"/>
                    </a:lnTo>
                    <a:lnTo>
                      <a:pt x="871" y="1384"/>
                    </a:lnTo>
                    <a:lnTo>
                      <a:pt x="890" y="1415"/>
                    </a:lnTo>
                    <a:lnTo>
                      <a:pt x="900" y="1487"/>
                    </a:lnTo>
                    <a:lnTo>
                      <a:pt x="888" y="1487"/>
                    </a:lnTo>
                    <a:lnTo>
                      <a:pt x="911" y="1516"/>
                    </a:lnTo>
                    <a:lnTo>
                      <a:pt x="921" y="1573"/>
                    </a:lnTo>
                    <a:lnTo>
                      <a:pt x="979" y="1579"/>
                    </a:lnTo>
                    <a:lnTo>
                      <a:pt x="1038" y="1586"/>
                    </a:lnTo>
                    <a:lnTo>
                      <a:pt x="1047" y="1649"/>
                    </a:lnTo>
                    <a:lnTo>
                      <a:pt x="1087" y="1689"/>
                    </a:lnTo>
                    <a:lnTo>
                      <a:pt x="1099" y="1717"/>
                    </a:lnTo>
                    <a:lnTo>
                      <a:pt x="1086" y="1772"/>
                    </a:lnTo>
                    <a:lnTo>
                      <a:pt x="1072" y="1826"/>
                    </a:lnTo>
                    <a:lnTo>
                      <a:pt x="1082" y="1850"/>
                    </a:lnTo>
                    <a:lnTo>
                      <a:pt x="1072" y="1859"/>
                    </a:lnTo>
                    <a:lnTo>
                      <a:pt x="1086" y="1892"/>
                    </a:lnTo>
                    <a:lnTo>
                      <a:pt x="1096" y="1994"/>
                    </a:lnTo>
                    <a:lnTo>
                      <a:pt x="1185" y="2007"/>
                    </a:lnTo>
                    <a:lnTo>
                      <a:pt x="1233" y="2014"/>
                    </a:lnTo>
                    <a:lnTo>
                      <a:pt x="1252" y="2074"/>
                    </a:lnTo>
                    <a:lnTo>
                      <a:pt x="1271" y="2134"/>
                    </a:lnTo>
                    <a:lnTo>
                      <a:pt x="1304" y="2132"/>
                    </a:lnTo>
                    <a:lnTo>
                      <a:pt x="1338" y="2137"/>
                    </a:lnTo>
                    <a:lnTo>
                      <a:pt x="1336" y="2195"/>
                    </a:lnTo>
                    <a:lnTo>
                      <a:pt x="1335" y="2253"/>
                    </a:lnTo>
                    <a:lnTo>
                      <a:pt x="1375" y="2256"/>
                    </a:lnTo>
                    <a:lnTo>
                      <a:pt x="1404" y="2350"/>
                    </a:lnTo>
                    <a:lnTo>
                      <a:pt x="1363" y="2385"/>
                    </a:lnTo>
                    <a:lnTo>
                      <a:pt x="1324" y="2421"/>
                    </a:lnTo>
                    <a:lnTo>
                      <a:pt x="1290" y="2463"/>
                    </a:lnTo>
                    <a:lnTo>
                      <a:pt x="1257" y="2506"/>
                    </a:lnTo>
                    <a:lnTo>
                      <a:pt x="1222" y="2549"/>
                    </a:lnTo>
                    <a:lnTo>
                      <a:pt x="1189" y="2592"/>
                    </a:lnTo>
                    <a:lnTo>
                      <a:pt x="1190" y="2595"/>
                    </a:lnTo>
                    <a:lnTo>
                      <a:pt x="1222" y="2587"/>
                    </a:lnTo>
                    <a:lnTo>
                      <a:pt x="1300" y="2646"/>
                    </a:lnTo>
                    <a:lnTo>
                      <a:pt x="1318" y="2647"/>
                    </a:lnTo>
                    <a:lnTo>
                      <a:pt x="1356" y="2671"/>
                    </a:lnTo>
                    <a:lnTo>
                      <a:pt x="1423" y="2720"/>
                    </a:lnTo>
                    <a:lnTo>
                      <a:pt x="1489" y="2768"/>
                    </a:lnTo>
                    <a:lnTo>
                      <a:pt x="1482" y="2803"/>
                    </a:lnTo>
                    <a:lnTo>
                      <a:pt x="1496" y="2852"/>
                    </a:lnTo>
                    <a:lnTo>
                      <a:pt x="1520" y="2807"/>
                    </a:lnTo>
                    <a:lnTo>
                      <a:pt x="1544" y="2761"/>
                    </a:lnTo>
                    <a:lnTo>
                      <a:pt x="1546" y="2716"/>
                    </a:lnTo>
                    <a:lnTo>
                      <a:pt x="1564" y="2671"/>
                    </a:lnTo>
                    <a:lnTo>
                      <a:pt x="1590" y="2637"/>
                    </a:lnTo>
                    <a:lnTo>
                      <a:pt x="1584" y="2595"/>
                    </a:lnTo>
                    <a:lnTo>
                      <a:pt x="1586" y="2592"/>
                    </a:lnTo>
                    <a:lnTo>
                      <a:pt x="1616" y="2601"/>
                    </a:lnTo>
                    <a:lnTo>
                      <a:pt x="1631" y="2605"/>
                    </a:lnTo>
                    <a:lnTo>
                      <a:pt x="1603" y="2658"/>
                    </a:lnTo>
                    <a:lnTo>
                      <a:pt x="1576" y="2710"/>
                    </a:lnTo>
                    <a:lnTo>
                      <a:pt x="1557" y="2723"/>
                    </a:lnTo>
                    <a:lnTo>
                      <a:pt x="1561" y="2730"/>
                    </a:lnTo>
                    <a:lnTo>
                      <a:pt x="1604" y="2671"/>
                    </a:lnTo>
                    <a:lnTo>
                      <a:pt x="1647" y="2613"/>
                    </a:lnTo>
                    <a:lnTo>
                      <a:pt x="1673" y="2552"/>
                    </a:lnTo>
                    <a:lnTo>
                      <a:pt x="1700" y="2493"/>
                    </a:lnTo>
                    <a:lnTo>
                      <a:pt x="1718" y="2461"/>
                    </a:lnTo>
                    <a:lnTo>
                      <a:pt x="1722" y="2460"/>
                    </a:lnTo>
                    <a:lnTo>
                      <a:pt x="1723" y="2401"/>
                    </a:lnTo>
                    <a:lnTo>
                      <a:pt x="1723" y="2341"/>
                    </a:lnTo>
                    <a:lnTo>
                      <a:pt x="1709" y="2301"/>
                    </a:lnTo>
                    <a:lnTo>
                      <a:pt x="1706" y="2276"/>
                    </a:lnTo>
                    <a:lnTo>
                      <a:pt x="1717" y="2250"/>
                    </a:lnTo>
                    <a:lnTo>
                      <a:pt x="1709" y="2245"/>
                    </a:lnTo>
                    <a:lnTo>
                      <a:pt x="1735" y="2239"/>
                    </a:lnTo>
                    <a:lnTo>
                      <a:pt x="1789" y="2186"/>
                    </a:lnTo>
                    <a:lnTo>
                      <a:pt x="1846" y="2132"/>
                    </a:lnTo>
                    <a:lnTo>
                      <a:pt x="1899" y="2117"/>
                    </a:lnTo>
                    <a:lnTo>
                      <a:pt x="1947" y="2083"/>
                    </a:lnTo>
                    <a:lnTo>
                      <a:pt x="1969" y="2066"/>
                    </a:lnTo>
                    <a:lnTo>
                      <a:pt x="2011" y="2067"/>
                    </a:lnTo>
                    <a:lnTo>
                      <a:pt x="1992" y="2071"/>
                    </a:lnTo>
                    <a:lnTo>
                      <a:pt x="2034" y="2055"/>
                    </a:lnTo>
                    <a:lnTo>
                      <a:pt x="2043" y="2052"/>
                    </a:lnTo>
                    <a:lnTo>
                      <a:pt x="2115" y="2052"/>
                    </a:lnTo>
                    <a:lnTo>
                      <a:pt x="2134" y="2012"/>
                    </a:lnTo>
                    <a:lnTo>
                      <a:pt x="2172" y="1989"/>
                    </a:lnTo>
                    <a:lnTo>
                      <a:pt x="2179" y="1908"/>
                    </a:lnTo>
                    <a:lnTo>
                      <a:pt x="2210" y="1851"/>
                    </a:lnTo>
                    <a:lnTo>
                      <a:pt x="2240" y="1794"/>
                    </a:lnTo>
                    <a:lnTo>
                      <a:pt x="2251" y="1696"/>
                    </a:lnTo>
                    <a:lnTo>
                      <a:pt x="2266" y="1659"/>
                    </a:lnTo>
                    <a:lnTo>
                      <a:pt x="2270" y="1589"/>
                    </a:lnTo>
                    <a:lnTo>
                      <a:pt x="2273" y="1518"/>
                    </a:lnTo>
                    <a:lnTo>
                      <a:pt x="2271" y="1465"/>
                    </a:lnTo>
                    <a:lnTo>
                      <a:pt x="2268" y="1411"/>
                    </a:lnTo>
                    <a:lnTo>
                      <a:pt x="2260" y="1389"/>
                    </a:lnTo>
                    <a:lnTo>
                      <a:pt x="2271" y="1319"/>
                    </a:lnTo>
                    <a:lnTo>
                      <a:pt x="2290" y="1313"/>
                    </a:lnTo>
                    <a:lnTo>
                      <a:pt x="2296" y="1335"/>
                    </a:lnTo>
                    <a:lnTo>
                      <a:pt x="2329" y="1277"/>
                    </a:lnTo>
                    <a:lnTo>
                      <a:pt x="2362" y="1220"/>
                    </a:lnTo>
                    <a:lnTo>
                      <a:pt x="2363" y="1213"/>
                    </a:lnTo>
                    <a:lnTo>
                      <a:pt x="2376" y="1195"/>
                    </a:lnTo>
                    <a:lnTo>
                      <a:pt x="2414" y="1143"/>
                    </a:lnTo>
                    <a:lnTo>
                      <a:pt x="2453" y="1090"/>
                    </a:lnTo>
                    <a:lnTo>
                      <a:pt x="2510" y="1008"/>
                    </a:lnTo>
                    <a:lnTo>
                      <a:pt x="2522" y="907"/>
                    </a:lnTo>
                    <a:lnTo>
                      <a:pt x="2494" y="833"/>
                    </a:lnTo>
                    <a:lnTo>
                      <a:pt x="2466" y="757"/>
                    </a:lnTo>
                    <a:lnTo>
                      <a:pt x="2414" y="748"/>
                    </a:lnTo>
                    <a:lnTo>
                      <a:pt x="2361" y="739"/>
                    </a:lnTo>
                    <a:lnTo>
                      <a:pt x="2292" y="677"/>
                    </a:lnTo>
                    <a:lnTo>
                      <a:pt x="2222" y="615"/>
                    </a:lnTo>
                    <a:lnTo>
                      <a:pt x="2133" y="589"/>
                    </a:lnTo>
                    <a:lnTo>
                      <a:pt x="2071" y="592"/>
                    </a:lnTo>
                    <a:lnTo>
                      <a:pt x="2015" y="579"/>
                    </a:lnTo>
                    <a:lnTo>
                      <a:pt x="1958" y="566"/>
                    </a:lnTo>
                    <a:lnTo>
                      <a:pt x="1908" y="581"/>
                    </a:lnTo>
                    <a:lnTo>
                      <a:pt x="1914" y="56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79"/>
              <p:cNvSpPr>
                <a:spLocks noChangeAspect="1"/>
              </p:cNvSpPr>
              <p:nvPr/>
            </p:nvSpPr>
            <p:spPr bwMode="auto">
              <a:xfrm>
                <a:off x="3043" y="2304"/>
                <a:ext cx="290" cy="271"/>
              </a:xfrm>
              <a:custGeom>
                <a:avLst/>
                <a:gdLst>
                  <a:gd name="T0" fmla="*/ 2147483647 w 534"/>
                  <a:gd name="T1" fmla="*/ 2147483647 h 593"/>
                  <a:gd name="T2" fmla="*/ 1423393367 w 534"/>
                  <a:gd name="T3" fmla="*/ 2147483647 h 593"/>
                  <a:gd name="T4" fmla="*/ 0 w 534"/>
                  <a:gd name="T5" fmla="*/ 2147483647 h 593"/>
                  <a:gd name="T6" fmla="*/ 2147483647 w 534"/>
                  <a:gd name="T7" fmla="*/ 2147483647 h 593"/>
                  <a:gd name="T8" fmla="*/ 2147483647 w 534"/>
                  <a:gd name="T9" fmla="*/ 2147483647 h 593"/>
                  <a:gd name="T10" fmla="*/ 2147483647 w 534"/>
                  <a:gd name="T11" fmla="*/ 2147483647 h 593"/>
                  <a:gd name="T12" fmla="*/ 2147483647 w 534"/>
                  <a:gd name="T13" fmla="*/ 2147483647 h 593"/>
                  <a:gd name="T14" fmla="*/ 2147483647 w 534"/>
                  <a:gd name="T15" fmla="*/ 2147483647 h 593"/>
                  <a:gd name="T16" fmla="*/ 2147483647 w 534"/>
                  <a:gd name="T17" fmla="*/ 2147483647 h 593"/>
                  <a:gd name="T18" fmla="*/ 2147483647 w 534"/>
                  <a:gd name="T19" fmla="*/ 2147483647 h 593"/>
                  <a:gd name="T20" fmla="*/ 2147483647 w 534"/>
                  <a:gd name="T21" fmla="*/ 2147483647 h 593"/>
                  <a:gd name="T22" fmla="*/ 2147483647 w 534"/>
                  <a:gd name="T23" fmla="*/ 2147483647 h 593"/>
                  <a:gd name="T24" fmla="*/ 2147483647 w 534"/>
                  <a:gd name="T25" fmla="*/ 2147483647 h 593"/>
                  <a:gd name="T26" fmla="*/ 2147483647 w 534"/>
                  <a:gd name="T27" fmla="*/ 2147483647 h 593"/>
                  <a:gd name="T28" fmla="*/ 2147483647 w 534"/>
                  <a:gd name="T29" fmla="*/ 2147483647 h 593"/>
                  <a:gd name="T30" fmla="*/ 2147483647 w 534"/>
                  <a:gd name="T31" fmla="*/ 2147483647 h 593"/>
                  <a:gd name="T32" fmla="*/ 2147483647 w 534"/>
                  <a:gd name="T33" fmla="*/ 2147483647 h 593"/>
                  <a:gd name="T34" fmla="*/ 2147483647 w 534"/>
                  <a:gd name="T35" fmla="*/ 2147483647 h 593"/>
                  <a:gd name="T36" fmla="*/ 2147483647 w 534"/>
                  <a:gd name="T37" fmla="*/ 2147483647 h 593"/>
                  <a:gd name="T38" fmla="*/ 2147483647 w 534"/>
                  <a:gd name="T39" fmla="*/ 2147483647 h 593"/>
                  <a:gd name="T40" fmla="*/ 2147483647 w 534"/>
                  <a:gd name="T41" fmla="*/ 2147483647 h 593"/>
                  <a:gd name="T42" fmla="*/ 2147483647 w 534"/>
                  <a:gd name="T43" fmla="*/ 2147483647 h 593"/>
                  <a:gd name="T44" fmla="*/ 2147483647 w 534"/>
                  <a:gd name="T45" fmla="*/ 2147483647 h 593"/>
                  <a:gd name="T46" fmla="*/ 2147483647 w 534"/>
                  <a:gd name="T47" fmla="*/ 2147483647 h 593"/>
                  <a:gd name="T48" fmla="*/ 2147483647 w 534"/>
                  <a:gd name="T49" fmla="*/ 2147483647 h 593"/>
                  <a:gd name="T50" fmla="*/ 2147483647 w 534"/>
                  <a:gd name="T51" fmla="*/ 2147483647 h 593"/>
                  <a:gd name="T52" fmla="*/ 2147483647 w 534"/>
                  <a:gd name="T53" fmla="*/ 2147483647 h 593"/>
                  <a:gd name="T54" fmla="*/ 2147483647 w 534"/>
                  <a:gd name="T55" fmla="*/ 0 h 593"/>
                  <a:gd name="T56" fmla="*/ 2147483647 w 534"/>
                  <a:gd name="T57" fmla="*/ 785830498 h 593"/>
                  <a:gd name="T58" fmla="*/ 2147483647 w 534"/>
                  <a:gd name="T59" fmla="*/ 1571832784 h 593"/>
                  <a:gd name="T60" fmla="*/ 2147483647 w 534"/>
                  <a:gd name="T61" fmla="*/ 2147483647 h 59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534"/>
                  <a:gd name="T94" fmla="*/ 0 h 593"/>
                  <a:gd name="T95" fmla="*/ 534 w 534"/>
                  <a:gd name="T96" fmla="*/ 593 h 59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534" h="593">
                    <a:moveTo>
                      <a:pt x="29" y="54"/>
                    </a:moveTo>
                    <a:lnTo>
                      <a:pt x="14" y="132"/>
                    </a:lnTo>
                    <a:lnTo>
                      <a:pt x="0" y="210"/>
                    </a:lnTo>
                    <a:lnTo>
                      <a:pt x="62" y="271"/>
                    </a:lnTo>
                    <a:lnTo>
                      <a:pt x="124" y="330"/>
                    </a:lnTo>
                    <a:lnTo>
                      <a:pt x="176" y="354"/>
                    </a:lnTo>
                    <a:lnTo>
                      <a:pt x="230" y="377"/>
                    </a:lnTo>
                    <a:lnTo>
                      <a:pt x="287" y="412"/>
                    </a:lnTo>
                    <a:lnTo>
                      <a:pt x="345" y="445"/>
                    </a:lnTo>
                    <a:lnTo>
                      <a:pt x="320" y="514"/>
                    </a:lnTo>
                    <a:lnTo>
                      <a:pt x="297" y="583"/>
                    </a:lnTo>
                    <a:lnTo>
                      <a:pt x="371" y="589"/>
                    </a:lnTo>
                    <a:lnTo>
                      <a:pt x="444" y="593"/>
                    </a:lnTo>
                    <a:lnTo>
                      <a:pt x="486" y="578"/>
                    </a:lnTo>
                    <a:lnTo>
                      <a:pt x="534" y="501"/>
                    </a:lnTo>
                    <a:lnTo>
                      <a:pt x="531" y="454"/>
                    </a:lnTo>
                    <a:lnTo>
                      <a:pt x="532" y="396"/>
                    </a:lnTo>
                    <a:lnTo>
                      <a:pt x="534" y="338"/>
                    </a:lnTo>
                    <a:lnTo>
                      <a:pt x="500" y="333"/>
                    </a:lnTo>
                    <a:lnTo>
                      <a:pt x="467" y="335"/>
                    </a:lnTo>
                    <a:lnTo>
                      <a:pt x="448" y="275"/>
                    </a:lnTo>
                    <a:lnTo>
                      <a:pt x="429" y="215"/>
                    </a:lnTo>
                    <a:lnTo>
                      <a:pt x="381" y="208"/>
                    </a:lnTo>
                    <a:lnTo>
                      <a:pt x="292" y="195"/>
                    </a:lnTo>
                    <a:lnTo>
                      <a:pt x="282" y="93"/>
                    </a:lnTo>
                    <a:lnTo>
                      <a:pt x="268" y="60"/>
                    </a:lnTo>
                    <a:lnTo>
                      <a:pt x="269" y="48"/>
                    </a:lnTo>
                    <a:lnTo>
                      <a:pt x="204" y="0"/>
                    </a:lnTo>
                    <a:lnTo>
                      <a:pt x="120" y="11"/>
                    </a:lnTo>
                    <a:lnTo>
                      <a:pt x="36" y="22"/>
                    </a:lnTo>
                    <a:lnTo>
                      <a:pt x="29" y="54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80"/>
              <p:cNvSpPr>
                <a:spLocks noChangeAspect="1"/>
              </p:cNvSpPr>
              <p:nvPr/>
            </p:nvSpPr>
            <p:spPr bwMode="auto">
              <a:xfrm>
                <a:off x="3246" y="2662"/>
                <a:ext cx="168" cy="159"/>
              </a:xfrm>
              <a:custGeom>
                <a:avLst/>
                <a:gdLst>
                  <a:gd name="T0" fmla="*/ 2147483647 w 313"/>
                  <a:gd name="T1" fmla="*/ 2147483647 h 350"/>
                  <a:gd name="T2" fmla="*/ 2147483647 w 313"/>
                  <a:gd name="T3" fmla="*/ 2147483647 h 350"/>
                  <a:gd name="T4" fmla="*/ 2147483647 w 313"/>
                  <a:gd name="T5" fmla="*/ 2147483647 h 350"/>
                  <a:gd name="T6" fmla="*/ 2147483647 w 313"/>
                  <a:gd name="T7" fmla="*/ 2147483647 h 350"/>
                  <a:gd name="T8" fmla="*/ 2147483647 w 313"/>
                  <a:gd name="T9" fmla="*/ 2147483647 h 350"/>
                  <a:gd name="T10" fmla="*/ 2147483647 w 313"/>
                  <a:gd name="T11" fmla="*/ 0 h 350"/>
                  <a:gd name="T12" fmla="*/ 688274310 w 313"/>
                  <a:gd name="T13" fmla="*/ 562533387 h 350"/>
                  <a:gd name="T14" fmla="*/ 688274310 w 313"/>
                  <a:gd name="T15" fmla="*/ 843799978 h 350"/>
                  <a:gd name="T16" fmla="*/ 491655167 w 313"/>
                  <a:gd name="T17" fmla="*/ 2147483647 h 350"/>
                  <a:gd name="T18" fmla="*/ 98416217 w 313"/>
                  <a:gd name="T19" fmla="*/ 2147483647 h 350"/>
                  <a:gd name="T20" fmla="*/ 589858122 w 313"/>
                  <a:gd name="T21" fmla="*/ 2147483647 h 350"/>
                  <a:gd name="T22" fmla="*/ 0 w 313"/>
                  <a:gd name="T23" fmla="*/ 2147483647 h 350"/>
                  <a:gd name="T24" fmla="*/ 2147483647 w 313"/>
                  <a:gd name="T25" fmla="*/ 2147483647 h 350"/>
                  <a:gd name="T26" fmla="*/ 2147483647 w 313"/>
                  <a:gd name="T27" fmla="*/ 2147483647 h 350"/>
                  <a:gd name="T28" fmla="*/ 2147483647 w 313"/>
                  <a:gd name="T29" fmla="*/ 2147483647 h 350"/>
                  <a:gd name="T30" fmla="*/ 2147483647 w 313"/>
                  <a:gd name="T31" fmla="*/ 2147483647 h 350"/>
                  <a:gd name="T32" fmla="*/ 2147483647 w 313"/>
                  <a:gd name="T33" fmla="*/ 2147483647 h 350"/>
                  <a:gd name="T34" fmla="*/ 2147483647 w 313"/>
                  <a:gd name="T35" fmla="*/ 2147483647 h 350"/>
                  <a:gd name="T36" fmla="*/ 2147483647 w 313"/>
                  <a:gd name="T37" fmla="*/ 2147483647 h 3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3"/>
                  <a:gd name="T58" fmla="*/ 0 h 350"/>
                  <a:gd name="T59" fmla="*/ 313 w 313"/>
                  <a:gd name="T60" fmla="*/ 350 h 35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3" h="350">
                    <a:moveTo>
                      <a:pt x="306" y="181"/>
                    </a:moveTo>
                    <a:lnTo>
                      <a:pt x="240" y="133"/>
                    </a:lnTo>
                    <a:lnTo>
                      <a:pt x="173" y="84"/>
                    </a:lnTo>
                    <a:lnTo>
                      <a:pt x="135" y="60"/>
                    </a:lnTo>
                    <a:lnTo>
                      <a:pt x="117" y="59"/>
                    </a:lnTo>
                    <a:lnTo>
                      <a:pt x="39" y="0"/>
                    </a:lnTo>
                    <a:lnTo>
                      <a:pt x="7" y="8"/>
                    </a:lnTo>
                    <a:lnTo>
                      <a:pt x="7" y="12"/>
                    </a:lnTo>
                    <a:lnTo>
                      <a:pt x="5" y="91"/>
                    </a:lnTo>
                    <a:lnTo>
                      <a:pt x="1" y="171"/>
                    </a:lnTo>
                    <a:lnTo>
                      <a:pt x="6" y="181"/>
                    </a:lnTo>
                    <a:lnTo>
                      <a:pt x="0" y="241"/>
                    </a:lnTo>
                    <a:lnTo>
                      <a:pt x="32" y="301"/>
                    </a:lnTo>
                    <a:lnTo>
                      <a:pt x="110" y="333"/>
                    </a:lnTo>
                    <a:lnTo>
                      <a:pt x="212" y="350"/>
                    </a:lnTo>
                    <a:lnTo>
                      <a:pt x="269" y="327"/>
                    </a:lnTo>
                    <a:lnTo>
                      <a:pt x="313" y="265"/>
                    </a:lnTo>
                    <a:lnTo>
                      <a:pt x="299" y="216"/>
                    </a:lnTo>
                    <a:lnTo>
                      <a:pt x="306" y="181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81"/>
              <p:cNvSpPr>
                <a:spLocks noChangeAspect="1"/>
              </p:cNvSpPr>
              <p:nvPr/>
            </p:nvSpPr>
            <p:spPr bwMode="auto">
              <a:xfrm>
                <a:off x="2832" y="2384"/>
                <a:ext cx="536" cy="1009"/>
              </a:xfrm>
              <a:custGeom>
                <a:avLst/>
                <a:gdLst>
                  <a:gd name="T0" fmla="*/ 2147483647 w 991"/>
                  <a:gd name="T1" fmla="*/ 2147483647 h 2218"/>
                  <a:gd name="T2" fmla="*/ 2147483647 w 991"/>
                  <a:gd name="T3" fmla="*/ 2147483647 h 2218"/>
                  <a:gd name="T4" fmla="*/ 2147483647 w 991"/>
                  <a:gd name="T5" fmla="*/ 2147483647 h 2218"/>
                  <a:gd name="T6" fmla="*/ 2147483647 w 991"/>
                  <a:gd name="T7" fmla="*/ 2147483647 h 2218"/>
                  <a:gd name="T8" fmla="*/ 2147483647 w 991"/>
                  <a:gd name="T9" fmla="*/ 2147483647 h 2218"/>
                  <a:gd name="T10" fmla="*/ 2147483647 w 991"/>
                  <a:gd name="T11" fmla="*/ 2147483647 h 2218"/>
                  <a:gd name="T12" fmla="*/ 2147483647 w 991"/>
                  <a:gd name="T13" fmla="*/ 2147483647 h 2218"/>
                  <a:gd name="T14" fmla="*/ 2147483647 w 991"/>
                  <a:gd name="T15" fmla="*/ 2147483647 h 2218"/>
                  <a:gd name="T16" fmla="*/ 2147483647 w 991"/>
                  <a:gd name="T17" fmla="*/ 2147483647 h 2218"/>
                  <a:gd name="T18" fmla="*/ 2147483647 w 991"/>
                  <a:gd name="T19" fmla="*/ 2147483647 h 2218"/>
                  <a:gd name="T20" fmla="*/ 2147483647 w 991"/>
                  <a:gd name="T21" fmla="*/ 2147483647 h 2218"/>
                  <a:gd name="T22" fmla="*/ 2147483647 w 991"/>
                  <a:gd name="T23" fmla="*/ 2147483647 h 2218"/>
                  <a:gd name="T24" fmla="*/ 2147483647 w 991"/>
                  <a:gd name="T25" fmla="*/ 2147483647 h 2218"/>
                  <a:gd name="T26" fmla="*/ 2147483647 w 991"/>
                  <a:gd name="T27" fmla="*/ 2147483647 h 2218"/>
                  <a:gd name="T28" fmla="*/ 2147483647 w 991"/>
                  <a:gd name="T29" fmla="*/ 2147483647 h 2218"/>
                  <a:gd name="T30" fmla="*/ 2147483647 w 991"/>
                  <a:gd name="T31" fmla="*/ 2147483647 h 2218"/>
                  <a:gd name="T32" fmla="*/ 2147483647 w 991"/>
                  <a:gd name="T33" fmla="*/ 2147483647 h 2218"/>
                  <a:gd name="T34" fmla="*/ 2147483647 w 991"/>
                  <a:gd name="T35" fmla="*/ 2147483647 h 2218"/>
                  <a:gd name="T36" fmla="*/ 2147483647 w 991"/>
                  <a:gd name="T37" fmla="*/ 2147483647 h 2218"/>
                  <a:gd name="T38" fmla="*/ 2147483647 w 991"/>
                  <a:gd name="T39" fmla="*/ 2147483647 h 2218"/>
                  <a:gd name="T40" fmla="*/ 2147483647 w 991"/>
                  <a:gd name="T41" fmla="*/ 2147483647 h 2218"/>
                  <a:gd name="T42" fmla="*/ 2147483647 w 991"/>
                  <a:gd name="T43" fmla="*/ 2147483647 h 2218"/>
                  <a:gd name="T44" fmla="*/ 2147483647 w 991"/>
                  <a:gd name="T45" fmla="*/ 2147483647 h 2218"/>
                  <a:gd name="T46" fmla="*/ 2147483647 w 991"/>
                  <a:gd name="T47" fmla="*/ 2147483647 h 2218"/>
                  <a:gd name="T48" fmla="*/ 2147483647 w 991"/>
                  <a:gd name="T49" fmla="*/ 2147483647 h 2218"/>
                  <a:gd name="T50" fmla="*/ 2147483647 w 991"/>
                  <a:gd name="T51" fmla="*/ 2147483647 h 2218"/>
                  <a:gd name="T52" fmla="*/ 2147483647 w 991"/>
                  <a:gd name="T53" fmla="*/ 2147483647 h 2218"/>
                  <a:gd name="T54" fmla="*/ 2147483647 w 991"/>
                  <a:gd name="T55" fmla="*/ 2147483647 h 2218"/>
                  <a:gd name="T56" fmla="*/ 2147483647 w 991"/>
                  <a:gd name="T57" fmla="*/ 2147483647 h 2218"/>
                  <a:gd name="T58" fmla="*/ 2147483647 w 991"/>
                  <a:gd name="T59" fmla="*/ 2147483647 h 2218"/>
                  <a:gd name="T60" fmla="*/ 100352928 w 991"/>
                  <a:gd name="T61" fmla="*/ 2147483647 h 2218"/>
                  <a:gd name="T62" fmla="*/ 902311318 w 991"/>
                  <a:gd name="T63" fmla="*/ 2147483647 h 2218"/>
                  <a:gd name="T64" fmla="*/ 2147483647 w 991"/>
                  <a:gd name="T65" fmla="*/ 2147483647 h 2218"/>
                  <a:gd name="T66" fmla="*/ 2147483647 w 991"/>
                  <a:gd name="T67" fmla="*/ 2147483647 h 2218"/>
                  <a:gd name="T68" fmla="*/ 2147483647 w 991"/>
                  <a:gd name="T69" fmla="*/ 2147483647 h 2218"/>
                  <a:gd name="T70" fmla="*/ 2147483647 w 991"/>
                  <a:gd name="T71" fmla="*/ 2147483647 h 2218"/>
                  <a:gd name="T72" fmla="*/ 2147483647 w 991"/>
                  <a:gd name="T73" fmla="*/ 2147483647 h 2218"/>
                  <a:gd name="T74" fmla="*/ 2147483647 w 991"/>
                  <a:gd name="T75" fmla="*/ 704378975 h 2218"/>
                  <a:gd name="T76" fmla="*/ 2147483647 w 991"/>
                  <a:gd name="T77" fmla="*/ 2147483647 h 2218"/>
                  <a:gd name="T78" fmla="*/ 2147483647 w 991"/>
                  <a:gd name="T79" fmla="*/ 1127006278 h 2218"/>
                  <a:gd name="T80" fmla="*/ 2147483647 w 991"/>
                  <a:gd name="T81" fmla="*/ 2147483647 h 2218"/>
                  <a:gd name="T82" fmla="*/ 2147483647 w 991"/>
                  <a:gd name="T83" fmla="*/ 2147483647 h 2218"/>
                  <a:gd name="T84" fmla="*/ 2147483647 w 991"/>
                  <a:gd name="T85" fmla="*/ 2147483647 h 2218"/>
                  <a:gd name="T86" fmla="*/ 2147483647 w 991"/>
                  <a:gd name="T87" fmla="*/ 2147483647 h 2218"/>
                  <a:gd name="T88" fmla="*/ 2147483647 w 991"/>
                  <a:gd name="T89" fmla="*/ 2147483647 h 2218"/>
                  <a:gd name="T90" fmla="*/ 2147483647 w 991"/>
                  <a:gd name="T91" fmla="*/ 2147483647 h 2218"/>
                  <a:gd name="T92" fmla="*/ 2147483647 w 991"/>
                  <a:gd name="T93" fmla="*/ 2147483647 h 2218"/>
                  <a:gd name="T94" fmla="*/ 2147483647 w 991"/>
                  <a:gd name="T95" fmla="*/ 2147483647 h 2218"/>
                  <a:gd name="T96" fmla="*/ 2147483647 w 991"/>
                  <a:gd name="T97" fmla="*/ 2147483647 h 2218"/>
                  <a:gd name="T98" fmla="*/ 2147483647 w 991"/>
                  <a:gd name="T99" fmla="*/ 2147483647 h 2218"/>
                  <a:gd name="T100" fmla="*/ 2147483647 w 991"/>
                  <a:gd name="T101" fmla="*/ 2147483647 h 2218"/>
                  <a:gd name="T102" fmla="*/ 2147483647 w 991"/>
                  <a:gd name="T103" fmla="*/ 2147483647 h 2218"/>
                  <a:gd name="T104" fmla="*/ 2147483647 w 991"/>
                  <a:gd name="T105" fmla="*/ 2147483647 h 2218"/>
                  <a:gd name="T106" fmla="*/ 2147483647 w 991"/>
                  <a:gd name="T107" fmla="*/ 2147483647 h 2218"/>
                  <a:gd name="T108" fmla="*/ 2147483647 w 991"/>
                  <a:gd name="T109" fmla="*/ 2147483647 h 2218"/>
                  <a:gd name="T110" fmla="*/ 2147483647 w 991"/>
                  <a:gd name="T111" fmla="*/ 2147483647 h 2218"/>
                  <a:gd name="T112" fmla="*/ 2147483647 w 991"/>
                  <a:gd name="T113" fmla="*/ 2147483647 h 2218"/>
                  <a:gd name="T114" fmla="*/ 2147483647 w 991"/>
                  <a:gd name="T115" fmla="*/ 2147483647 h 2218"/>
                  <a:gd name="T116" fmla="*/ 2147483647 w 991"/>
                  <a:gd name="T117" fmla="*/ 2147483647 h 2218"/>
                  <a:gd name="T118" fmla="*/ 2147483647 w 991"/>
                  <a:gd name="T119" fmla="*/ 2147483647 h 22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991"/>
                  <a:gd name="T181" fmla="*/ 0 h 2218"/>
                  <a:gd name="T182" fmla="*/ 991 w 991"/>
                  <a:gd name="T183" fmla="*/ 2218 h 2218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991" h="2218">
                    <a:moveTo>
                      <a:pt x="636" y="1408"/>
                    </a:moveTo>
                    <a:lnTo>
                      <a:pt x="551" y="1406"/>
                    </a:lnTo>
                    <a:lnTo>
                      <a:pt x="489" y="1394"/>
                    </a:lnTo>
                    <a:lnTo>
                      <a:pt x="538" y="1491"/>
                    </a:lnTo>
                    <a:lnTo>
                      <a:pt x="555" y="1499"/>
                    </a:lnTo>
                    <a:lnTo>
                      <a:pt x="579" y="1496"/>
                    </a:lnTo>
                    <a:lnTo>
                      <a:pt x="597" y="1483"/>
                    </a:lnTo>
                    <a:lnTo>
                      <a:pt x="615" y="1536"/>
                    </a:lnTo>
                    <a:lnTo>
                      <a:pt x="581" y="1525"/>
                    </a:lnTo>
                    <a:lnTo>
                      <a:pt x="538" y="1525"/>
                    </a:lnTo>
                    <a:lnTo>
                      <a:pt x="584" y="1549"/>
                    </a:lnTo>
                    <a:lnTo>
                      <a:pt x="540" y="1605"/>
                    </a:lnTo>
                    <a:lnTo>
                      <a:pt x="546" y="1664"/>
                    </a:lnTo>
                    <a:lnTo>
                      <a:pt x="538" y="1695"/>
                    </a:lnTo>
                    <a:lnTo>
                      <a:pt x="471" y="1728"/>
                    </a:lnTo>
                    <a:lnTo>
                      <a:pt x="474" y="1796"/>
                    </a:lnTo>
                    <a:lnTo>
                      <a:pt x="565" y="1843"/>
                    </a:lnTo>
                    <a:lnTo>
                      <a:pt x="599" y="1863"/>
                    </a:lnTo>
                    <a:lnTo>
                      <a:pt x="580" y="1899"/>
                    </a:lnTo>
                    <a:lnTo>
                      <a:pt x="600" y="1906"/>
                    </a:lnTo>
                    <a:lnTo>
                      <a:pt x="568" y="1952"/>
                    </a:lnTo>
                    <a:lnTo>
                      <a:pt x="538" y="1999"/>
                    </a:lnTo>
                    <a:lnTo>
                      <a:pt x="534" y="2056"/>
                    </a:lnTo>
                    <a:lnTo>
                      <a:pt x="501" y="2044"/>
                    </a:lnTo>
                    <a:lnTo>
                      <a:pt x="488" y="2050"/>
                    </a:lnTo>
                    <a:lnTo>
                      <a:pt x="517" y="2065"/>
                    </a:lnTo>
                    <a:lnTo>
                      <a:pt x="493" y="2103"/>
                    </a:lnTo>
                    <a:lnTo>
                      <a:pt x="493" y="2121"/>
                    </a:lnTo>
                    <a:lnTo>
                      <a:pt x="520" y="2164"/>
                    </a:lnTo>
                    <a:lnTo>
                      <a:pt x="506" y="2162"/>
                    </a:lnTo>
                    <a:lnTo>
                      <a:pt x="546" y="2183"/>
                    </a:lnTo>
                    <a:lnTo>
                      <a:pt x="580" y="2218"/>
                    </a:lnTo>
                    <a:lnTo>
                      <a:pt x="483" y="2191"/>
                    </a:lnTo>
                    <a:lnTo>
                      <a:pt x="369" y="2180"/>
                    </a:lnTo>
                    <a:lnTo>
                      <a:pt x="336" y="2149"/>
                    </a:lnTo>
                    <a:lnTo>
                      <a:pt x="300" y="2094"/>
                    </a:lnTo>
                    <a:lnTo>
                      <a:pt x="266" y="2096"/>
                    </a:lnTo>
                    <a:lnTo>
                      <a:pt x="210" y="2002"/>
                    </a:lnTo>
                    <a:lnTo>
                      <a:pt x="246" y="1960"/>
                    </a:lnTo>
                    <a:lnTo>
                      <a:pt x="236" y="1861"/>
                    </a:lnTo>
                    <a:lnTo>
                      <a:pt x="224" y="1780"/>
                    </a:lnTo>
                    <a:lnTo>
                      <a:pt x="220" y="1724"/>
                    </a:lnTo>
                    <a:lnTo>
                      <a:pt x="204" y="1693"/>
                    </a:lnTo>
                    <a:lnTo>
                      <a:pt x="181" y="1678"/>
                    </a:lnTo>
                    <a:lnTo>
                      <a:pt x="220" y="1664"/>
                    </a:lnTo>
                    <a:lnTo>
                      <a:pt x="172" y="1636"/>
                    </a:lnTo>
                    <a:lnTo>
                      <a:pt x="145" y="1559"/>
                    </a:lnTo>
                    <a:lnTo>
                      <a:pt x="114" y="1518"/>
                    </a:lnTo>
                    <a:lnTo>
                      <a:pt x="112" y="1461"/>
                    </a:lnTo>
                    <a:lnTo>
                      <a:pt x="88" y="1363"/>
                    </a:lnTo>
                    <a:lnTo>
                      <a:pt x="81" y="1287"/>
                    </a:lnTo>
                    <a:lnTo>
                      <a:pt x="94" y="1241"/>
                    </a:lnTo>
                    <a:lnTo>
                      <a:pt x="86" y="1198"/>
                    </a:lnTo>
                    <a:lnTo>
                      <a:pt x="68" y="1136"/>
                    </a:lnTo>
                    <a:lnTo>
                      <a:pt x="50" y="1076"/>
                    </a:lnTo>
                    <a:lnTo>
                      <a:pt x="80" y="1027"/>
                    </a:lnTo>
                    <a:lnTo>
                      <a:pt x="66" y="979"/>
                    </a:lnTo>
                    <a:lnTo>
                      <a:pt x="75" y="885"/>
                    </a:lnTo>
                    <a:lnTo>
                      <a:pt x="60" y="842"/>
                    </a:lnTo>
                    <a:lnTo>
                      <a:pt x="30" y="783"/>
                    </a:lnTo>
                    <a:lnTo>
                      <a:pt x="0" y="724"/>
                    </a:lnTo>
                    <a:lnTo>
                      <a:pt x="1" y="677"/>
                    </a:lnTo>
                    <a:lnTo>
                      <a:pt x="12" y="630"/>
                    </a:lnTo>
                    <a:lnTo>
                      <a:pt x="9" y="578"/>
                    </a:lnTo>
                    <a:lnTo>
                      <a:pt x="6" y="524"/>
                    </a:lnTo>
                    <a:lnTo>
                      <a:pt x="32" y="458"/>
                    </a:lnTo>
                    <a:lnTo>
                      <a:pt x="58" y="393"/>
                    </a:lnTo>
                    <a:lnTo>
                      <a:pt x="76" y="373"/>
                    </a:lnTo>
                    <a:lnTo>
                      <a:pt x="52" y="330"/>
                    </a:lnTo>
                    <a:lnTo>
                      <a:pt x="42" y="228"/>
                    </a:lnTo>
                    <a:lnTo>
                      <a:pt x="52" y="191"/>
                    </a:lnTo>
                    <a:lnTo>
                      <a:pt x="107" y="164"/>
                    </a:lnTo>
                    <a:lnTo>
                      <a:pt x="120" y="89"/>
                    </a:lnTo>
                    <a:lnTo>
                      <a:pt x="107" y="75"/>
                    </a:lnTo>
                    <a:lnTo>
                      <a:pt x="159" y="0"/>
                    </a:lnTo>
                    <a:lnTo>
                      <a:pt x="173" y="10"/>
                    </a:lnTo>
                    <a:lnTo>
                      <a:pt x="251" y="25"/>
                    </a:lnTo>
                    <a:lnTo>
                      <a:pt x="283" y="68"/>
                    </a:lnTo>
                    <a:lnTo>
                      <a:pt x="303" y="27"/>
                    </a:lnTo>
                    <a:lnTo>
                      <a:pt x="377" y="16"/>
                    </a:lnTo>
                    <a:lnTo>
                      <a:pt x="391" y="32"/>
                    </a:lnTo>
                    <a:lnTo>
                      <a:pt x="453" y="93"/>
                    </a:lnTo>
                    <a:lnTo>
                      <a:pt x="515" y="152"/>
                    </a:lnTo>
                    <a:lnTo>
                      <a:pt x="567" y="176"/>
                    </a:lnTo>
                    <a:lnTo>
                      <a:pt x="621" y="199"/>
                    </a:lnTo>
                    <a:lnTo>
                      <a:pt x="678" y="234"/>
                    </a:lnTo>
                    <a:lnTo>
                      <a:pt x="736" y="267"/>
                    </a:lnTo>
                    <a:lnTo>
                      <a:pt x="711" y="336"/>
                    </a:lnTo>
                    <a:lnTo>
                      <a:pt x="688" y="405"/>
                    </a:lnTo>
                    <a:lnTo>
                      <a:pt x="762" y="411"/>
                    </a:lnTo>
                    <a:lnTo>
                      <a:pt x="835" y="415"/>
                    </a:lnTo>
                    <a:lnTo>
                      <a:pt x="877" y="400"/>
                    </a:lnTo>
                    <a:lnTo>
                      <a:pt x="925" y="323"/>
                    </a:lnTo>
                    <a:lnTo>
                      <a:pt x="922" y="276"/>
                    </a:lnTo>
                    <a:lnTo>
                      <a:pt x="962" y="279"/>
                    </a:lnTo>
                    <a:lnTo>
                      <a:pt x="991" y="373"/>
                    </a:lnTo>
                    <a:lnTo>
                      <a:pt x="950" y="408"/>
                    </a:lnTo>
                    <a:lnTo>
                      <a:pt x="911" y="444"/>
                    </a:lnTo>
                    <a:lnTo>
                      <a:pt x="877" y="486"/>
                    </a:lnTo>
                    <a:lnTo>
                      <a:pt x="844" y="529"/>
                    </a:lnTo>
                    <a:lnTo>
                      <a:pt x="809" y="572"/>
                    </a:lnTo>
                    <a:lnTo>
                      <a:pt x="776" y="615"/>
                    </a:lnTo>
                    <a:lnTo>
                      <a:pt x="777" y="622"/>
                    </a:lnTo>
                    <a:lnTo>
                      <a:pt x="775" y="701"/>
                    </a:lnTo>
                    <a:lnTo>
                      <a:pt x="771" y="781"/>
                    </a:lnTo>
                    <a:lnTo>
                      <a:pt x="780" y="828"/>
                    </a:lnTo>
                    <a:lnTo>
                      <a:pt x="764" y="859"/>
                    </a:lnTo>
                    <a:lnTo>
                      <a:pt x="793" y="943"/>
                    </a:lnTo>
                    <a:lnTo>
                      <a:pt x="877" y="1001"/>
                    </a:lnTo>
                    <a:lnTo>
                      <a:pt x="882" y="1053"/>
                    </a:lnTo>
                    <a:lnTo>
                      <a:pt x="922" y="1083"/>
                    </a:lnTo>
                    <a:lnTo>
                      <a:pt x="897" y="1146"/>
                    </a:lnTo>
                    <a:lnTo>
                      <a:pt x="872" y="1209"/>
                    </a:lnTo>
                    <a:lnTo>
                      <a:pt x="821" y="1222"/>
                    </a:lnTo>
                    <a:lnTo>
                      <a:pt x="770" y="1235"/>
                    </a:lnTo>
                    <a:lnTo>
                      <a:pt x="719" y="1248"/>
                    </a:lnTo>
                    <a:lnTo>
                      <a:pt x="667" y="1260"/>
                    </a:lnTo>
                    <a:lnTo>
                      <a:pt x="619" y="1255"/>
                    </a:lnTo>
                    <a:lnTo>
                      <a:pt x="635" y="1282"/>
                    </a:lnTo>
                    <a:lnTo>
                      <a:pt x="650" y="1371"/>
                    </a:lnTo>
                    <a:lnTo>
                      <a:pt x="636" y="1408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82"/>
              <p:cNvSpPr>
                <a:spLocks noChangeAspect="1"/>
              </p:cNvSpPr>
              <p:nvPr/>
            </p:nvSpPr>
            <p:spPr bwMode="auto">
              <a:xfrm>
                <a:off x="3146" y="3400"/>
                <a:ext cx="132" cy="75"/>
              </a:xfrm>
              <a:custGeom>
                <a:avLst/>
                <a:gdLst>
                  <a:gd name="T0" fmla="*/ 2070068887 w 244"/>
                  <a:gd name="T1" fmla="*/ 2147483647 h 158"/>
                  <a:gd name="T2" fmla="*/ 0 w 244"/>
                  <a:gd name="T3" fmla="*/ 0 h 158"/>
                  <a:gd name="T4" fmla="*/ 2147483647 w 244"/>
                  <a:gd name="T5" fmla="*/ 2147483647 h 158"/>
                  <a:gd name="T6" fmla="*/ 2147483647 w 244"/>
                  <a:gd name="T7" fmla="*/ 2147483647 h 158"/>
                  <a:gd name="T8" fmla="*/ 2147483647 w 244"/>
                  <a:gd name="T9" fmla="*/ 2147483647 h 158"/>
                  <a:gd name="T10" fmla="*/ 2147483647 w 244"/>
                  <a:gd name="T11" fmla="*/ 2147483647 h 158"/>
                  <a:gd name="T12" fmla="*/ 2147483647 w 244"/>
                  <a:gd name="T13" fmla="*/ 2147483647 h 158"/>
                  <a:gd name="T14" fmla="*/ 2147483647 w 244"/>
                  <a:gd name="T15" fmla="*/ 2147483647 h 158"/>
                  <a:gd name="T16" fmla="*/ 2070068887 w 244"/>
                  <a:gd name="T17" fmla="*/ 2147483647 h 1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4"/>
                  <a:gd name="T28" fmla="*/ 0 h 158"/>
                  <a:gd name="T29" fmla="*/ 244 w 244"/>
                  <a:gd name="T30" fmla="*/ 158 h 1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4" h="158">
                    <a:moveTo>
                      <a:pt x="21" y="31"/>
                    </a:moveTo>
                    <a:lnTo>
                      <a:pt x="0" y="0"/>
                    </a:lnTo>
                    <a:lnTo>
                      <a:pt x="32" y="78"/>
                    </a:lnTo>
                    <a:lnTo>
                      <a:pt x="65" y="156"/>
                    </a:lnTo>
                    <a:lnTo>
                      <a:pt x="154" y="158"/>
                    </a:lnTo>
                    <a:lnTo>
                      <a:pt x="244" y="158"/>
                    </a:lnTo>
                    <a:lnTo>
                      <a:pt x="237" y="139"/>
                    </a:lnTo>
                    <a:lnTo>
                      <a:pt x="109" y="97"/>
                    </a:lnTo>
                    <a:lnTo>
                      <a:pt x="21" y="31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83"/>
              <p:cNvSpPr>
                <a:spLocks noChangeAspect="1"/>
              </p:cNvSpPr>
              <p:nvPr/>
            </p:nvSpPr>
            <p:spPr bwMode="auto">
              <a:xfrm>
                <a:off x="2762" y="2241"/>
                <a:ext cx="386" cy="1201"/>
              </a:xfrm>
              <a:custGeom>
                <a:avLst/>
                <a:gdLst>
                  <a:gd name="T0" fmla="*/ 2147483647 w 711"/>
                  <a:gd name="T1" fmla="*/ 2147483647 h 2636"/>
                  <a:gd name="T2" fmla="*/ 2147483647 w 711"/>
                  <a:gd name="T3" fmla="*/ 2147483647 h 2636"/>
                  <a:gd name="T4" fmla="*/ 2147483647 w 711"/>
                  <a:gd name="T5" fmla="*/ 2147483647 h 2636"/>
                  <a:gd name="T6" fmla="*/ 2147483647 w 711"/>
                  <a:gd name="T7" fmla="*/ 2147483647 h 2636"/>
                  <a:gd name="T8" fmla="*/ 2147483647 w 711"/>
                  <a:gd name="T9" fmla="*/ 2147483647 h 2636"/>
                  <a:gd name="T10" fmla="*/ 2147483647 w 711"/>
                  <a:gd name="T11" fmla="*/ 2147483647 h 2636"/>
                  <a:gd name="T12" fmla="*/ 2147483647 w 711"/>
                  <a:gd name="T13" fmla="*/ 2147483647 h 2636"/>
                  <a:gd name="T14" fmla="*/ 2147483647 w 711"/>
                  <a:gd name="T15" fmla="*/ 2147483647 h 2636"/>
                  <a:gd name="T16" fmla="*/ 2147483647 w 711"/>
                  <a:gd name="T17" fmla="*/ 2147483647 h 2636"/>
                  <a:gd name="T18" fmla="*/ 2147483647 w 711"/>
                  <a:gd name="T19" fmla="*/ 2147483647 h 2636"/>
                  <a:gd name="T20" fmla="*/ 2147483647 w 711"/>
                  <a:gd name="T21" fmla="*/ 2147483647 h 2636"/>
                  <a:gd name="T22" fmla="*/ 2147483647 w 711"/>
                  <a:gd name="T23" fmla="*/ 2147483647 h 2636"/>
                  <a:gd name="T24" fmla="*/ 2147483647 w 711"/>
                  <a:gd name="T25" fmla="*/ 2147483647 h 2636"/>
                  <a:gd name="T26" fmla="*/ 2147483647 w 711"/>
                  <a:gd name="T27" fmla="*/ 2147483647 h 2636"/>
                  <a:gd name="T28" fmla="*/ 2147483647 w 711"/>
                  <a:gd name="T29" fmla="*/ 2147483647 h 2636"/>
                  <a:gd name="T30" fmla="*/ 2147483647 w 711"/>
                  <a:gd name="T31" fmla="*/ 2147483647 h 2636"/>
                  <a:gd name="T32" fmla="*/ 2147483647 w 711"/>
                  <a:gd name="T33" fmla="*/ 2147483647 h 2636"/>
                  <a:gd name="T34" fmla="*/ 2147483647 w 711"/>
                  <a:gd name="T35" fmla="*/ 2147483647 h 2636"/>
                  <a:gd name="T36" fmla="*/ 2147483647 w 711"/>
                  <a:gd name="T37" fmla="*/ 2147483647 h 2636"/>
                  <a:gd name="T38" fmla="*/ 2147483647 w 711"/>
                  <a:gd name="T39" fmla="*/ 2147483647 h 2636"/>
                  <a:gd name="T40" fmla="*/ 2147483647 w 711"/>
                  <a:gd name="T41" fmla="*/ 2147483647 h 2636"/>
                  <a:gd name="T42" fmla="*/ 2147483647 w 711"/>
                  <a:gd name="T43" fmla="*/ 2147483647 h 2636"/>
                  <a:gd name="T44" fmla="*/ 2147483647 w 711"/>
                  <a:gd name="T45" fmla="*/ 2147483647 h 2636"/>
                  <a:gd name="T46" fmla="*/ 2147483647 w 711"/>
                  <a:gd name="T47" fmla="*/ 2147483647 h 2636"/>
                  <a:gd name="T48" fmla="*/ 2147483647 w 711"/>
                  <a:gd name="T49" fmla="*/ 2147483647 h 2636"/>
                  <a:gd name="T50" fmla="*/ 2147483647 w 711"/>
                  <a:gd name="T51" fmla="*/ 2147483647 h 2636"/>
                  <a:gd name="T52" fmla="*/ 2147483647 w 711"/>
                  <a:gd name="T53" fmla="*/ 2147483647 h 2636"/>
                  <a:gd name="T54" fmla="*/ 2147483647 w 711"/>
                  <a:gd name="T55" fmla="*/ 2147483647 h 2636"/>
                  <a:gd name="T56" fmla="*/ 2147483647 w 711"/>
                  <a:gd name="T57" fmla="*/ 2147483647 h 2636"/>
                  <a:gd name="T58" fmla="*/ 2147483647 w 711"/>
                  <a:gd name="T59" fmla="*/ 2147483647 h 2636"/>
                  <a:gd name="T60" fmla="*/ 2147483647 w 711"/>
                  <a:gd name="T61" fmla="*/ 2147483647 h 2636"/>
                  <a:gd name="T62" fmla="*/ 2147483647 w 711"/>
                  <a:gd name="T63" fmla="*/ 2147483647 h 2636"/>
                  <a:gd name="T64" fmla="*/ 2147483647 w 711"/>
                  <a:gd name="T65" fmla="*/ 2147483647 h 2636"/>
                  <a:gd name="T66" fmla="*/ 2147483647 w 711"/>
                  <a:gd name="T67" fmla="*/ 2147483647 h 2636"/>
                  <a:gd name="T68" fmla="*/ 2147483647 w 711"/>
                  <a:gd name="T69" fmla="*/ 2147483647 h 2636"/>
                  <a:gd name="T70" fmla="*/ 2147483647 w 711"/>
                  <a:gd name="T71" fmla="*/ 2147483647 h 2636"/>
                  <a:gd name="T72" fmla="*/ 2147483647 w 711"/>
                  <a:gd name="T73" fmla="*/ 2147483647 h 2636"/>
                  <a:gd name="T74" fmla="*/ 2147483647 w 711"/>
                  <a:gd name="T75" fmla="*/ 2147483647 h 2636"/>
                  <a:gd name="T76" fmla="*/ 2147483647 w 711"/>
                  <a:gd name="T77" fmla="*/ 2147483647 h 2636"/>
                  <a:gd name="T78" fmla="*/ 2147483647 w 711"/>
                  <a:gd name="T79" fmla="*/ 2147483647 h 2636"/>
                  <a:gd name="T80" fmla="*/ 2147483647 w 711"/>
                  <a:gd name="T81" fmla="*/ 2147483647 h 2636"/>
                  <a:gd name="T82" fmla="*/ 2147483647 w 711"/>
                  <a:gd name="T83" fmla="*/ 2147483647 h 2636"/>
                  <a:gd name="T84" fmla="*/ 1320944638 w 711"/>
                  <a:gd name="T85" fmla="*/ 2147483647 h 2636"/>
                  <a:gd name="T86" fmla="*/ 2147483647 w 711"/>
                  <a:gd name="T87" fmla="*/ 2147483647 h 2636"/>
                  <a:gd name="T88" fmla="*/ 2147483647 w 711"/>
                  <a:gd name="T89" fmla="*/ 2147483647 h 2636"/>
                  <a:gd name="T90" fmla="*/ 2147483647 w 711"/>
                  <a:gd name="T91" fmla="*/ 2147483647 h 2636"/>
                  <a:gd name="T92" fmla="*/ 2147483647 w 711"/>
                  <a:gd name="T93" fmla="*/ 2147483647 h 26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711"/>
                  <a:gd name="T142" fmla="*/ 0 h 2636"/>
                  <a:gd name="T143" fmla="*/ 711 w 711"/>
                  <a:gd name="T144" fmla="*/ 2636 h 26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711" h="2636">
                    <a:moveTo>
                      <a:pt x="46" y="937"/>
                    </a:moveTo>
                    <a:lnTo>
                      <a:pt x="59" y="991"/>
                    </a:lnTo>
                    <a:lnTo>
                      <a:pt x="72" y="1046"/>
                    </a:lnTo>
                    <a:lnTo>
                      <a:pt x="79" y="1102"/>
                    </a:lnTo>
                    <a:lnTo>
                      <a:pt x="87" y="1156"/>
                    </a:lnTo>
                    <a:lnTo>
                      <a:pt x="79" y="1221"/>
                    </a:lnTo>
                    <a:lnTo>
                      <a:pt x="71" y="1287"/>
                    </a:lnTo>
                    <a:lnTo>
                      <a:pt x="66" y="1352"/>
                    </a:lnTo>
                    <a:lnTo>
                      <a:pt x="61" y="1417"/>
                    </a:lnTo>
                    <a:lnTo>
                      <a:pt x="45" y="1442"/>
                    </a:lnTo>
                    <a:lnTo>
                      <a:pt x="67" y="1504"/>
                    </a:lnTo>
                    <a:lnTo>
                      <a:pt x="89" y="1565"/>
                    </a:lnTo>
                    <a:lnTo>
                      <a:pt x="104" y="1634"/>
                    </a:lnTo>
                    <a:lnTo>
                      <a:pt x="97" y="1701"/>
                    </a:lnTo>
                    <a:lnTo>
                      <a:pt x="136" y="1761"/>
                    </a:lnTo>
                    <a:lnTo>
                      <a:pt x="141" y="1774"/>
                    </a:lnTo>
                    <a:lnTo>
                      <a:pt x="164" y="1760"/>
                    </a:lnTo>
                    <a:lnTo>
                      <a:pt x="187" y="1761"/>
                    </a:lnTo>
                    <a:lnTo>
                      <a:pt x="206" y="1750"/>
                    </a:lnTo>
                    <a:lnTo>
                      <a:pt x="199" y="1791"/>
                    </a:lnTo>
                    <a:lnTo>
                      <a:pt x="218" y="1812"/>
                    </a:lnTo>
                    <a:lnTo>
                      <a:pt x="208" y="1804"/>
                    </a:lnTo>
                    <a:lnTo>
                      <a:pt x="211" y="1826"/>
                    </a:lnTo>
                    <a:lnTo>
                      <a:pt x="219" y="1868"/>
                    </a:lnTo>
                    <a:lnTo>
                      <a:pt x="223" y="1917"/>
                    </a:lnTo>
                    <a:lnTo>
                      <a:pt x="224" y="1943"/>
                    </a:lnTo>
                    <a:lnTo>
                      <a:pt x="258" y="1971"/>
                    </a:lnTo>
                    <a:lnTo>
                      <a:pt x="239" y="2019"/>
                    </a:lnTo>
                    <a:lnTo>
                      <a:pt x="259" y="2035"/>
                    </a:lnTo>
                    <a:lnTo>
                      <a:pt x="245" y="2036"/>
                    </a:lnTo>
                    <a:lnTo>
                      <a:pt x="245" y="2055"/>
                    </a:lnTo>
                    <a:lnTo>
                      <a:pt x="248" y="2058"/>
                    </a:lnTo>
                    <a:lnTo>
                      <a:pt x="250" y="2094"/>
                    </a:lnTo>
                    <a:lnTo>
                      <a:pt x="256" y="2090"/>
                    </a:lnTo>
                    <a:lnTo>
                      <a:pt x="237" y="2118"/>
                    </a:lnTo>
                    <a:lnTo>
                      <a:pt x="232" y="2098"/>
                    </a:lnTo>
                    <a:lnTo>
                      <a:pt x="210" y="2097"/>
                    </a:lnTo>
                    <a:lnTo>
                      <a:pt x="212" y="2072"/>
                    </a:lnTo>
                    <a:lnTo>
                      <a:pt x="197" y="2074"/>
                    </a:lnTo>
                    <a:lnTo>
                      <a:pt x="180" y="2079"/>
                    </a:lnTo>
                    <a:lnTo>
                      <a:pt x="148" y="2137"/>
                    </a:lnTo>
                    <a:lnTo>
                      <a:pt x="159" y="2132"/>
                    </a:lnTo>
                    <a:lnTo>
                      <a:pt x="179" y="2121"/>
                    </a:lnTo>
                    <a:lnTo>
                      <a:pt x="215" y="2135"/>
                    </a:lnTo>
                    <a:lnTo>
                      <a:pt x="257" y="2168"/>
                    </a:lnTo>
                    <a:lnTo>
                      <a:pt x="239" y="2182"/>
                    </a:lnTo>
                    <a:lnTo>
                      <a:pt x="256" y="2194"/>
                    </a:lnTo>
                    <a:lnTo>
                      <a:pt x="229" y="2205"/>
                    </a:lnTo>
                    <a:lnTo>
                      <a:pt x="281" y="2202"/>
                    </a:lnTo>
                    <a:lnTo>
                      <a:pt x="285" y="2195"/>
                    </a:lnTo>
                    <a:lnTo>
                      <a:pt x="308" y="2223"/>
                    </a:lnTo>
                    <a:lnTo>
                      <a:pt x="308" y="2240"/>
                    </a:lnTo>
                    <a:lnTo>
                      <a:pt x="265" y="2231"/>
                    </a:lnTo>
                    <a:lnTo>
                      <a:pt x="249" y="2228"/>
                    </a:lnTo>
                    <a:lnTo>
                      <a:pt x="276" y="2272"/>
                    </a:lnTo>
                    <a:lnTo>
                      <a:pt x="303" y="2321"/>
                    </a:lnTo>
                    <a:lnTo>
                      <a:pt x="307" y="2347"/>
                    </a:lnTo>
                    <a:lnTo>
                      <a:pt x="319" y="2371"/>
                    </a:lnTo>
                    <a:lnTo>
                      <a:pt x="308" y="2380"/>
                    </a:lnTo>
                    <a:lnTo>
                      <a:pt x="338" y="2399"/>
                    </a:lnTo>
                    <a:lnTo>
                      <a:pt x="361" y="2428"/>
                    </a:lnTo>
                    <a:lnTo>
                      <a:pt x="358" y="2442"/>
                    </a:lnTo>
                    <a:lnTo>
                      <a:pt x="386" y="2459"/>
                    </a:lnTo>
                    <a:lnTo>
                      <a:pt x="401" y="2478"/>
                    </a:lnTo>
                    <a:lnTo>
                      <a:pt x="385" y="2472"/>
                    </a:lnTo>
                    <a:lnTo>
                      <a:pt x="416" y="2498"/>
                    </a:lnTo>
                    <a:lnTo>
                      <a:pt x="418" y="2517"/>
                    </a:lnTo>
                    <a:lnTo>
                      <a:pt x="443" y="2549"/>
                    </a:lnTo>
                    <a:lnTo>
                      <a:pt x="453" y="2562"/>
                    </a:lnTo>
                    <a:lnTo>
                      <a:pt x="482" y="2580"/>
                    </a:lnTo>
                    <a:lnTo>
                      <a:pt x="489" y="2589"/>
                    </a:lnTo>
                    <a:lnTo>
                      <a:pt x="480" y="2594"/>
                    </a:lnTo>
                    <a:lnTo>
                      <a:pt x="517" y="2604"/>
                    </a:lnTo>
                    <a:lnTo>
                      <a:pt x="600" y="2636"/>
                    </a:lnTo>
                    <a:lnTo>
                      <a:pt x="605" y="2550"/>
                    </a:lnTo>
                    <a:lnTo>
                      <a:pt x="651" y="2525"/>
                    </a:lnTo>
                    <a:lnTo>
                      <a:pt x="711" y="2532"/>
                    </a:lnTo>
                    <a:lnTo>
                      <a:pt x="614" y="2505"/>
                    </a:lnTo>
                    <a:lnTo>
                      <a:pt x="500" y="2494"/>
                    </a:lnTo>
                    <a:lnTo>
                      <a:pt x="467" y="2463"/>
                    </a:lnTo>
                    <a:lnTo>
                      <a:pt x="431" y="2408"/>
                    </a:lnTo>
                    <a:lnTo>
                      <a:pt x="397" y="2410"/>
                    </a:lnTo>
                    <a:lnTo>
                      <a:pt x="341" y="2316"/>
                    </a:lnTo>
                    <a:lnTo>
                      <a:pt x="377" y="2274"/>
                    </a:lnTo>
                    <a:lnTo>
                      <a:pt x="367" y="2175"/>
                    </a:lnTo>
                    <a:lnTo>
                      <a:pt x="355" y="2094"/>
                    </a:lnTo>
                    <a:lnTo>
                      <a:pt x="351" y="2038"/>
                    </a:lnTo>
                    <a:lnTo>
                      <a:pt x="335" y="2007"/>
                    </a:lnTo>
                    <a:lnTo>
                      <a:pt x="312" y="1992"/>
                    </a:lnTo>
                    <a:lnTo>
                      <a:pt x="351" y="1978"/>
                    </a:lnTo>
                    <a:lnTo>
                      <a:pt x="303" y="1950"/>
                    </a:lnTo>
                    <a:lnTo>
                      <a:pt x="276" y="1873"/>
                    </a:lnTo>
                    <a:lnTo>
                      <a:pt x="245" y="1832"/>
                    </a:lnTo>
                    <a:lnTo>
                      <a:pt x="243" y="1775"/>
                    </a:lnTo>
                    <a:lnTo>
                      <a:pt x="219" y="1677"/>
                    </a:lnTo>
                    <a:lnTo>
                      <a:pt x="212" y="1601"/>
                    </a:lnTo>
                    <a:lnTo>
                      <a:pt x="225" y="1555"/>
                    </a:lnTo>
                    <a:lnTo>
                      <a:pt x="217" y="1512"/>
                    </a:lnTo>
                    <a:lnTo>
                      <a:pt x="199" y="1450"/>
                    </a:lnTo>
                    <a:lnTo>
                      <a:pt x="181" y="1390"/>
                    </a:lnTo>
                    <a:lnTo>
                      <a:pt x="211" y="1341"/>
                    </a:lnTo>
                    <a:lnTo>
                      <a:pt x="197" y="1293"/>
                    </a:lnTo>
                    <a:lnTo>
                      <a:pt x="206" y="1199"/>
                    </a:lnTo>
                    <a:lnTo>
                      <a:pt x="191" y="1156"/>
                    </a:lnTo>
                    <a:lnTo>
                      <a:pt x="161" y="1097"/>
                    </a:lnTo>
                    <a:lnTo>
                      <a:pt x="131" y="1038"/>
                    </a:lnTo>
                    <a:lnTo>
                      <a:pt x="132" y="991"/>
                    </a:lnTo>
                    <a:lnTo>
                      <a:pt x="143" y="944"/>
                    </a:lnTo>
                    <a:lnTo>
                      <a:pt x="140" y="892"/>
                    </a:lnTo>
                    <a:lnTo>
                      <a:pt x="137" y="838"/>
                    </a:lnTo>
                    <a:lnTo>
                      <a:pt x="163" y="772"/>
                    </a:lnTo>
                    <a:lnTo>
                      <a:pt x="189" y="707"/>
                    </a:lnTo>
                    <a:lnTo>
                      <a:pt x="207" y="687"/>
                    </a:lnTo>
                    <a:lnTo>
                      <a:pt x="183" y="644"/>
                    </a:lnTo>
                    <a:lnTo>
                      <a:pt x="173" y="542"/>
                    </a:lnTo>
                    <a:lnTo>
                      <a:pt x="183" y="505"/>
                    </a:lnTo>
                    <a:lnTo>
                      <a:pt x="238" y="478"/>
                    </a:lnTo>
                    <a:lnTo>
                      <a:pt x="251" y="403"/>
                    </a:lnTo>
                    <a:lnTo>
                      <a:pt x="238" y="389"/>
                    </a:lnTo>
                    <a:lnTo>
                      <a:pt x="193" y="382"/>
                    </a:lnTo>
                    <a:lnTo>
                      <a:pt x="167" y="316"/>
                    </a:lnTo>
                    <a:lnTo>
                      <a:pt x="140" y="251"/>
                    </a:lnTo>
                    <a:lnTo>
                      <a:pt x="122" y="188"/>
                    </a:lnTo>
                    <a:lnTo>
                      <a:pt x="124" y="134"/>
                    </a:lnTo>
                    <a:lnTo>
                      <a:pt x="89" y="84"/>
                    </a:lnTo>
                    <a:lnTo>
                      <a:pt x="70" y="34"/>
                    </a:lnTo>
                    <a:lnTo>
                      <a:pt x="51" y="0"/>
                    </a:lnTo>
                    <a:lnTo>
                      <a:pt x="35" y="29"/>
                    </a:lnTo>
                    <a:lnTo>
                      <a:pt x="13" y="61"/>
                    </a:lnTo>
                    <a:lnTo>
                      <a:pt x="0" y="63"/>
                    </a:lnTo>
                    <a:lnTo>
                      <a:pt x="17" y="155"/>
                    </a:lnTo>
                    <a:lnTo>
                      <a:pt x="36" y="248"/>
                    </a:lnTo>
                    <a:lnTo>
                      <a:pt x="34" y="328"/>
                    </a:lnTo>
                    <a:lnTo>
                      <a:pt x="33" y="409"/>
                    </a:lnTo>
                    <a:lnTo>
                      <a:pt x="32" y="441"/>
                    </a:lnTo>
                    <a:lnTo>
                      <a:pt x="42" y="532"/>
                    </a:lnTo>
                    <a:lnTo>
                      <a:pt x="45" y="612"/>
                    </a:lnTo>
                    <a:lnTo>
                      <a:pt x="42" y="715"/>
                    </a:lnTo>
                    <a:lnTo>
                      <a:pt x="41" y="819"/>
                    </a:lnTo>
                    <a:lnTo>
                      <a:pt x="45" y="864"/>
                    </a:lnTo>
                    <a:lnTo>
                      <a:pt x="46" y="937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84"/>
              <p:cNvSpPr>
                <a:spLocks noChangeAspect="1"/>
              </p:cNvSpPr>
              <p:nvPr/>
            </p:nvSpPr>
            <p:spPr bwMode="auto">
              <a:xfrm>
                <a:off x="3078" y="3398"/>
                <a:ext cx="102" cy="74"/>
              </a:xfrm>
              <a:custGeom>
                <a:avLst/>
                <a:gdLst>
                  <a:gd name="T0" fmla="*/ 2147483647 w 188"/>
                  <a:gd name="T1" fmla="*/ 479040266 h 163"/>
                  <a:gd name="T2" fmla="*/ 2147483647 w 188"/>
                  <a:gd name="T3" fmla="*/ 2147483647 h 163"/>
                  <a:gd name="T4" fmla="*/ 2147483647 w 188"/>
                  <a:gd name="T5" fmla="*/ 2147483647 h 163"/>
                  <a:gd name="T6" fmla="*/ 2147483647 w 188"/>
                  <a:gd name="T7" fmla="*/ 2147483647 h 163"/>
                  <a:gd name="T8" fmla="*/ 2147483647 w 188"/>
                  <a:gd name="T9" fmla="*/ 2147483647 h 163"/>
                  <a:gd name="T10" fmla="*/ 2147483647 w 188"/>
                  <a:gd name="T11" fmla="*/ 2147483647 h 163"/>
                  <a:gd name="T12" fmla="*/ 2147483647 w 188"/>
                  <a:gd name="T13" fmla="*/ 2147483647 h 163"/>
                  <a:gd name="T14" fmla="*/ 0 w 188"/>
                  <a:gd name="T15" fmla="*/ 2147483647 h 163"/>
                  <a:gd name="T16" fmla="*/ 1402423001 w 188"/>
                  <a:gd name="T17" fmla="*/ 2147483647 h 163"/>
                  <a:gd name="T18" fmla="*/ 2147483647 w 188"/>
                  <a:gd name="T19" fmla="*/ 2147483647 h 163"/>
                  <a:gd name="T20" fmla="*/ 2147483647 w 188"/>
                  <a:gd name="T21" fmla="*/ 2147483647 h 163"/>
                  <a:gd name="T22" fmla="*/ 2147483647 w 188"/>
                  <a:gd name="T23" fmla="*/ 2147483647 h 163"/>
                  <a:gd name="T24" fmla="*/ 2147483647 w 188"/>
                  <a:gd name="T25" fmla="*/ 2147483647 h 163"/>
                  <a:gd name="T26" fmla="*/ 2147483647 w 188"/>
                  <a:gd name="T27" fmla="*/ 2147483647 h 163"/>
                  <a:gd name="T28" fmla="*/ 2147483647 w 188"/>
                  <a:gd name="T29" fmla="*/ 2147483647 h 163"/>
                  <a:gd name="T30" fmla="*/ 2147483647 w 188"/>
                  <a:gd name="T31" fmla="*/ 2147483647 h 163"/>
                  <a:gd name="T32" fmla="*/ 2147483647 w 188"/>
                  <a:gd name="T33" fmla="*/ 2147483647 h 163"/>
                  <a:gd name="T34" fmla="*/ 2147483647 w 188"/>
                  <a:gd name="T35" fmla="*/ 2147483647 h 163"/>
                  <a:gd name="T36" fmla="*/ 2147483647 w 188"/>
                  <a:gd name="T37" fmla="*/ 2147483647 h 163"/>
                  <a:gd name="T38" fmla="*/ 2147483647 w 188"/>
                  <a:gd name="T39" fmla="*/ 2147483647 h 163"/>
                  <a:gd name="T40" fmla="*/ 2147483647 w 188"/>
                  <a:gd name="T41" fmla="*/ 821379448 h 163"/>
                  <a:gd name="T42" fmla="*/ 2147483647 w 188"/>
                  <a:gd name="T43" fmla="*/ 0 h 163"/>
                  <a:gd name="T44" fmla="*/ 2147483647 w 188"/>
                  <a:gd name="T45" fmla="*/ 479040266 h 1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8"/>
                  <a:gd name="T70" fmla="*/ 0 h 163"/>
                  <a:gd name="T71" fmla="*/ 188 w 188"/>
                  <a:gd name="T72" fmla="*/ 163 h 1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8" h="163">
                    <a:moveTo>
                      <a:pt x="123" y="7"/>
                    </a:moveTo>
                    <a:lnTo>
                      <a:pt x="155" y="85"/>
                    </a:lnTo>
                    <a:lnTo>
                      <a:pt x="188" y="163"/>
                    </a:lnTo>
                    <a:lnTo>
                      <a:pt x="167" y="158"/>
                    </a:lnTo>
                    <a:lnTo>
                      <a:pt x="141" y="162"/>
                    </a:lnTo>
                    <a:lnTo>
                      <a:pt x="74" y="154"/>
                    </a:lnTo>
                    <a:lnTo>
                      <a:pt x="54" y="150"/>
                    </a:lnTo>
                    <a:lnTo>
                      <a:pt x="0" y="145"/>
                    </a:lnTo>
                    <a:lnTo>
                      <a:pt x="14" y="139"/>
                    </a:lnTo>
                    <a:lnTo>
                      <a:pt x="46" y="127"/>
                    </a:lnTo>
                    <a:lnTo>
                      <a:pt x="65" y="139"/>
                    </a:lnTo>
                    <a:lnTo>
                      <a:pt x="84" y="139"/>
                    </a:lnTo>
                    <a:lnTo>
                      <a:pt x="51" y="121"/>
                    </a:lnTo>
                    <a:lnTo>
                      <a:pt x="91" y="129"/>
                    </a:lnTo>
                    <a:lnTo>
                      <a:pt x="110" y="131"/>
                    </a:lnTo>
                    <a:lnTo>
                      <a:pt x="142" y="140"/>
                    </a:lnTo>
                    <a:lnTo>
                      <a:pt x="150" y="141"/>
                    </a:lnTo>
                    <a:lnTo>
                      <a:pt x="78" y="97"/>
                    </a:lnTo>
                    <a:lnTo>
                      <a:pt x="107" y="65"/>
                    </a:lnTo>
                    <a:lnTo>
                      <a:pt x="60" y="65"/>
                    </a:lnTo>
                    <a:lnTo>
                      <a:pt x="40" y="12"/>
                    </a:lnTo>
                    <a:lnTo>
                      <a:pt x="65" y="0"/>
                    </a:lnTo>
                    <a:lnTo>
                      <a:pt x="123" y="7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85"/>
              <p:cNvSpPr>
                <a:spLocks noChangeAspect="1"/>
              </p:cNvSpPr>
              <p:nvPr/>
            </p:nvSpPr>
            <p:spPr bwMode="auto">
              <a:xfrm>
                <a:off x="2826" y="3052"/>
                <a:ext cx="25" cy="47"/>
              </a:xfrm>
              <a:custGeom>
                <a:avLst/>
                <a:gdLst>
                  <a:gd name="T0" fmla="*/ 1258827084 w 51"/>
                  <a:gd name="T1" fmla="*/ 0 h 108"/>
                  <a:gd name="T2" fmla="*/ 0 w 51"/>
                  <a:gd name="T3" fmla="*/ 625170768 h 108"/>
                  <a:gd name="T4" fmla="*/ 1590235354 w 51"/>
                  <a:gd name="T5" fmla="*/ 2147483647 h 108"/>
                  <a:gd name="T6" fmla="*/ 2147483647 w 51"/>
                  <a:gd name="T7" fmla="*/ 2147483647 h 108"/>
                  <a:gd name="T8" fmla="*/ 2147483647 w 51"/>
                  <a:gd name="T9" fmla="*/ 2147483647 h 108"/>
                  <a:gd name="T10" fmla="*/ 2147483647 w 51"/>
                  <a:gd name="T11" fmla="*/ 2147483647 h 108"/>
                  <a:gd name="T12" fmla="*/ 2147483647 w 51"/>
                  <a:gd name="T13" fmla="*/ 1937887277 h 108"/>
                  <a:gd name="T14" fmla="*/ 1258827084 w 51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"/>
                  <a:gd name="T25" fmla="*/ 0 h 108"/>
                  <a:gd name="T26" fmla="*/ 51 w 5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" h="108">
                    <a:moveTo>
                      <a:pt x="19" y="0"/>
                    </a:moveTo>
                    <a:lnTo>
                      <a:pt x="0" y="10"/>
                    </a:lnTo>
                    <a:lnTo>
                      <a:pt x="24" y="108"/>
                    </a:lnTo>
                    <a:lnTo>
                      <a:pt x="47" y="99"/>
                    </a:lnTo>
                    <a:lnTo>
                      <a:pt x="51" y="83"/>
                    </a:lnTo>
                    <a:lnTo>
                      <a:pt x="38" y="35"/>
                    </a:lnTo>
                    <a:lnTo>
                      <a:pt x="47" y="3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86"/>
              <p:cNvSpPr>
                <a:spLocks noChangeAspect="1"/>
              </p:cNvSpPr>
              <p:nvPr/>
            </p:nvSpPr>
            <p:spPr bwMode="auto">
              <a:xfrm>
                <a:off x="2889" y="3278"/>
                <a:ext cx="26" cy="40"/>
              </a:xfrm>
              <a:custGeom>
                <a:avLst/>
                <a:gdLst>
                  <a:gd name="T0" fmla="*/ 1778313793 w 57"/>
                  <a:gd name="T1" fmla="*/ 0 h 90"/>
                  <a:gd name="T2" fmla="*/ 0 w 57"/>
                  <a:gd name="T3" fmla="*/ 2147483647 h 90"/>
                  <a:gd name="T4" fmla="*/ 1896898563 w 57"/>
                  <a:gd name="T5" fmla="*/ 2147483647 h 90"/>
                  <a:gd name="T6" fmla="*/ 2147483647 w 57"/>
                  <a:gd name="T7" fmla="*/ 2147483647 h 90"/>
                  <a:gd name="T8" fmla="*/ 2147483647 w 57"/>
                  <a:gd name="T9" fmla="*/ 2147483647 h 90"/>
                  <a:gd name="T10" fmla="*/ 1778313793 w 57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90"/>
                  <a:gd name="T20" fmla="*/ 57 w 57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90">
                    <a:moveTo>
                      <a:pt x="30" y="0"/>
                    </a:moveTo>
                    <a:lnTo>
                      <a:pt x="0" y="36"/>
                    </a:lnTo>
                    <a:lnTo>
                      <a:pt x="32" y="77"/>
                    </a:lnTo>
                    <a:lnTo>
                      <a:pt x="56" y="90"/>
                    </a:lnTo>
                    <a:lnTo>
                      <a:pt x="57" y="6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87"/>
              <p:cNvSpPr>
                <a:spLocks noChangeAspect="1"/>
              </p:cNvSpPr>
              <p:nvPr/>
            </p:nvSpPr>
            <p:spPr bwMode="auto">
              <a:xfrm>
                <a:off x="2359" y="1610"/>
                <a:ext cx="198" cy="213"/>
              </a:xfrm>
              <a:custGeom>
                <a:avLst/>
                <a:gdLst>
                  <a:gd name="T0" fmla="*/ 99943022 w 366"/>
                  <a:gd name="T1" fmla="*/ 2147483647 h 471"/>
                  <a:gd name="T2" fmla="*/ 799761380 w 366"/>
                  <a:gd name="T3" fmla="*/ 2147483647 h 471"/>
                  <a:gd name="T4" fmla="*/ 0 w 366"/>
                  <a:gd name="T5" fmla="*/ 2147483647 h 471"/>
                  <a:gd name="T6" fmla="*/ 2147483647 w 366"/>
                  <a:gd name="T7" fmla="*/ 2147483647 h 471"/>
                  <a:gd name="T8" fmla="*/ 2147483647 w 366"/>
                  <a:gd name="T9" fmla="*/ 2147483647 h 471"/>
                  <a:gd name="T10" fmla="*/ 2147483647 w 366"/>
                  <a:gd name="T11" fmla="*/ 2147483647 h 471"/>
                  <a:gd name="T12" fmla="*/ 2147483647 w 366"/>
                  <a:gd name="T13" fmla="*/ 2147483647 h 471"/>
                  <a:gd name="T14" fmla="*/ 2147483647 w 366"/>
                  <a:gd name="T15" fmla="*/ 2147483647 h 471"/>
                  <a:gd name="T16" fmla="*/ 2147483647 w 366"/>
                  <a:gd name="T17" fmla="*/ 2147483647 h 471"/>
                  <a:gd name="T18" fmla="*/ 2147483647 w 366"/>
                  <a:gd name="T19" fmla="*/ 2147483647 h 471"/>
                  <a:gd name="T20" fmla="*/ 2147483647 w 366"/>
                  <a:gd name="T21" fmla="*/ 2147483647 h 471"/>
                  <a:gd name="T22" fmla="*/ 2147483647 w 366"/>
                  <a:gd name="T23" fmla="*/ 2147483647 h 471"/>
                  <a:gd name="T24" fmla="*/ 2147483647 w 366"/>
                  <a:gd name="T25" fmla="*/ 2147483647 h 471"/>
                  <a:gd name="T26" fmla="*/ 2147483647 w 366"/>
                  <a:gd name="T27" fmla="*/ 2147483647 h 471"/>
                  <a:gd name="T28" fmla="*/ 2147483647 w 366"/>
                  <a:gd name="T29" fmla="*/ 2147483647 h 471"/>
                  <a:gd name="T30" fmla="*/ 2147483647 w 366"/>
                  <a:gd name="T31" fmla="*/ 2147483647 h 471"/>
                  <a:gd name="T32" fmla="*/ 2147483647 w 366"/>
                  <a:gd name="T33" fmla="*/ 2147483647 h 471"/>
                  <a:gd name="T34" fmla="*/ 2147483647 w 366"/>
                  <a:gd name="T35" fmla="*/ 2147483647 h 471"/>
                  <a:gd name="T36" fmla="*/ 2147483647 w 366"/>
                  <a:gd name="T37" fmla="*/ 2147483647 h 471"/>
                  <a:gd name="T38" fmla="*/ 2147483647 w 366"/>
                  <a:gd name="T39" fmla="*/ 2147483647 h 471"/>
                  <a:gd name="T40" fmla="*/ 2147483647 w 366"/>
                  <a:gd name="T41" fmla="*/ 2147483647 h 471"/>
                  <a:gd name="T42" fmla="*/ 2147483647 w 366"/>
                  <a:gd name="T43" fmla="*/ 2147483647 h 471"/>
                  <a:gd name="T44" fmla="*/ 2147483647 w 366"/>
                  <a:gd name="T45" fmla="*/ 2147483647 h 471"/>
                  <a:gd name="T46" fmla="*/ 2147483647 w 366"/>
                  <a:gd name="T47" fmla="*/ 2147483647 h 471"/>
                  <a:gd name="T48" fmla="*/ 2147483647 w 366"/>
                  <a:gd name="T49" fmla="*/ 2147483647 h 471"/>
                  <a:gd name="T50" fmla="*/ 2147483647 w 366"/>
                  <a:gd name="T51" fmla="*/ 2147483647 h 471"/>
                  <a:gd name="T52" fmla="*/ 2147483647 w 366"/>
                  <a:gd name="T53" fmla="*/ 2147483647 h 471"/>
                  <a:gd name="T54" fmla="*/ 2147483647 w 366"/>
                  <a:gd name="T55" fmla="*/ 2147483647 h 471"/>
                  <a:gd name="T56" fmla="*/ 2147483647 w 366"/>
                  <a:gd name="T57" fmla="*/ 2147483647 h 471"/>
                  <a:gd name="T58" fmla="*/ 2147483647 w 366"/>
                  <a:gd name="T59" fmla="*/ 2147483647 h 471"/>
                  <a:gd name="T60" fmla="*/ 2147483647 w 366"/>
                  <a:gd name="T61" fmla="*/ 0 h 471"/>
                  <a:gd name="T62" fmla="*/ 2147483647 w 366"/>
                  <a:gd name="T63" fmla="*/ 1877182321 h 471"/>
                  <a:gd name="T64" fmla="*/ 2147483647 w 366"/>
                  <a:gd name="T65" fmla="*/ 2147483647 h 471"/>
                  <a:gd name="T66" fmla="*/ 2147483647 w 366"/>
                  <a:gd name="T67" fmla="*/ 2147483647 h 471"/>
                  <a:gd name="T68" fmla="*/ 2147483647 w 366"/>
                  <a:gd name="T69" fmla="*/ 2147483647 h 471"/>
                  <a:gd name="T70" fmla="*/ 99943022 w 366"/>
                  <a:gd name="T71" fmla="*/ 2147483647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66"/>
                  <a:gd name="T109" fmla="*/ 0 h 471"/>
                  <a:gd name="T110" fmla="*/ 366 w 366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66" h="471">
                    <a:moveTo>
                      <a:pt x="1" y="188"/>
                    </a:moveTo>
                    <a:lnTo>
                      <a:pt x="8" y="261"/>
                    </a:lnTo>
                    <a:lnTo>
                      <a:pt x="0" y="276"/>
                    </a:lnTo>
                    <a:lnTo>
                      <a:pt x="47" y="296"/>
                    </a:lnTo>
                    <a:lnTo>
                      <a:pt x="59" y="279"/>
                    </a:lnTo>
                    <a:lnTo>
                      <a:pt x="66" y="293"/>
                    </a:lnTo>
                    <a:lnTo>
                      <a:pt x="64" y="340"/>
                    </a:lnTo>
                    <a:lnTo>
                      <a:pt x="39" y="352"/>
                    </a:lnTo>
                    <a:lnTo>
                      <a:pt x="45" y="394"/>
                    </a:lnTo>
                    <a:lnTo>
                      <a:pt x="32" y="426"/>
                    </a:lnTo>
                    <a:lnTo>
                      <a:pt x="54" y="419"/>
                    </a:lnTo>
                    <a:lnTo>
                      <a:pt x="123" y="471"/>
                    </a:lnTo>
                    <a:lnTo>
                      <a:pt x="143" y="444"/>
                    </a:lnTo>
                    <a:lnTo>
                      <a:pt x="150" y="412"/>
                    </a:lnTo>
                    <a:lnTo>
                      <a:pt x="166" y="387"/>
                    </a:lnTo>
                    <a:lnTo>
                      <a:pt x="175" y="343"/>
                    </a:lnTo>
                    <a:lnTo>
                      <a:pt x="183" y="343"/>
                    </a:lnTo>
                    <a:lnTo>
                      <a:pt x="183" y="356"/>
                    </a:lnTo>
                    <a:lnTo>
                      <a:pt x="195" y="354"/>
                    </a:lnTo>
                    <a:lnTo>
                      <a:pt x="189" y="341"/>
                    </a:lnTo>
                    <a:lnTo>
                      <a:pt x="204" y="324"/>
                    </a:lnTo>
                    <a:lnTo>
                      <a:pt x="245" y="308"/>
                    </a:lnTo>
                    <a:lnTo>
                      <a:pt x="313" y="261"/>
                    </a:lnTo>
                    <a:lnTo>
                      <a:pt x="353" y="176"/>
                    </a:lnTo>
                    <a:lnTo>
                      <a:pt x="366" y="177"/>
                    </a:lnTo>
                    <a:lnTo>
                      <a:pt x="342" y="119"/>
                    </a:lnTo>
                    <a:lnTo>
                      <a:pt x="361" y="113"/>
                    </a:lnTo>
                    <a:lnTo>
                      <a:pt x="289" y="76"/>
                    </a:lnTo>
                    <a:lnTo>
                      <a:pt x="226" y="78"/>
                    </a:lnTo>
                    <a:lnTo>
                      <a:pt x="187" y="40"/>
                    </a:lnTo>
                    <a:lnTo>
                      <a:pt x="135" y="0"/>
                    </a:lnTo>
                    <a:lnTo>
                      <a:pt x="110" y="27"/>
                    </a:lnTo>
                    <a:lnTo>
                      <a:pt x="52" y="57"/>
                    </a:lnTo>
                    <a:lnTo>
                      <a:pt x="36" y="118"/>
                    </a:lnTo>
                    <a:lnTo>
                      <a:pt x="32" y="151"/>
                    </a:lnTo>
                    <a:lnTo>
                      <a:pt x="1" y="188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88"/>
              <p:cNvSpPr>
                <a:spLocks noChangeAspect="1"/>
              </p:cNvSpPr>
              <p:nvPr/>
            </p:nvSpPr>
            <p:spPr bwMode="auto">
              <a:xfrm>
                <a:off x="1985" y="1661"/>
                <a:ext cx="22" cy="30"/>
              </a:xfrm>
              <a:custGeom>
                <a:avLst/>
                <a:gdLst>
                  <a:gd name="T0" fmla="*/ 0 w 40"/>
                  <a:gd name="T1" fmla="*/ 0 h 65"/>
                  <a:gd name="T2" fmla="*/ 2147483647 w 40"/>
                  <a:gd name="T3" fmla="*/ 2147483647 h 65"/>
                  <a:gd name="T4" fmla="*/ 0 w 40"/>
                  <a:gd name="T5" fmla="*/ 2147483647 h 65"/>
                  <a:gd name="T6" fmla="*/ 2147483647 w 40"/>
                  <a:gd name="T7" fmla="*/ 2147483647 h 65"/>
                  <a:gd name="T8" fmla="*/ 1944477049 w 40"/>
                  <a:gd name="T9" fmla="*/ 0 h 65"/>
                  <a:gd name="T10" fmla="*/ 0 w 40"/>
                  <a:gd name="T11" fmla="*/ 0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65"/>
                  <a:gd name="T20" fmla="*/ 40 w 40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65">
                    <a:moveTo>
                      <a:pt x="0" y="0"/>
                    </a:moveTo>
                    <a:lnTo>
                      <a:pt x="21" y="39"/>
                    </a:lnTo>
                    <a:lnTo>
                      <a:pt x="0" y="62"/>
                    </a:lnTo>
                    <a:lnTo>
                      <a:pt x="40" y="65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89"/>
              <p:cNvSpPr>
                <a:spLocks noChangeAspect="1"/>
              </p:cNvSpPr>
              <p:nvPr/>
            </p:nvSpPr>
            <p:spPr bwMode="auto">
              <a:xfrm>
                <a:off x="2386" y="1746"/>
                <a:ext cx="4" cy="11"/>
              </a:xfrm>
              <a:custGeom>
                <a:avLst/>
                <a:gdLst>
                  <a:gd name="T0" fmla="*/ 110747359 w 17"/>
                  <a:gd name="T1" fmla="*/ 629987581 h 14"/>
                  <a:gd name="T2" fmla="*/ 32578859 w 17"/>
                  <a:gd name="T3" fmla="*/ 2147483647 h 14"/>
                  <a:gd name="T4" fmla="*/ 0 w 17"/>
                  <a:gd name="T5" fmla="*/ 0 h 14"/>
                  <a:gd name="T6" fmla="*/ 110747359 w 17"/>
                  <a:gd name="T7" fmla="*/ 629987581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4"/>
                  <a:gd name="T14" fmla="*/ 17 w 17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4">
                    <a:moveTo>
                      <a:pt x="17" y="2"/>
                    </a:moveTo>
                    <a:lnTo>
                      <a:pt x="5" y="14"/>
                    </a:lnTo>
                    <a:lnTo>
                      <a:pt x="0" y="0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90"/>
              <p:cNvSpPr>
                <a:spLocks noChangeAspect="1"/>
              </p:cNvSpPr>
              <p:nvPr/>
            </p:nvSpPr>
            <p:spPr bwMode="auto">
              <a:xfrm>
                <a:off x="2020" y="1678"/>
                <a:ext cx="13" cy="4"/>
              </a:xfrm>
              <a:custGeom>
                <a:avLst/>
                <a:gdLst>
                  <a:gd name="T0" fmla="*/ 2147483647 w 22"/>
                  <a:gd name="T1" fmla="*/ 740925967 h 6"/>
                  <a:gd name="T2" fmla="*/ 2147483647 w 22"/>
                  <a:gd name="T3" fmla="*/ 889055015 h 6"/>
                  <a:gd name="T4" fmla="*/ 0 w 22"/>
                  <a:gd name="T5" fmla="*/ 0 h 6"/>
                  <a:gd name="T6" fmla="*/ 2147483647 w 22"/>
                  <a:gd name="T7" fmla="*/ 740925967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6"/>
                  <a:gd name="T14" fmla="*/ 22 w 2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6">
                    <a:moveTo>
                      <a:pt x="22" y="5"/>
                    </a:moveTo>
                    <a:lnTo>
                      <a:pt x="20" y="6"/>
                    </a:lnTo>
                    <a:lnTo>
                      <a:pt x="0" y="0"/>
                    </a:ln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91"/>
              <p:cNvSpPr>
                <a:spLocks noChangeAspect="1"/>
              </p:cNvSpPr>
              <p:nvPr/>
            </p:nvSpPr>
            <p:spPr bwMode="auto">
              <a:xfrm>
                <a:off x="2346" y="1661"/>
                <a:ext cx="462" cy="610"/>
              </a:xfrm>
              <a:custGeom>
                <a:avLst/>
                <a:gdLst>
                  <a:gd name="T0" fmla="*/ 2147483647 w 849"/>
                  <a:gd name="T1" fmla="*/ 2147483647 h 1341"/>
                  <a:gd name="T2" fmla="*/ 2147483647 w 849"/>
                  <a:gd name="T3" fmla="*/ 2147483647 h 1341"/>
                  <a:gd name="T4" fmla="*/ 2147483647 w 849"/>
                  <a:gd name="T5" fmla="*/ 2147483647 h 1341"/>
                  <a:gd name="T6" fmla="*/ 2147483647 w 849"/>
                  <a:gd name="T7" fmla="*/ 2147483647 h 1341"/>
                  <a:gd name="T8" fmla="*/ 2147483647 w 849"/>
                  <a:gd name="T9" fmla="*/ 2147483647 h 1341"/>
                  <a:gd name="T10" fmla="*/ 2147483647 w 849"/>
                  <a:gd name="T11" fmla="*/ 2147483647 h 1341"/>
                  <a:gd name="T12" fmla="*/ 2147483647 w 849"/>
                  <a:gd name="T13" fmla="*/ 2147483647 h 1341"/>
                  <a:gd name="T14" fmla="*/ 2147483647 w 849"/>
                  <a:gd name="T15" fmla="*/ 2147483647 h 1341"/>
                  <a:gd name="T16" fmla="*/ 2147483647 w 849"/>
                  <a:gd name="T17" fmla="*/ 2147483647 h 1341"/>
                  <a:gd name="T18" fmla="*/ 2147483647 w 849"/>
                  <a:gd name="T19" fmla="*/ 2147483647 h 1341"/>
                  <a:gd name="T20" fmla="*/ 2147483647 w 849"/>
                  <a:gd name="T21" fmla="*/ 2147483647 h 1341"/>
                  <a:gd name="T22" fmla="*/ 2147483647 w 849"/>
                  <a:gd name="T23" fmla="*/ 2147483647 h 1341"/>
                  <a:gd name="T24" fmla="*/ 2147483647 w 849"/>
                  <a:gd name="T25" fmla="*/ 2147483647 h 1341"/>
                  <a:gd name="T26" fmla="*/ 2147483647 w 849"/>
                  <a:gd name="T27" fmla="*/ 2147483647 h 1341"/>
                  <a:gd name="T28" fmla="*/ 2147483647 w 849"/>
                  <a:gd name="T29" fmla="*/ 2147483647 h 1341"/>
                  <a:gd name="T30" fmla="*/ 2147483647 w 849"/>
                  <a:gd name="T31" fmla="*/ 2147483647 h 1341"/>
                  <a:gd name="T32" fmla="*/ 2147483647 w 849"/>
                  <a:gd name="T33" fmla="*/ 2147483647 h 1341"/>
                  <a:gd name="T34" fmla="*/ 2147483647 w 849"/>
                  <a:gd name="T35" fmla="*/ 2147483647 h 1341"/>
                  <a:gd name="T36" fmla="*/ 2147483647 w 849"/>
                  <a:gd name="T37" fmla="*/ 2147483647 h 1341"/>
                  <a:gd name="T38" fmla="*/ 2147483647 w 849"/>
                  <a:gd name="T39" fmla="*/ 2147483647 h 1341"/>
                  <a:gd name="T40" fmla="*/ 2147483647 w 849"/>
                  <a:gd name="T41" fmla="*/ 2147483647 h 1341"/>
                  <a:gd name="T42" fmla="*/ 2147483647 w 849"/>
                  <a:gd name="T43" fmla="*/ 2147483647 h 1341"/>
                  <a:gd name="T44" fmla="*/ 2147483647 w 849"/>
                  <a:gd name="T45" fmla="*/ 2147483647 h 1341"/>
                  <a:gd name="T46" fmla="*/ 2147483647 w 849"/>
                  <a:gd name="T47" fmla="*/ 2147483647 h 1341"/>
                  <a:gd name="T48" fmla="*/ 2147483647 w 849"/>
                  <a:gd name="T49" fmla="*/ 2147483647 h 1341"/>
                  <a:gd name="T50" fmla="*/ 2147483647 w 849"/>
                  <a:gd name="T51" fmla="*/ 352656524 h 1341"/>
                  <a:gd name="T52" fmla="*/ 2147483647 w 849"/>
                  <a:gd name="T53" fmla="*/ 2147483647 h 1341"/>
                  <a:gd name="T54" fmla="*/ 2147483647 w 849"/>
                  <a:gd name="T55" fmla="*/ 2147483647 h 1341"/>
                  <a:gd name="T56" fmla="*/ 2147483647 w 849"/>
                  <a:gd name="T57" fmla="*/ 2147483647 h 1341"/>
                  <a:gd name="T58" fmla="*/ 2147483647 w 849"/>
                  <a:gd name="T59" fmla="*/ 2147483647 h 1341"/>
                  <a:gd name="T60" fmla="*/ 2147483647 w 849"/>
                  <a:gd name="T61" fmla="*/ 2147483647 h 1341"/>
                  <a:gd name="T62" fmla="*/ 2147483647 w 849"/>
                  <a:gd name="T63" fmla="*/ 2147483647 h 1341"/>
                  <a:gd name="T64" fmla="*/ 2147483647 w 849"/>
                  <a:gd name="T65" fmla="*/ 2147483647 h 1341"/>
                  <a:gd name="T66" fmla="*/ 2147483647 w 849"/>
                  <a:gd name="T67" fmla="*/ 2147483647 h 1341"/>
                  <a:gd name="T68" fmla="*/ 2147483647 w 849"/>
                  <a:gd name="T69" fmla="*/ 2147483647 h 1341"/>
                  <a:gd name="T70" fmla="*/ 2147483647 w 849"/>
                  <a:gd name="T71" fmla="*/ 2147483647 h 1341"/>
                  <a:gd name="T72" fmla="*/ 2147483647 w 849"/>
                  <a:gd name="T73" fmla="*/ 2147483647 h 1341"/>
                  <a:gd name="T74" fmla="*/ 2147483647 w 849"/>
                  <a:gd name="T75" fmla="*/ 2147483647 h 1341"/>
                  <a:gd name="T76" fmla="*/ 2147483647 w 849"/>
                  <a:gd name="T77" fmla="*/ 2147483647 h 1341"/>
                  <a:gd name="T78" fmla="*/ 2147483647 w 849"/>
                  <a:gd name="T79" fmla="*/ 2147483647 h 1341"/>
                  <a:gd name="T80" fmla="*/ 2147483647 w 849"/>
                  <a:gd name="T81" fmla="*/ 2147483647 h 134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49"/>
                  <a:gd name="T124" fmla="*/ 0 h 1341"/>
                  <a:gd name="T125" fmla="*/ 849 w 849"/>
                  <a:gd name="T126" fmla="*/ 1341 h 134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49" h="1341">
                    <a:moveTo>
                      <a:pt x="832" y="1020"/>
                    </a:moveTo>
                    <a:lnTo>
                      <a:pt x="822" y="1058"/>
                    </a:lnTo>
                    <a:lnTo>
                      <a:pt x="819" y="1120"/>
                    </a:lnTo>
                    <a:lnTo>
                      <a:pt x="828" y="1181"/>
                    </a:lnTo>
                    <a:lnTo>
                      <a:pt x="849" y="1188"/>
                    </a:lnTo>
                    <a:lnTo>
                      <a:pt x="820" y="1249"/>
                    </a:lnTo>
                    <a:lnTo>
                      <a:pt x="819" y="1278"/>
                    </a:lnTo>
                    <a:lnTo>
                      <a:pt x="803" y="1307"/>
                    </a:lnTo>
                    <a:lnTo>
                      <a:pt x="781" y="1339"/>
                    </a:lnTo>
                    <a:lnTo>
                      <a:pt x="768" y="1341"/>
                    </a:lnTo>
                    <a:lnTo>
                      <a:pt x="725" y="1306"/>
                    </a:lnTo>
                    <a:lnTo>
                      <a:pt x="698" y="1271"/>
                    </a:lnTo>
                    <a:lnTo>
                      <a:pt x="642" y="1239"/>
                    </a:lnTo>
                    <a:lnTo>
                      <a:pt x="587" y="1207"/>
                    </a:lnTo>
                    <a:lnTo>
                      <a:pt x="532" y="1175"/>
                    </a:lnTo>
                    <a:lnTo>
                      <a:pt x="476" y="1143"/>
                    </a:lnTo>
                    <a:lnTo>
                      <a:pt x="419" y="1088"/>
                    </a:lnTo>
                    <a:lnTo>
                      <a:pt x="364" y="1033"/>
                    </a:lnTo>
                    <a:lnTo>
                      <a:pt x="366" y="996"/>
                    </a:lnTo>
                    <a:lnTo>
                      <a:pt x="323" y="915"/>
                    </a:lnTo>
                    <a:lnTo>
                      <a:pt x="279" y="835"/>
                    </a:lnTo>
                    <a:lnTo>
                      <a:pt x="249" y="784"/>
                    </a:lnTo>
                    <a:lnTo>
                      <a:pt x="218" y="735"/>
                    </a:lnTo>
                    <a:lnTo>
                      <a:pt x="191" y="680"/>
                    </a:lnTo>
                    <a:lnTo>
                      <a:pt x="165" y="627"/>
                    </a:lnTo>
                    <a:lnTo>
                      <a:pt x="138" y="572"/>
                    </a:lnTo>
                    <a:lnTo>
                      <a:pt x="110" y="519"/>
                    </a:lnTo>
                    <a:lnTo>
                      <a:pt x="64" y="482"/>
                    </a:lnTo>
                    <a:lnTo>
                      <a:pt x="18" y="445"/>
                    </a:lnTo>
                    <a:lnTo>
                      <a:pt x="25" y="427"/>
                    </a:lnTo>
                    <a:lnTo>
                      <a:pt x="0" y="330"/>
                    </a:lnTo>
                    <a:lnTo>
                      <a:pt x="31" y="287"/>
                    </a:lnTo>
                    <a:lnTo>
                      <a:pt x="61" y="244"/>
                    </a:lnTo>
                    <a:lnTo>
                      <a:pt x="67" y="286"/>
                    </a:lnTo>
                    <a:lnTo>
                      <a:pt x="54" y="318"/>
                    </a:lnTo>
                    <a:lnTo>
                      <a:pt x="76" y="311"/>
                    </a:lnTo>
                    <a:lnTo>
                      <a:pt x="145" y="363"/>
                    </a:lnTo>
                    <a:lnTo>
                      <a:pt x="165" y="336"/>
                    </a:lnTo>
                    <a:lnTo>
                      <a:pt x="172" y="304"/>
                    </a:lnTo>
                    <a:lnTo>
                      <a:pt x="188" y="279"/>
                    </a:lnTo>
                    <a:lnTo>
                      <a:pt x="197" y="235"/>
                    </a:lnTo>
                    <a:lnTo>
                      <a:pt x="205" y="235"/>
                    </a:lnTo>
                    <a:lnTo>
                      <a:pt x="205" y="248"/>
                    </a:lnTo>
                    <a:lnTo>
                      <a:pt x="217" y="246"/>
                    </a:lnTo>
                    <a:lnTo>
                      <a:pt x="211" y="233"/>
                    </a:lnTo>
                    <a:lnTo>
                      <a:pt x="226" y="216"/>
                    </a:lnTo>
                    <a:lnTo>
                      <a:pt x="267" y="200"/>
                    </a:lnTo>
                    <a:lnTo>
                      <a:pt x="335" y="153"/>
                    </a:lnTo>
                    <a:lnTo>
                      <a:pt x="375" y="68"/>
                    </a:lnTo>
                    <a:lnTo>
                      <a:pt x="388" y="69"/>
                    </a:lnTo>
                    <a:lnTo>
                      <a:pt x="364" y="11"/>
                    </a:lnTo>
                    <a:lnTo>
                      <a:pt x="383" y="5"/>
                    </a:lnTo>
                    <a:lnTo>
                      <a:pt x="387" y="0"/>
                    </a:lnTo>
                    <a:lnTo>
                      <a:pt x="424" y="36"/>
                    </a:lnTo>
                    <a:lnTo>
                      <a:pt x="460" y="73"/>
                    </a:lnTo>
                    <a:lnTo>
                      <a:pt x="510" y="130"/>
                    </a:lnTo>
                    <a:lnTo>
                      <a:pt x="522" y="163"/>
                    </a:lnTo>
                    <a:lnTo>
                      <a:pt x="603" y="164"/>
                    </a:lnTo>
                    <a:lnTo>
                      <a:pt x="651" y="168"/>
                    </a:lnTo>
                    <a:lnTo>
                      <a:pt x="717" y="189"/>
                    </a:lnTo>
                    <a:lnTo>
                      <a:pt x="692" y="278"/>
                    </a:lnTo>
                    <a:lnTo>
                      <a:pt x="733" y="306"/>
                    </a:lnTo>
                    <a:lnTo>
                      <a:pt x="711" y="304"/>
                    </a:lnTo>
                    <a:lnTo>
                      <a:pt x="656" y="318"/>
                    </a:lnTo>
                    <a:lnTo>
                      <a:pt x="604" y="343"/>
                    </a:lnTo>
                    <a:lnTo>
                      <a:pt x="553" y="367"/>
                    </a:lnTo>
                    <a:lnTo>
                      <a:pt x="536" y="423"/>
                    </a:lnTo>
                    <a:lnTo>
                      <a:pt x="520" y="480"/>
                    </a:lnTo>
                    <a:lnTo>
                      <a:pt x="486" y="538"/>
                    </a:lnTo>
                    <a:lnTo>
                      <a:pt x="515" y="593"/>
                    </a:lnTo>
                    <a:lnTo>
                      <a:pt x="545" y="649"/>
                    </a:lnTo>
                    <a:lnTo>
                      <a:pt x="541" y="680"/>
                    </a:lnTo>
                    <a:lnTo>
                      <a:pt x="567" y="687"/>
                    </a:lnTo>
                    <a:lnTo>
                      <a:pt x="605" y="717"/>
                    </a:lnTo>
                    <a:lnTo>
                      <a:pt x="657" y="730"/>
                    </a:lnTo>
                    <a:lnTo>
                      <a:pt x="701" y="694"/>
                    </a:lnTo>
                    <a:lnTo>
                      <a:pt x="705" y="749"/>
                    </a:lnTo>
                    <a:lnTo>
                      <a:pt x="709" y="803"/>
                    </a:lnTo>
                    <a:lnTo>
                      <a:pt x="778" y="799"/>
                    </a:lnTo>
                    <a:lnTo>
                      <a:pt x="810" y="856"/>
                    </a:lnTo>
                    <a:lnTo>
                      <a:pt x="844" y="912"/>
                    </a:lnTo>
                    <a:lnTo>
                      <a:pt x="833" y="929"/>
                    </a:lnTo>
                    <a:lnTo>
                      <a:pt x="832" y="102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422"/>
              <p:cNvSpPr>
                <a:spLocks noChangeAspect="1"/>
              </p:cNvSpPr>
              <p:nvPr/>
            </p:nvSpPr>
            <p:spPr bwMode="auto">
              <a:xfrm>
                <a:off x="3409" y="1663"/>
                <a:ext cx="85" cy="56"/>
              </a:xfrm>
              <a:custGeom>
                <a:avLst/>
                <a:gdLst>
                  <a:gd name="T0" fmla="*/ 2147483647 w 154"/>
                  <a:gd name="T1" fmla="*/ 2147483647 h 127"/>
                  <a:gd name="T2" fmla="*/ 2147483647 w 154"/>
                  <a:gd name="T3" fmla="*/ 2147483647 h 127"/>
                  <a:gd name="T4" fmla="*/ 2147483647 w 154"/>
                  <a:gd name="T5" fmla="*/ 2147483647 h 127"/>
                  <a:gd name="T6" fmla="*/ 2147483647 w 154"/>
                  <a:gd name="T7" fmla="*/ 2147483647 h 127"/>
                  <a:gd name="T8" fmla="*/ 0 w 154"/>
                  <a:gd name="T9" fmla="*/ 2147483647 h 127"/>
                  <a:gd name="T10" fmla="*/ 1066259889 w 154"/>
                  <a:gd name="T11" fmla="*/ 2147483647 h 127"/>
                  <a:gd name="T12" fmla="*/ 533130419 w 154"/>
                  <a:gd name="T13" fmla="*/ 2147483647 h 127"/>
                  <a:gd name="T14" fmla="*/ 2147483647 w 154"/>
                  <a:gd name="T15" fmla="*/ 0 h 127"/>
                  <a:gd name="T16" fmla="*/ 2147483647 w 154"/>
                  <a:gd name="T17" fmla="*/ 640000046 h 127"/>
                  <a:gd name="T18" fmla="*/ 2147483647 w 154"/>
                  <a:gd name="T19" fmla="*/ 1216000108 h 127"/>
                  <a:gd name="T20" fmla="*/ 2147483647 w 154"/>
                  <a:gd name="T21" fmla="*/ 2147483647 h 127"/>
                  <a:gd name="T22" fmla="*/ 2147483647 w 154"/>
                  <a:gd name="T23" fmla="*/ 2147483647 h 127"/>
                  <a:gd name="T24" fmla="*/ 2147483647 w 154"/>
                  <a:gd name="T25" fmla="*/ 2147483647 h 127"/>
                  <a:gd name="T26" fmla="*/ 2147483647 w 154"/>
                  <a:gd name="T27" fmla="*/ 2147483647 h 127"/>
                  <a:gd name="T28" fmla="*/ 2147483647 w 154"/>
                  <a:gd name="T29" fmla="*/ 2147483647 h 1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4"/>
                  <a:gd name="T46" fmla="*/ 0 h 127"/>
                  <a:gd name="T47" fmla="*/ 154 w 154"/>
                  <a:gd name="T48" fmla="*/ 127 h 12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4" h="127">
                    <a:moveTo>
                      <a:pt x="80" y="115"/>
                    </a:moveTo>
                    <a:lnTo>
                      <a:pt x="68" y="122"/>
                    </a:lnTo>
                    <a:lnTo>
                      <a:pt x="33" y="107"/>
                    </a:lnTo>
                    <a:lnTo>
                      <a:pt x="22" y="127"/>
                    </a:lnTo>
                    <a:lnTo>
                      <a:pt x="0" y="72"/>
                    </a:lnTo>
                    <a:lnTo>
                      <a:pt x="10" y="70"/>
                    </a:lnTo>
                    <a:lnTo>
                      <a:pt x="5" y="40"/>
                    </a:lnTo>
                    <a:lnTo>
                      <a:pt x="25" y="0"/>
                    </a:lnTo>
                    <a:lnTo>
                      <a:pt x="90" y="10"/>
                    </a:lnTo>
                    <a:lnTo>
                      <a:pt x="154" y="19"/>
                    </a:lnTo>
                    <a:lnTo>
                      <a:pt x="124" y="81"/>
                    </a:lnTo>
                    <a:lnTo>
                      <a:pt x="119" y="88"/>
                    </a:lnTo>
                    <a:lnTo>
                      <a:pt x="112" y="104"/>
                    </a:lnTo>
                    <a:lnTo>
                      <a:pt x="101" y="104"/>
                    </a:lnTo>
                    <a:lnTo>
                      <a:pt x="80" y="115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buClrTx/>
                </a:pPr>
                <a:endParaRPr lang="en-US" altLang="es-ES" sz="1800" b="0"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7" name="Freeform 59"/>
            <p:cNvSpPr>
              <a:spLocks noChangeAspect="1"/>
            </p:cNvSpPr>
            <p:nvPr/>
          </p:nvSpPr>
          <p:spPr bwMode="auto">
            <a:xfrm rot="21279962">
              <a:off x="5608638" y="3427413"/>
              <a:ext cx="619125" cy="211137"/>
            </a:xfrm>
            <a:custGeom>
              <a:avLst/>
              <a:gdLst>
                <a:gd name="T0" fmla="*/ 392 w 392"/>
                <a:gd name="T1" fmla="*/ 28 h 116"/>
                <a:gd name="T2" fmla="*/ 216 w 392"/>
                <a:gd name="T3" fmla="*/ 28 h 116"/>
                <a:gd name="T4" fmla="*/ 72 w 392"/>
                <a:gd name="T5" fmla="*/ 4 h 116"/>
                <a:gd name="T6" fmla="*/ 16 w 392"/>
                <a:gd name="T7" fmla="*/ 12 h 116"/>
                <a:gd name="T8" fmla="*/ 0 w 392"/>
                <a:gd name="T9" fmla="*/ 60 h 116"/>
                <a:gd name="T10" fmla="*/ 72 w 392"/>
                <a:gd name="T11" fmla="*/ 84 h 116"/>
                <a:gd name="T12" fmla="*/ 192 w 392"/>
                <a:gd name="T13" fmla="*/ 100 h 116"/>
                <a:gd name="T14" fmla="*/ 280 w 392"/>
                <a:gd name="T1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2" h="116">
                  <a:moveTo>
                    <a:pt x="392" y="28"/>
                  </a:moveTo>
                  <a:cubicBezTo>
                    <a:pt x="326" y="6"/>
                    <a:pt x="288" y="21"/>
                    <a:pt x="216" y="28"/>
                  </a:cubicBezTo>
                  <a:cubicBezTo>
                    <a:pt x="167" y="22"/>
                    <a:pt x="121" y="12"/>
                    <a:pt x="72" y="4"/>
                  </a:cubicBezTo>
                  <a:cubicBezTo>
                    <a:pt x="53" y="7"/>
                    <a:pt x="31" y="0"/>
                    <a:pt x="16" y="12"/>
                  </a:cubicBezTo>
                  <a:cubicBezTo>
                    <a:pt x="3" y="22"/>
                    <a:pt x="0" y="60"/>
                    <a:pt x="0" y="60"/>
                  </a:cubicBezTo>
                  <a:cubicBezTo>
                    <a:pt x="9" y="86"/>
                    <a:pt x="63" y="58"/>
                    <a:pt x="72" y="84"/>
                  </a:cubicBezTo>
                  <a:cubicBezTo>
                    <a:pt x="141" y="74"/>
                    <a:pt x="117" y="108"/>
                    <a:pt x="192" y="100"/>
                  </a:cubicBezTo>
                  <a:cubicBezTo>
                    <a:pt x="225" y="92"/>
                    <a:pt x="254" y="90"/>
                    <a:pt x="280" y="116"/>
                  </a:cubicBezTo>
                </a:path>
              </a:pathLst>
            </a:custGeom>
            <a:solidFill>
              <a:srgbClr val="33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accent2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s-ES"/>
            </a:p>
          </p:txBody>
        </p:sp>
        <p:sp>
          <p:nvSpPr>
            <p:cNvPr id="88" name="Rectangle 60"/>
            <p:cNvSpPr>
              <a:spLocks noChangeArrowheads="1"/>
            </p:cNvSpPr>
            <p:nvPr/>
          </p:nvSpPr>
          <p:spPr bwMode="auto">
            <a:xfrm>
              <a:off x="6234113" y="3152299"/>
              <a:ext cx="1931099" cy="357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Recife. Brasil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89" name="Line 61"/>
            <p:cNvSpPr>
              <a:spLocks noChangeShapeType="1"/>
            </p:cNvSpPr>
            <p:nvPr/>
          </p:nvSpPr>
          <p:spPr bwMode="auto">
            <a:xfrm flipV="1">
              <a:off x="6156325" y="3427413"/>
              <a:ext cx="504825" cy="107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3924300" y="2708275"/>
              <a:ext cx="146050" cy="138113"/>
            </a:xfrm>
            <a:custGeom>
              <a:avLst/>
              <a:gdLst>
                <a:gd name="T0" fmla="*/ 4 w 83"/>
                <a:gd name="T1" fmla="*/ 1 h 79"/>
                <a:gd name="T2" fmla="*/ 16 w 83"/>
                <a:gd name="T3" fmla="*/ 16 h 79"/>
                <a:gd name="T4" fmla="*/ 19 w 83"/>
                <a:gd name="T5" fmla="*/ 25 h 79"/>
                <a:gd name="T6" fmla="*/ 40 w 83"/>
                <a:gd name="T7" fmla="*/ 31 h 79"/>
                <a:gd name="T8" fmla="*/ 61 w 83"/>
                <a:gd name="T9" fmla="*/ 28 h 79"/>
                <a:gd name="T10" fmla="*/ 79 w 83"/>
                <a:gd name="T11" fmla="*/ 22 h 79"/>
                <a:gd name="T12" fmla="*/ 52 w 83"/>
                <a:gd name="T13" fmla="*/ 61 h 79"/>
                <a:gd name="T14" fmla="*/ 7 w 83"/>
                <a:gd name="T15" fmla="*/ 70 h 79"/>
                <a:gd name="T16" fmla="*/ 7 w 83"/>
                <a:gd name="T17" fmla="*/ 2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9">
                  <a:moveTo>
                    <a:pt x="4" y="1"/>
                  </a:moveTo>
                  <a:cubicBezTo>
                    <a:pt x="12" y="31"/>
                    <a:pt x="0" y="0"/>
                    <a:pt x="16" y="16"/>
                  </a:cubicBezTo>
                  <a:cubicBezTo>
                    <a:pt x="18" y="18"/>
                    <a:pt x="17" y="23"/>
                    <a:pt x="19" y="25"/>
                  </a:cubicBezTo>
                  <a:cubicBezTo>
                    <a:pt x="25" y="30"/>
                    <a:pt x="33" y="29"/>
                    <a:pt x="40" y="31"/>
                  </a:cubicBezTo>
                  <a:cubicBezTo>
                    <a:pt x="47" y="30"/>
                    <a:pt x="54" y="30"/>
                    <a:pt x="61" y="28"/>
                  </a:cubicBezTo>
                  <a:cubicBezTo>
                    <a:pt x="67" y="27"/>
                    <a:pt x="79" y="22"/>
                    <a:pt x="79" y="22"/>
                  </a:cubicBezTo>
                  <a:cubicBezTo>
                    <a:pt x="83" y="48"/>
                    <a:pt x="76" y="53"/>
                    <a:pt x="52" y="61"/>
                  </a:cubicBezTo>
                  <a:cubicBezTo>
                    <a:pt x="40" y="79"/>
                    <a:pt x="31" y="72"/>
                    <a:pt x="7" y="70"/>
                  </a:cubicBezTo>
                  <a:cubicBezTo>
                    <a:pt x="2" y="54"/>
                    <a:pt x="7" y="39"/>
                    <a:pt x="7" y="22"/>
                  </a:cubicBezTo>
                </a:path>
              </a:pathLst>
            </a:custGeom>
            <a:solidFill>
              <a:srgbClr val="3333CC"/>
            </a:solidFill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1" name="Rectangle 63"/>
            <p:cNvSpPr>
              <a:spLocks noChangeArrowheads="1"/>
            </p:cNvSpPr>
            <p:nvPr/>
          </p:nvSpPr>
          <p:spPr bwMode="auto">
            <a:xfrm>
              <a:off x="1311022" y="2666762"/>
              <a:ext cx="2489452" cy="357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>
                  <a:solidFill>
                    <a:srgbClr val="004C99"/>
                  </a:solidFill>
                  <a:latin typeface="Humanst521 BT" pitchFamily="34" charset="0"/>
                </a:rPr>
                <a:t>Bogotá </a:t>
              </a: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DC. </a:t>
              </a:r>
              <a:r>
                <a:rPr lang="pt-BR" altLang="es-ES" sz="1200" dirty="0" err="1" smtClean="0">
                  <a:solidFill>
                    <a:srgbClr val="004C99"/>
                  </a:solidFill>
                  <a:latin typeface="Humanst521 BT" pitchFamily="34" charset="0"/>
                </a:rPr>
                <a:t>Colombia</a:t>
              </a: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92" name="Line 64"/>
            <p:cNvSpPr>
              <a:spLocks noChangeShapeType="1"/>
            </p:cNvSpPr>
            <p:nvPr/>
          </p:nvSpPr>
          <p:spPr bwMode="auto">
            <a:xfrm flipV="1">
              <a:off x="3563938" y="2779713"/>
              <a:ext cx="360362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93" name="Rectangle 65"/>
            <p:cNvSpPr>
              <a:spLocks noChangeArrowheads="1"/>
            </p:cNvSpPr>
            <p:nvPr/>
          </p:nvSpPr>
          <p:spPr bwMode="auto">
            <a:xfrm>
              <a:off x="5905151" y="3706945"/>
              <a:ext cx="1866012" cy="357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Caruaru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94" name="Line 66"/>
            <p:cNvSpPr>
              <a:spLocks noChangeShapeType="1"/>
            </p:cNvSpPr>
            <p:nvPr/>
          </p:nvSpPr>
          <p:spPr bwMode="auto">
            <a:xfrm flipH="1" flipV="1">
              <a:off x="5940425" y="3571875"/>
              <a:ext cx="360363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95" name="Rectangle 67"/>
            <p:cNvSpPr>
              <a:spLocks noChangeArrowheads="1"/>
            </p:cNvSpPr>
            <p:nvPr/>
          </p:nvSpPr>
          <p:spPr bwMode="auto">
            <a:xfrm>
              <a:off x="2987675" y="1580793"/>
              <a:ext cx="2230438" cy="357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 err="1" smtClean="0">
                  <a:solidFill>
                    <a:srgbClr val="004C99"/>
                  </a:solidFill>
                  <a:latin typeface="Humanst521 BT" pitchFamily="34" charset="0"/>
                </a:rPr>
                <a:t>Veracruz</a:t>
              </a: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.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96" name="Rectangle 68"/>
            <p:cNvSpPr>
              <a:spLocks noChangeArrowheads="1"/>
            </p:cNvSpPr>
            <p:nvPr/>
          </p:nvSpPr>
          <p:spPr bwMode="auto">
            <a:xfrm>
              <a:off x="2987675" y="1230551"/>
              <a:ext cx="1800225" cy="357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 err="1" smtClean="0">
                  <a:solidFill>
                    <a:srgbClr val="004C99"/>
                  </a:solidFill>
                  <a:latin typeface="Humanst521 BT" pitchFamily="34" charset="0"/>
                </a:rPr>
                <a:t>Xalapa</a:t>
              </a:r>
              <a:r>
                <a:rPr lang="pt-BR" altLang="es-ES" sz="1200" dirty="0" smtClean="0">
                  <a:solidFill>
                    <a:srgbClr val="004C99"/>
                  </a:solidFill>
                  <a:latin typeface="Humanst521 BT" pitchFamily="34" charset="0"/>
                </a:rPr>
                <a:t>. México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97" name="Line 69"/>
            <p:cNvSpPr>
              <a:spLocks noChangeShapeType="1"/>
            </p:cNvSpPr>
            <p:nvPr/>
          </p:nvSpPr>
          <p:spPr bwMode="auto">
            <a:xfrm flipH="1">
              <a:off x="2843213" y="1771650"/>
              <a:ext cx="217487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98" name="Line 70"/>
            <p:cNvSpPr>
              <a:spLocks noChangeShapeType="1"/>
            </p:cNvSpPr>
            <p:nvPr/>
          </p:nvSpPr>
          <p:spPr bwMode="auto">
            <a:xfrm flipH="1">
              <a:off x="2771775" y="1555750"/>
              <a:ext cx="2889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99" name="Line 71"/>
            <p:cNvSpPr>
              <a:spLocks noChangeShapeType="1"/>
            </p:cNvSpPr>
            <p:nvPr/>
          </p:nvSpPr>
          <p:spPr bwMode="auto">
            <a:xfrm flipH="1">
              <a:off x="3924300" y="4724400"/>
              <a:ext cx="503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100" name="Rectangle 72"/>
            <p:cNvSpPr>
              <a:spLocks noChangeArrowheads="1"/>
            </p:cNvSpPr>
            <p:nvPr/>
          </p:nvSpPr>
          <p:spPr bwMode="auto">
            <a:xfrm>
              <a:off x="2554288" y="4594225"/>
              <a:ext cx="1296987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>
                  <a:solidFill>
                    <a:srgbClr val="004C99"/>
                  </a:solidFill>
                  <a:latin typeface="Humanst521 BT" pitchFamily="34" charset="0"/>
                </a:rPr>
                <a:t>Santiago. Chile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101" name="Line 73"/>
            <p:cNvSpPr>
              <a:spLocks noChangeShapeType="1"/>
            </p:cNvSpPr>
            <p:nvPr/>
          </p:nvSpPr>
          <p:spPr bwMode="auto">
            <a:xfrm flipV="1">
              <a:off x="4932363" y="4622801"/>
              <a:ext cx="811212" cy="1015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102" name="Rectangle 74"/>
            <p:cNvSpPr>
              <a:spLocks noChangeArrowheads="1"/>
            </p:cNvSpPr>
            <p:nvPr/>
          </p:nvSpPr>
          <p:spPr bwMode="auto">
            <a:xfrm>
              <a:off x="5614561" y="4236811"/>
              <a:ext cx="2308477" cy="595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pPr eaLnBrk="0" hangingPunct="0">
                <a:buClrTx/>
              </a:pPr>
              <a:r>
                <a:rPr lang="pt-BR" altLang="es-ES" sz="1200" dirty="0" err="1">
                  <a:solidFill>
                    <a:srgbClr val="004C99"/>
                  </a:solidFill>
                  <a:latin typeface="Humanst521 BT" pitchFamily="34" charset="0"/>
                </a:rPr>
                <a:t>Rosario</a:t>
              </a:r>
              <a:r>
                <a:rPr lang="pt-BR" altLang="es-ES" sz="1200" dirty="0">
                  <a:solidFill>
                    <a:srgbClr val="004C99"/>
                  </a:solidFill>
                  <a:latin typeface="Humanst521 BT" pitchFamily="34" charset="0"/>
                </a:rPr>
                <a:t>, Santa Fe. Argentina </a:t>
              </a:r>
              <a:endParaRPr lang="pt-BR" altLang="es-ES" sz="1200" b="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103" name="Line 75"/>
            <p:cNvSpPr>
              <a:spLocks noChangeShapeType="1"/>
            </p:cNvSpPr>
            <p:nvPr/>
          </p:nvSpPr>
          <p:spPr bwMode="auto">
            <a:xfrm>
              <a:off x="5219700" y="4795838"/>
              <a:ext cx="576263" cy="6492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anchor="b"/>
            <a:lstStyle/>
            <a:p>
              <a:endParaRPr lang="es-ES"/>
            </a:p>
          </p:txBody>
        </p:sp>
        <p:sp>
          <p:nvSpPr>
            <p:cNvPr id="104" name="Rectangle 76"/>
            <p:cNvSpPr>
              <a:spLocks noChangeArrowheads="1"/>
            </p:cNvSpPr>
            <p:nvPr/>
          </p:nvSpPr>
          <p:spPr bwMode="auto">
            <a:xfrm>
              <a:off x="5540568" y="5576055"/>
              <a:ext cx="2274888" cy="595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r>
                <a:rPr lang="pt-BR" altLang="ca-ES" sz="1200" dirty="0" err="1">
                  <a:solidFill>
                    <a:srgbClr val="004C99"/>
                  </a:solidFill>
                  <a:latin typeface="Humanst521 BT" pitchFamily="34" charset="0"/>
                </a:rPr>
                <a:t>Región</a:t>
              </a:r>
              <a:r>
                <a:rPr lang="pt-BR" altLang="ca-ES" sz="1200" dirty="0">
                  <a:solidFill>
                    <a:srgbClr val="004C99"/>
                  </a:solidFill>
                  <a:latin typeface="Humanst521 BT" pitchFamily="34" charset="0"/>
                </a:rPr>
                <a:t> Oeste </a:t>
              </a:r>
            </a:p>
            <a:p>
              <a:r>
                <a:rPr lang="pt-BR" altLang="ca-ES" sz="1200" dirty="0" err="1">
                  <a:solidFill>
                    <a:srgbClr val="004C99"/>
                  </a:solidFill>
                  <a:latin typeface="Humanst521 BT" pitchFamily="34" charset="0"/>
                </a:rPr>
                <a:t>Uruguay</a:t>
              </a:r>
              <a:endParaRPr lang="pt-BR" altLang="ca-ES" sz="1200" dirty="0">
                <a:solidFill>
                  <a:srgbClr val="004C99"/>
                </a:solidFill>
                <a:latin typeface="Humanst521 BT" pitchFamily="34" charset="0"/>
              </a:endParaRPr>
            </a:p>
          </p:txBody>
        </p:sp>
        <p:sp>
          <p:nvSpPr>
            <p:cNvPr id="105" name="AutoShape 77"/>
            <p:cNvSpPr>
              <a:spLocks noChangeArrowheads="1"/>
            </p:cNvSpPr>
            <p:nvPr/>
          </p:nvSpPr>
          <p:spPr bwMode="auto">
            <a:xfrm>
              <a:off x="2700338" y="1771650"/>
              <a:ext cx="73025" cy="73025"/>
            </a:xfrm>
            <a:prstGeom prst="flowChartConnector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/>
            <a:p>
              <a:endParaRPr lang="es-ES"/>
            </a:p>
          </p:txBody>
        </p:sp>
        <p:sp>
          <p:nvSpPr>
            <p:cNvPr id="106" name="AutoShape 78"/>
            <p:cNvSpPr>
              <a:spLocks noChangeArrowheads="1"/>
            </p:cNvSpPr>
            <p:nvPr/>
          </p:nvSpPr>
          <p:spPr bwMode="auto">
            <a:xfrm>
              <a:off x="2843213" y="1771650"/>
              <a:ext cx="73025" cy="73025"/>
            </a:xfrm>
            <a:prstGeom prst="flowChartConnector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/>
            <a:p>
              <a:endParaRPr lang="es-ES"/>
            </a:p>
          </p:txBody>
        </p:sp>
        <p:sp>
          <p:nvSpPr>
            <p:cNvPr id="107" name="AutoShape 79"/>
            <p:cNvSpPr>
              <a:spLocks noChangeArrowheads="1"/>
            </p:cNvSpPr>
            <p:nvPr/>
          </p:nvSpPr>
          <p:spPr bwMode="auto">
            <a:xfrm>
              <a:off x="4400550" y="4675188"/>
              <a:ext cx="73025" cy="73025"/>
            </a:xfrm>
            <a:prstGeom prst="flowChartConnector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/>
            <a:p>
              <a:endParaRPr lang="es-ES"/>
            </a:p>
          </p:txBody>
        </p:sp>
        <p:sp>
          <p:nvSpPr>
            <p:cNvPr id="108" name="AutoShape 80"/>
            <p:cNvSpPr>
              <a:spLocks noChangeArrowheads="1"/>
            </p:cNvSpPr>
            <p:nvPr/>
          </p:nvSpPr>
          <p:spPr bwMode="auto">
            <a:xfrm>
              <a:off x="4892675" y="4673600"/>
              <a:ext cx="73025" cy="73025"/>
            </a:xfrm>
            <a:prstGeom prst="flowChartConnector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/>
            <a:p>
              <a:endParaRPr lang="es-ES"/>
            </a:p>
          </p:txBody>
        </p:sp>
        <p:sp>
          <p:nvSpPr>
            <p:cNvPr id="109" name="AutoShape 81"/>
            <p:cNvSpPr>
              <a:spLocks noChangeArrowheads="1"/>
            </p:cNvSpPr>
            <p:nvPr/>
          </p:nvSpPr>
          <p:spPr bwMode="auto">
            <a:xfrm>
              <a:off x="5218113" y="4751388"/>
              <a:ext cx="73025" cy="73025"/>
            </a:xfrm>
            <a:prstGeom prst="flowChartConnector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anchor="ctr"/>
            <a:lstStyle/>
            <a:p>
              <a:endParaRPr lang="es-ES"/>
            </a:p>
          </p:txBody>
        </p:sp>
      </p:grpSp>
      <p:sp>
        <p:nvSpPr>
          <p:cNvPr id="165" name="Rectángulo 164"/>
          <p:cNvSpPr/>
          <p:nvPr/>
        </p:nvSpPr>
        <p:spPr>
          <a:xfrm>
            <a:off x="4892011" y="979042"/>
            <a:ext cx="3220025" cy="4202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 smtClean="0">
                <a:solidFill>
                  <a:schemeClr val="accent2"/>
                </a:solidFill>
              </a:rPr>
              <a:t>Áreas </a:t>
            </a:r>
            <a:r>
              <a:rPr lang="es-ES" sz="2800" b="1" dirty="0">
                <a:solidFill>
                  <a:schemeClr val="accent2"/>
                </a:solidFill>
              </a:rPr>
              <a:t>de estudio</a:t>
            </a:r>
          </a:p>
        </p:txBody>
      </p:sp>
    </p:spTree>
    <p:extLst>
      <p:ext uri="{BB962C8B-B14F-4D97-AF65-F5344CB8AC3E}">
        <p14:creationId xmlns:p14="http://schemas.microsoft.com/office/powerpoint/2010/main" val="105165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Line 3"/>
          <p:cNvSpPr>
            <a:spLocks noChangeShapeType="1"/>
          </p:cNvSpPr>
          <p:nvPr/>
        </p:nvSpPr>
        <p:spPr bwMode="auto">
          <a:xfrm>
            <a:off x="7164388" y="2347913"/>
            <a:ext cx="0" cy="277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179388" y="1628775"/>
            <a:ext cx="3384550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>
                <a:solidFill>
                  <a:schemeClr val="tx1"/>
                </a:solidFill>
              </a:rPr>
              <a:t>Estudios cualitativos</a:t>
            </a:r>
            <a:r>
              <a:rPr lang="es-ES" altLang="ca-ES" sz="1200" b="0">
                <a:solidFill>
                  <a:schemeClr val="tx1"/>
                </a:solidFill>
              </a:rPr>
              <a:t> previos                (Equity LA I, Cataluña)</a:t>
            </a:r>
          </a:p>
          <a:p>
            <a:pPr algn="ctr" eaLnBrk="1" hangingPunct="1">
              <a:spcBef>
                <a:spcPct val="50000"/>
              </a:spcBef>
              <a:buClrTx/>
            </a:pPr>
            <a:endParaRPr lang="es-ES" altLang="ca-ES" sz="1200" b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ClrTx/>
            </a:pPr>
            <a:endParaRPr lang="es-ES" altLang="ca-ES" sz="1200" b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ClrTx/>
            </a:pPr>
            <a:endParaRPr lang="es-ES" altLang="ca-ES" sz="1200" b="0">
              <a:solidFill>
                <a:schemeClr val="tx1"/>
              </a:solidFill>
            </a:endParaRPr>
          </a:p>
        </p:txBody>
      </p:sp>
      <p:sp>
        <p:nvSpPr>
          <p:cNvPr id="248837" name="Text Box 5"/>
          <p:cNvSpPr txBox="1">
            <a:spLocks noChangeArrowheads="1"/>
          </p:cNvSpPr>
          <p:nvPr/>
        </p:nvSpPr>
        <p:spPr bwMode="auto">
          <a:xfrm>
            <a:off x="5795963" y="1628775"/>
            <a:ext cx="3133725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>
                <a:solidFill>
                  <a:schemeClr val="tx1"/>
                </a:solidFill>
              </a:rPr>
              <a:t>Revisiones de la literatura</a:t>
            </a: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3459163" y="1052513"/>
            <a:ext cx="244792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>
                <a:solidFill>
                  <a:schemeClr val="tx1"/>
                </a:solidFill>
              </a:rPr>
              <a:t>Marco de análisis</a:t>
            </a:r>
            <a:r>
              <a:rPr lang="es-ES" altLang="ca-ES" sz="1200" b="0">
                <a:solidFill>
                  <a:schemeClr val="tx1"/>
                </a:solidFill>
              </a:rPr>
              <a:t> coordinación entre niveles de atención</a:t>
            </a:r>
          </a:p>
        </p:txBody>
      </p:sp>
      <p:sp>
        <p:nvSpPr>
          <p:cNvPr id="248839" name="Line 7"/>
          <p:cNvSpPr>
            <a:spLocks noChangeShapeType="1"/>
          </p:cNvSpPr>
          <p:nvPr/>
        </p:nvSpPr>
        <p:spPr bwMode="auto">
          <a:xfrm flipV="1">
            <a:off x="2484438" y="1196975"/>
            <a:ext cx="8636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0" name="Line 8"/>
          <p:cNvSpPr>
            <a:spLocks noChangeShapeType="1"/>
          </p:cNvSpPr>
          <p:nvPr/>
        </p:nvSpPr>
        <p:spPr bwMode="auto">
          <a:xfrm>
            <a:off x="6084888" y="1268413"/>
            <a:ext cx="7191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1" name="Text Box 9"/>
          <p:cNvSpPr txBox="1">
            <a:spLocks noChangeArrowheads="1"/>
          </p:cNvSpPr>
          <p:nvPr/>
        </p:nvSpPr>
        <p:spPr bwMode="auto">
          <a:xfrm>
            <a:off x="2886075" y="3284538"/>
            <a:ext cx="3595688" cy="28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Identificación de variables de análisis y preguntas</a:t>
            </a:r>
            <a:endParaRPr lang="ca-ES" altLang="ca-ES" sz="1200" b="0">
              <a:solidFill>
                <a:schemeClr val="tx1"/>
              </a:solidFill>
            </a:endParaRPr>
          </a:p>
        </p:txBody>
      </p:sp>
      <p:sp>
        <p:nvSpPr>
          <p:cNvPr id="248842" name="Line 10"/>
          <p:cNvSpPr>
            <a:spLocks noChangeShapeType="1"/>
          </p:cNvSpPr>
          <p:nvPr/>
        </p:nvSpPr>
        <p:spPr bwMode="auto">
          <a:xfrm flipH="1">
            <a:off x="4683125" y="1628775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3" name="Text Box 11"/>
          <p:cNvSpPr txBox="1">
            <a:spLocks noChangeArrowheads="1"/>
          </p:cNvSpPr>
          <p:nvPr/>
        </p:nvSpPr>
        <p:spPr bwMode="auto">
          <a:xfrm>
            <a:off x="5859463" y="1966913"/>
            <a:ext cx="1728787" cy="792162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- Análisis cuantitativos de la coordinación</a:t>
            </a:r>
          </a:p>
          <a:p>
            <a:pPr algn="ctr" eaLnBrk="1" hangingPunct="1">
              <a:spcBef>
                <a:spcPct val="1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- Factores asociados</a:t>
            </a:r>
          </a:p>
        </p:txBody>
      </p:sp>
      <p:sp>
        <p:nvSpPr>
          <p:cNvPr id="248844" name="Text Box 12"/>
          <p:cNvSpPr txBox="1">
            <a:spLocks noChangeArrowheads="1"/>
          </p:cNvSpPr>
          <p:nvPr/>
        </p:nvSpPr>
        <p:spPr bwMode="auto">
          <a:xfrm>
            <a:off x="7659688" y="1966913"/>
            <a:ext cx="1225550" cy="7937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Instrumentos de medida de la coordinación asistencial</a:t>
            </a:r>
          </a:p>
        </p:txBody>
      </p:sp>
      <p:sp>
        <p:nvSpPr>
          <p:cNvPr id="248845" name="Text Box 13"/>
          <p:cNvSpPr txBox="1">
            <a:spLocks noChangeArrowheads="1"/>
          </p:cNvSpPr>
          <p:nvPr/>
        </p:nvSpPr>
        <p:spPr bwMode="auto">
          <a:xfrm>
            <a:off x="322263" y="2098675"/>
            <a:ext cx="3097212" cy="6873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  <a:buClrTx/>
              <a:buFontTx/>
              <a:buChar char="-"/>
            </a:pPr>
            <a:r>
              <a:rPr lang="es-ES" altLang="ca-ES" sz="1200" b="0" dirty="0">
                <a:solidFill>
                  <a:schemeClr val="tx1"/>
                </a:solidFill>
              </a:rPr>
              <a:t> Atributos coordinación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-"/>
            </a:pPr>
            <a:r>
              <a:rPr lang="es-ES" altLang="ca-ES" sz="1200" b="0" dirty="0">
                <a:solidFill>
                  <a:schemeClr val="tx1"/>
                </a:solidFill>
              </a:rPr>
              <a:t> Factores asociados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-"/>
            </a:pPr>
            <a:r>
              <a:rPr lang="es-ES" altLang="ca-ES" sz="1200" b="0" dirty="0">
                <a:solidFill>
                  <a:schemeClr val="tx1"/>
                </a:solidFill>
              </a:rPr>
              <a:t> Mecanismos de coordinación y factores</a:t>
            </a:r>
          </a:p>
        </p:txBody>
      </p:sp>
      <p:sp>
        <p:nvSpPr>
          <p:cNvPr id="248846" name="Line 14"/>
          <p:cNvSpPr>
            <a:spLocks noChangeShapeType="1"/>
          </p:cNvSpPr>
          <p:nvPr/>
        </p:nvSpPr>
        <p:spPr bwMode="auto">
          <a:xfrm>
            <a:off x="1692275" y="2998788"/>
            <a:ext cx="6192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7" name="Line 15"/>
          <p:cNvSpPr>
            <a:spLocks noChangeShapeType="1"/>
          </p:cNvSpPr>
          <p:nvPr/>
        </p:nvSpPr>
        <p:spPr bwMode="auto">
          <a:xfrm>
            <a:off x="1692275" y="28527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8" name="Line 16"/>
          <p:cNvSpPr>
            <a:spLocks noChangeShapeType="1"/>
          </p:cNvSpPr>
          <p:nvPr/>
        </p:nvSpPr>
        <p:spPr bwMode="auto">
          <a:xfrm>
            <a:off x="7885113" y="28527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3856038" y="3951288"/>
            <a:ext cx="16557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1ª versión del cuestionario</a:t>
            </a:r>
          </a:p>
        </p:txBody>
      </p:sp>
      <p:sp>
        <p:nvSpPr>
          <p:cNvPr id="248850" name="Text Box 18"/>
          <p:cNvSpPr txBox="1">
            <a:spLocks noChangeArrowheads="1"/>
          </p:cNvSpPr>
          <p:nvPr/>
        </p:nvSpPr>
        <p:spPr bwMode="auto">
          <a:xfrm>
            <a:off x="4965700" y="4475163"/>
            <a:ext cx="1812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0" i="1">
                <a:solidFill>
                  <a:schemeClr val="tx1"/>
                </a:solidFill>
              </a:rPr>
              <a:t>Análisis en  equipos</a:t>
            </a:r>
          </a:p>
        </p:txBody>
      </p:sp>
      <p:sp>
        <p:nvSpPr>
          <p:cNvPr id="248851" name="Text Box 19"/>
          <p:cNvSpPr txBox="1">
            <a:spLocks noChangeArrowheads="1"/>
          </p:cNvSpPr>
          <p:nvPr/>
        </p:nvSpPr>
        <p:spPr bwMode="auto">
          <a:xfrm>
            <a:off x="3856038" y="4800600"/>
            <a:ext cx="1655762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2ª versión</a:t>
            </a:r>
          </a:p>
        </p:txBody>
      </p:sp>
      <p:sp>
        <p:nvSpPr>
          <p:cNvPr id="248852" name="Text Box 20"/>
          <p:cNvSpPr txBox="1">
            <a:spLocks noChangeArrowheads="1"/>
          </p:cNvSpPr>
          <p:nvPr/>
        </p:nvSpPr>
        <p:spPr bwMode="auto">
          <a:xfrm>
            <a:off x="4965700" y="5126038"/>
            <a:ext cx="1812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0" i="1">
                <a:solidFill>
                  <a:schemeClr val="tx1"/>
                </a:solidFill>
              </a:rPr>
              <a:t>Pretest</a:t>
            </a:r>
          </a:p>
        </p:txBody>
      </p:sp>
      <p:sp>
        <p:nvSpPr>
          <p:cNvPr id="248853" name="Text Box 21"/>
          <p:cNvSpPr txBox="1">
            <a:spLocks noChangeArrowheads="1"/>
          </p:cNvSpPr>
          <p:nvPr/>
        </p:nvSpPr>
        <p:spPr bwMode="auto">
          <a:xfrm>
            <a:off x="3856038" y="5494338"/>
            <a:ext cx="1655762" cy="28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 b="0">
                <a:solidFill>
                  <a:schemeClr val="tx1"/>
                </a:solidFill>
              </a:rPr>
              <a:t>3ª versión</a:t>
            </a:r>
          </a:p>
        </p:txBody>
      </p:sp>
      <p:sp>
        <p:nvSpPr>
          <p:cNvPr id="248854" name="Line 22"/>
          <p:cNvSpPr>
            <a:spLocks noChangeShapeType="1"/>
          </p:cNvSpPr>
          <p:nvPr/>
        </p:nvSpPr>
        <p:spPr bwMode="auto">
          <a:xfrm>
            <a:off x="4684713" y="4418013"/>
            <a:ext cx="0" cy="3619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55" name="Line 23"/>
          <p:cNvSpPr>
            <a:spLocks noChangeShapeType="1"/>
          </p:cNvSpPr>
          <p:nvPr/>
        </p:nvSpPr>
        <p:spPr bwMode="auto">
          <a:xfrm>
            <a:off x="4684713" y="5092700"/>
            <a:ext cx="0" cy="3619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56" name="Text Box 24"/>
          <p:cNvSpPr txBox="1">
            <a:spLocks noChangeArrowheads="1"/>
          </p:cNvSpPr>
          <p:nvPr/>
        </p:nvSpPr>
        <p:spPr bwMode="auto">
          <a:xfrm>
            <a:off x="4965700" y="5842000"/>
            <a:ext cx="1812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" altLang="ca-ES" sz="1200" b="0" i="1">
                <a:solidFill>
                  <a:schemeClr val="tx1"/>
                </a:solidFill>
              </a:rPr>
              <a:t>Piloto</a:t>
            </a:r>
          </a:p>
        </p:txBody>
      </p:sp>
      <p:sp>
        <p:nvSpPr>
          <p:cNvPr id="248857" name="Line 25"/>
          <p:cNvSpPr>
            <a:spLocks noChangeShapeType="1"/>
          </p:cNvSpPr>
          <p:nvPr/>
        </p:nvSpPr>
        <p:spPr bwMode="auto">
          <a:xfrm>
            <a:off x="4684713" y="5808663"/>
            <a:ext cx="0" cy="3619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248858" name="Text Box 26"/>
          <p:cNvSpPr txBox="1">
            <a:spLocks noChangeArrowheads="1"/>
          </p:cNvSpPr>
          <p:nvPr/>
        </p:nvSpPr>
        <p:spPr bwMode="auto">
          <a:xfrm>
            <a:off x="3856038" y="6251575"/>
            <a:ext cx="16557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6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" altLang="ca-ES" sz="1200">
                <a:solidFill>
                  <a:schemeClr val="tx1"/>
                </a:solidFill>
              </a:rPr>
              <a:t>Versión definitiva </a:t>
            </a:r>
            <a:r>
              <a:rPr lang="es-ES" altLang="ca-ES" sz="1200" b="0">
                <a:solidFill>
                  <a:schemeClr val="tx1"/>
                </a:solidFill>
              </a:rPr>
              <a:t>del cuestionario</a:t>
            </a:r>
          </a:p>
        </p:txBody>
      </p:sp>
      <p:sp>
        <p:nvSpPr>
          <p:cNvPr id="248859" name="Line 27"/>
          <p:cNvSpPr>
            <a:spLocks noChangeShapeType="1"/>
          </p:cNvSpPr>
          <p:nvPr/>
        </p:nvSpPr>
        <p:spPr bwMode="auto">
          <a:xfrm>
            <a:off x="4683125" y="3573463"/>
            <a:ext cx="0" cy="3619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/>
          </a:p>
        </p:txBody>
      </p:sp>
      <p:sp>
        <p:nvSpPr>
          <p:cNvPr id="30" name="Rectangle 2"/>
          <p:cNvSpPr>
            <a:spLocks noGrp="1" noChangeArrowheads="1"/>
          </p:cNvSpPr>
          <p:nvPr>
            <p:ph type="title"/>
          </p:nvPr>
        </p:nvSpPr>
        <p:spPr>
          <a:xfrm>
            <a:off x="72567" y="149911"/>
            <a:ext cx="8929240" cy="433388"/>
          </a:xfrm>
        </p:spPr>
        <p:txBody>
          <a:bodyPr/>
          <a:lstStyle/>
          <a:p>
            <a:pPr algn="ctr" eaLnBrk="1" hangingPunct="1"/>
            <a:r>
              <a:rPr lang="es-ES" altLang="ca-ES" dirty="0" smtClean="0"/>
              <a:t> Método:  elaboración cuestionario COORDENA (I)</a:t>
            </a:r>
          </a:p>
        </p:txBody>
      </p:sp>
    </p:spTree>
    <p:extLst>
      <p:ext uri="{BB962C8B-B14F-4D97-AF65-F5344CB8AC3E}">
        <p14:creationId xmlns:p14="http://schemas.microsoft.com/office/powerpoint/2010/main" val="304572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oordena-CH 110515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21091" r="30313"/>
          <a:stretch/>
        </p:blipFill>
        <p:spPr>
          <a:xfrm>
            <a:off x="971600" y="980728"/>
            <a:ext cx="3672408" cy="54006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2567" y="149911"/>
            <a:ext cx="8929240" cy="4333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ca-ES" kern="0" dirty="0" smtClean="0"/>
              <a:t> Método:  elaboración cuestionario COORDENA (II)</a:t>
            </a:r>
          </a:p>
        </p:txBody>
      </p:sp>
      <p:pic>
        <p:nvPicPr>
          <p:cNvPr id="4" name="Imagen 3" descr="2015 05 05_CUESTIONARIO DEFINITIVO COORDENA-CO.pdf - Adobe Acrobat Reader DC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6" t="21091" r="34223"/>
          <a:stretch/>
        </p:blipFill>
        <p:spPr>
          <a:xfrm>
            <a:off x="4860032" y="908720"/>
            <a:ext cx="36004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3528" y="1124744"/>
            <a:ext cx="8487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000" indent="-450850">
              <a:lnSpc>
                <a:spcPts val="2400"/>
              </a:lnSpc>
            </a:pPr>
            <a:r>
              <a:rPr lang="es-ES" sz="2000" dirty="0"/>
              <a:t>0.   </a:t>
            </a:r>
            <a:r>
              <a:rPr lang="es-ES" sz="2000" dirty="0" smtClean="0"/>
              <a:t>Datos </a:t>
            </a:r>
            <a:r>
              <a:rPr lang="es-ES" sz="2000" dirty="0"/>
              <a:t>de </a:t>
            </a:r>
            <a:r>
              <a:rPr lang="es-ES" sz="2000" dirty="0" smtClean="0"/>
              <a:t>aplicación </a:t>
            </a:r>
            <a:r>
              <a:rPr lang="es-ES" sz="2000" dirty="0"/>
              <a:t>del cuestionario </a:t>
            </a:r>
            <a:endParaRPr lang="es-ES" sz="2000" dirty="0" smtClean="0"/>
          </a:p>
          <a:p>
            <a:pPr marL="576000" indent="-450850">
              <a:lnSpc>
                <a:spcPts val="2400"/>
              </a:lnSpc>
              <a:tabLst>
                <a:tab pos="536575" algn="l"/>
              </a:tabLst>
            </a:pPr>
            <a:r>
              <a:rPr lang="es-ES" sz="2000" dirty="0" smtClean="0"/>
              <a:t>1</a:t>
            </a:r>
            <a:r>
              <a:rPr lang="es-ES" sz="2000" dirty="0"/>
              <a:t>. 	</a:t>
            </a:r>
            <a:r>
              <a:rPr lang="es-ES" sz="2000" dirty="0" smtClean="0"/>
              <a:t>Experiencia </a:t>
            </a:r>
            <a:r>
              <a:rPr lang="es-ES" sz="2000" dirty="0"/>
              <a:t>sobre coordinación entre niveles de atención </a:t>
            </a:r>
            <a:r>
              <a:rPr lang="es-ES" sz="2000" dirty="0" smtClean="0"/>
              <a:t>en la  red</a:t>
            </a:r>
            <a:endParaRPr lang="es-ES" sz="2000" dirty="0"/>
          </a:p>
          <a:p>
            <a:pPr marL="576000" indent="-450850">
              <a:lnSpc>
                <a:spcPts val="2400"/>
              </a:lnSpc>
              <a:tabLst>
                <a:tab pos="536575" algn="l"/>
              </a:tabLst>
            </a:pPr>
            <a:r>
              <a:rPr lang="es-ES" sz="2000" dirty="0"/>
              <a:t>2.	Factores de los profesionales relacionados con la coordinación entre niveles de </a:t>
            </a:r>
            <a:r>
              <a:rPr lang="es-ES" sz="2000" dirty="0" smtClean="0"/>
              <a:t>atención </a:t>
            </a:r>
            <a:r>
              <a:rPr lang="es-ES" sz="2000" dirty="0"/>
              <a:t>	</a:t>
            </a:r>
          </a:p>
          <a:p>
            <a:pPr marL="576000" indent="-450850">
              <a:lnSpc>
                <a:spcPts val="2400"/>
              </a:lnSpc>
              <a:tabLst>
                <a:tab pos="536575" algn="l"/>
              </a:tabLst>
            </a:pPr>
            <a:r>
              <a:rPr lang="es-ES" sz="2000" dirty="0"/>
              <a:t>3.	Conocimiento y uso de los mecanismos de coordinación entre niveles de atención </a:t>
            </a:r>
            <a:r>
              <a:rPr lang="es-ES" sz="1600" dirty="0" smtClean="0"/>
              <a:t>	</a:t>
            </a:r>
          </a:p>
          <a:p>
            <a:pPr marL="1255713" lvl="2" indent="-273050">
              <a:lnSpc>
                <a:spcPts val="2400"/>
              </a:lnSpc>
            </a:pPr>
            <a:r>
              <a:rPr lang="es-ES" sz="1600" dirty="0" smtClean="0"/>
              <a:t>4. 	Hoja de interconsulta y/o contra-referencia 	</a:t>
            </a:r>
          </a:p>
          <a:p>
            <a:pPr marL="1255713" lvl="2" indent="-273050">
              <a:lnSpc>
                <a:spcPts val="2400"/>
              </a:lnSpc>
            </a:pPr>
            <a:r>
              <a:rPr lang="es-ES" sz="1600" dirty="0" smtClean="0"/>
              <a:t>5. 	</a:t>
            </a:r>
            <a:r>
              <a:rPr lang="es-ES" sz="1600" dirty="0"/>
              <a:t>I</a:t>
            </a:r>
            <a:r>
              <a:rPr lang="es-ES" sz="1600" dirty="0" smtClean="0"/>
              <a:t>nforme de alta hospitalaria 	</a:t>
            </a:r>
          </a:p>
          <a:p>
            <a:pPr marL="1255713" lvl="2" indent="-273050">
              <a:lnSpc>
                <a:spcPts val="2400"/>
              </a:lnSpc>
              <a:buAutoNum type="arabicPeriod" startAt="6"/>
            </a:pPr>
            <a:r>
              <a:rPr lang="es-ES" sz="1600" dirty="0" smtClean="0"/>
              <a:t>Guías de práctica clínica compartidas entre niveles de atención </a:t>
            </a:r>
          </a:p>
          <a:p>
            <a:pPr marL="1255713" lvl="2" indent="-273050">
              <a:lnSpc>
                <a:spcPts val="2400"/>
              </a:lnSpc>
              <a:buAutoNum type="arabicPeriod" startAt="6"/>
            </a:pPr>
            <a:r>
              <a:rPr lang="es-ES" sz="1600" dirty="0" smtClean="0"/>
              <a:t>Reuniones conjuntas con médicos de I y II nivel </a:t>
            </a:r>
            <a:r>
              <a:rPr lang="es-ES" sz="1600" dirty="0"/>
              <a:t>de </a:t>
            </a:r>
            <a:r>
              <a:rPr lang="es-ES" sz="1600" dirty="0" smtClean="0"/>
              <a:t>atención	</a:t>
            </a:r>
          </a:p>
          <a:p>
            <a:pPr marL="1255713" lvl="2" indent="-273050">
              <a:lnSpc>
                <a:spcPts val="2400"/>
              </a:lnSpc>
            </a:pPr>
            <a:r>
              <a:rPr lang="es-ES" sz="1600" dirty="0" smtClean="0"/>
              <a:t>8. 	Teléfono / correo electrónico</a:t>
            </a:r>
          </a:p>
          <a:p>
            <a:pPr marL="450850" indent="-450850">
              <a:lnSpc>
                <a:spcPts val="2400"/>
              </a:lnSpc>
              <a:tabLst>
                <a:tab pos="533400" algn="l"/>
              </a:tabLst>
            </a:pPr>
            <a:r>
              <a:rPr lang="es-ES" sz="2000" dirty="0"/>
              <a:t>9. 	Sugerencias para la mejora de la coordinación entre niveles de atención </a:t>
            </a:r>
          </a:p>
          <a:p>
            <a:pPr marL="450850" indent="-450850">
              <a:lnSpc>
                <a:spcPts val="2400"/>
              </a:lnSpc>
              <a:tabLst>
                <a:tab pos="533400" algn="l"/>
              </a:tabLst>
            </a:pPr>
            <a:r>
              <a:rPr lang="es-ES" sz="2000" dirty="0" smtClean="0"/>
              <a:t>10.	Factores organizativos relacionados con la coordinación entre niveles de atención 	</a:t>
            </a:r>
          </a:p>
          <a:p>
            <a:pPr marL="450850" indent="-450850">
              <a:lnSpc>
                <a:spcPts val="2400"/>
              </a:lnSpc>
            </a:pPr>
            <a:r>
              <a:rPr lang="es-ES" sz="2000" dirty="0" smtClean="0"/>
              <a:t>11. 	Datos sociodemográficos y laborales </a:t>
            </a:r>
            <a:r>
              <a:rPr lang="es-ES" sz="1600" dirty="0" smtClean="0"/>
              <a:t>	</a:t>
            </a:r>
            <a:endParaRPr lang="es-ES" sz="1600" dirty="0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2567" y="149911"/>
            <a:ext cx="8929240" cy="433388"/>
          </a:xfrm>
        </p:spPr>
        <p:txBody>
          <a:bodyPr/>
          <a:lstStyle/>
          <a:p>
            <a:pPr eaLnBrk="1" hangingPunct="1"/>
            <a:r>
              <a:rPr lang="es-ES" altLang="ca-ES" dirty="0" smtClean="0"/>
              <a:t> Método:  cuestionario COORDENA (II)</a:t>
            </a:r>
          </a:p>
        </p:txBody>
      </p:sp>
    </p:spTree>
    <p:extLst>
      <p:ext uri="{BB962C8B-B14F-4D97-AF65-F5344CB8AC3E}">
        <p14:creationId xmlns:p14="http://schemas.microsoft.com/office/powerpoint/2010/main" val="334175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08274"/>
            <a:ext cx="9144000" cy="792733"/>
          </a:xfrm>
        </p:spPr>
        <p:txBody>
          <a:bodyPr/>
          <a:lstStyle/>
          <a:p>
            <a:pPr algn="ctr" eaLnBrk="1" hangingPunct="1"/>
            <a:r>
              <a:rPr lang="es-ES" altLang="ca-ES" sz="3600" dirty="0" smtClean="0"/>
              <a:t>Resultados: Características de la muestra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16888</TotalTime>
  <Words>5174</Words>
  <Application>Microsoft Office PowerPoint</Application>
  <PresentationFormat>Presentación en pantalla (4:3)</PresentationFormat>
  <Paragraphs>1522</Paragraphs>
  <Slides>44</Slides>
  <Notes>29</Notes>
  <HiddenSlides>5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ＭＳ Ｐゴシック</vt:lpstr>
      <vt:lpstr>SimSun</vt:lpstr>
      <vt:lpstr>Arial</vt:lpstr>
      <vt:lpstr>Calibri</vt:lpstr>
      <vt:lpstr>Humanst521 BT</vt:lpstr>
      <vt:lpstr>Wingdings</vt:lpstr>
      <vt:lpstr>Diseño predeterminado</vt:lpstr>
      <vt:lpstr>Presentación de PowerPoint</vt:lpstr>
      <vt:lpstr>Contenidos</vt:lpstr>
      <vt:lpstr>Método: Encuesta COORDENA</vt:lpstr>
      <vt:lpstr>Método</vt:lpstr>
      <vt:lpstr>Método: Diseño y muestra</vt:lpstr>
      <vt:lpstr> Método:  elaboración cuestionario COORDENA (I)</vt:lpstr>
      <vt:lpstr>Presentación de PowerPoint</vt:lpstr>
      <vt:lpstr> Método:  cuestionario COORDENA (II)</vt:lpstr>
      <vt:lpstr>Resultados: Características de la muestra</vt:lpstr>
      <vt:lpstr>Características de la muestra</vt:lpstr>
      <vt:lpstr>Presentación de PowerPoint</vt:lpstr>
      <vt:lpstr>Percepción de coordinación entre niveles</vt:lpstr>
      <vt:lpstr>Coordinación de información clínica entre niveles</vt:lpstr>
      <vt:lpstr>Presentación de PowerPoint</vt:lpstr>
      <vt:lpstr>Presentación de PowerPoint</vt:lpstr>
      <vt:lpstr>Coordinación de la gestión clínica: accesibilidad entre niveles</vt:lpstr>
      <vt:lpstr>Presentación de PowerPoint</vt:lpstr>
      <vt:lpstr>Presentación de PowerPoint</vt:lpstr>
      <vt:lpstr>Factores de profesionales: actitud ante el trabajo </vt:lpstr>
      <vt:lpstr>Presentación de PowerPoint</vt:lpstr>
      <vt:lpstr>Factores de interacción (II)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Hoja de contra-referencia</vt:lpstr>
      <vt:lpstr>Presentación de PowerPoint</vt:lpstr>
      <vt:lpstr>Presentación de PowerPoint</vt:lpstr>
      <vt:lpstr>Dificultades uso referencia/contra-referencia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Coordinación de la información clínica entre niveles</vt:lpstr>
      <vt:lpstr>Presentación de PowerPoint</vt:lpstr>
      <vt:lpstr>Presentación de PowerPoint</vt:lpstr>
      <vt:lpstr>Presentación de PowerPoint</vt:lpstr>
      <vt:lpstr>Accesibilidad entre niveles de atención (coordinación de la gestión clínica)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nmartinez</dc:creator>
  <cp:lastModifiedBy>María Luisa Vázquez</cp:lastModifiedBy>
  <cp:revision>877</cp:revision>
  <cp:lastPrinted>2016-10-14T12:13:21Z</cp:lastPrinted>
  <dcterms:created xsi:type="dcterms:W3CDTF">2014-09-03T15:41:50Z</dcterms:created>
  <dcterms:modified xsi:type="dcterms:W3CDTF">2017-11-02T03:26:49Z</dcterms:modified>
</cp:coreProperties>
</file>