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91" r:id="rId2"/>
    <p:sldId id="292" r:id="rId3"/>
    <p:sldId id="293" r:id="rId4"/>
    <p:sldId id="322" r:id="rId5"/>
    <p:sldId id="319" r:id="rId6"/>
    <p:sldId id="323" r:id="rId7"/>
    <p:sldId id="297" r:id="rId8"/>
    <p:sldId id="337" r:id="rId9"/>
    <p:sldId id="338" r:id="rId10"/>
    <p:sldId id="324" r:id="rId11"/>
    <p:sldId id="299" r:id="rId12"/>
    <p:sldId id="326" r:id="rId13"/>
    <p:sldId id="327" r:id="rId14"/>
    <p:sldId id="328" r:id="rId15"/>
    <p:sldId id="329" r:id="rId16"/>
    <p:sldId id="336" r:id="rId17"/>
  </p:sldIdLst>
  <p:sldSz cx="9144000" cy="6858000" type="screen4x3"/>
  <p:notesSz cx="6797675" cy="9926638"/>
  <p:defaultTextStyle>
    <a:defPPr>
      <a:defRPr lang="ca-E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66CC"/>
    <a:srgbClr val="C70044"/>
    <a:srgbClr val="FF3300"/>
    <a:srgbClr val="FF9933"/>
    <a:srgbClr val="CDE9EB"/>
    <a:srgbClr val="0000FF"/>
    <a:srgbClr val="97BE0D"/>
    <a:srgbClr val="6699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0" autoAdjust="0"/>
    <p:restoredTop sz="94629" autoAdjust="0"/>
  </p:normalViewPr>
  <p:slideViewPr>
    <p:cSldViewPr>
      <p:cViewPr varScale="1">
        <p:scale>
          <a:sx n="71" d="100"/>
          <a:sy n="71" d="100"/>
        </p:scale>
        <p:origin x="11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="" xmlns:a16="http://schemas.microsoft.com/office/drawing/2014/main" id="{E88AB27C-6AFD-4C94-ADF9-23ABDCD767E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1" rIns="91442" bIns="45721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a-ES" altLang="es-ES"/>
          </a:p>
        </p:txBody>
      </p:sp>
      <p:sp>
        <p:nvSpPr>
          <p:cNvPr id="46083" name="Rectangle 3">
            <a:extLst>
              <a:ext uri="{FF2B5EF4-FFF2-40B4-BE49-F238E27FC236}">
                <a16:creationId xmlns="" xmlns:a16="http://schemas.microsoft.com/office/drawing/2014/main" id="{782D88A2-1AAD-46F6-9710-F6DB999CCE8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1" rIns="91442" bIns="45721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a-ES" altLang="es-ES"/>
          </a:p>
        </p:txBody>
      </p:sp>
      <p:sp>
        <p:nvSpPr>
          <p:cNvPr id="46084" name="Rectangle 4">
            <a:extLst>
              <a:ext uri="{FF2B5EF4-FFF2-40B4-BE49-F238E27FC236}">
                <a16:creationId xmlns="" xmlns:a16="http://schemas.microsoft.com/office/drawing/2014/main" id="{5ECBF54B-8D3D-45B3-8F43-C9F53328B78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1" rIns="91442" bIns="45721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a-ES" altLang="es-ES"/>
          </a:p>
        </p:txBody>
      </p:sp>
      <p:sp>
        <p:nvSpPr>
          <p:cNvPr id="46085" name="Rectangle 5">
            <a:extLst>
              <a:ext uri="{FF2B5EF4-FFF2-40B4-BE49-F238E27FC236}">
                <a16:creationId xmlns="" xmlns:a16="http://schemas.microsoft.com/office/drawing/2014/main" id="{28ABBA25-8C1E-419C-99DB-3194A1DBC8D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1" rIns="91442" bIns="457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A2787E-8946-4340-9011-A24BC0A0AACB}" type="slidenum">
              <a:rPr lang="ca-ES" altLang="es-ES"/>
              <a:pPr>
                <a:defRPr/>
              </a:pPr>
              <a:t>‹Nº›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163437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="" xmlns:a16="http://schemas.microsoft.com/office/drawing/2014/main" id="{CE11F97A-E2AA-4D9A-BC82-ED55FB9199A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30" tIns="44115" rIns="88230" bIns="44115" numCol="1" anchor="t" anchorCtr="0" compatLnSpc="1">
            <a:prstTxWarp prst="textNoShape">
              <a:avLst/>
            </a:prstTxWarp>
          </a:bodyPr>
          <a:lstStyle>
            <a:lvl1pPr defTabSz="882650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3187" name="Rectangle 3">
            <a:extLst>
              <a:ext uri="{FF2B5EF4-FFF2-40B4-BE49-F238E27FC236}">
                <a16:creationId xmlns="" xmlns:a16="http://schemas.microsoft.com/office/drawing/2014/main" id="{43D9303E-135D-47D9-816A-047E4B2DAED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30" tIns="44115" rIns="88230" bIns="44115" numCol="1" anchor="t" anchorCtr="0" compatLnSpc="1">
            <a:prstTxWarp prst="textNoShape">
              <a:avLst/>
            </a:prstTxWarp>
          </a:bodyPr>
          <a:lstStyle>
            <a:lvl1pPr algn="r" defTabSz="882650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3189" name="Rectangle 5">
            <a:extLst>
              <a:ext uri="{FF2B5EF4-FFF2-40B4-BE49-F238E27FC236}">
                <a16:creationId xmlns="" xmlns:a16="http://schemas.microsoft.com/office/drawing/2014/main" id="{3C5CFC98-D751-4D61-A4DA-EB6073719ED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30" tIns="44115" rIns="88230" bIns="441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noProof="0"/>
              <a:t>Haga clic para modificar el estilo de texto del patrón</a:t>
            </a:r>
          </a:p>
          <a:p>
            <a:pPr lvl="1"/>
            <a:r>
              <a:rPr lang="es-ES" altLang="es-ES" noProof="0"/>
              <a:t>Segundo nivel</a:t>
            </a:r>
          </a:p>
          <a:p>
            <a:pPr lvl="2"/>
            <a:r>
              <a:rPr lang="es-ES" altLang="es-ES" noProof="0"/>
              <a:t>Tercer nivel</a:t>
            </a:r>
          </a:p>
          <a:p>
            <a:pPr lvl="3"/>
            <a:r>
              <a:rPr lang="es-ES" altLang="es-ES" noProof="0"/>
              <a:t>Cuarto nivel</a:t>
            </a:r>
          </a:p>
          <a:p>
            <a:pPr lvl="4"/>
            <a:r>
              <a:rPr lang="es-ES" altLang="es-ES" noProof="0"/>
              <a:t>Quinto nivel</a:t>
            </a:r>
          </a:p>
        </p:txBody>
      </p:sp>
      <p:sp>
        <p:nvSpPr>
          <p:cNvPr id="93190" name="Rectangle 6">
            <a:extLst>
              <a:ext uri="{FF2B5EF4-FFF2-40B4-BE49-F238E27FC236}">
                <a16:creationId xmlns="" xmlns:a16="http://schemas.microsoft.com/office/drawing/2014/main" id="{F834F949-FAFE-4D3F-8799-E24BE2B7D3C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30" tIns="44115" rIns="88230" bIns="44115" numCol="1" anchor="b" anchorCtr="0" compatLnSpc="1">
            <a:prstTxWarp prst="textNoShape">
              <a:avLst/>
            </a:prstTxWarp>
          </a:bodyPr>
          <a:lstStyle>
            <a:lvl1pPr defTabSz="882650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3191" name="Rectangle 7">
            <a:extLst>
              <a:ext uri="{FF2B5EF4-FFF2-40B4-BE49-F238E27FC236}">
                <a16:creationId xmlns="" xmlns:a16="http://schemas.microsoft.com/office/drawing/2014/main" id="{266AC844-B432-4495-AEA4-C98F1863D2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230" tIns="44115" rIns="88230" bIns="44115" numCol="1" anchor="b" anchorCtr="0" compatLnSpc="1">
            <a:prstTxWarp prst="textNoShape">
              <a:avLst/>
            </a:prstTxWarp>
          </a:bodyPr>
          <a:lstStyle>
            <a:lvl1pPr algn="r" defTabSz="882650" eaLnBrk="1" hangingPunct="1">
              <a:buClrTx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27774DA-E49C-4509-BDCF-88ADDD7CB430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88918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72A6A8-58F0-4F1F-99FC-743D6D89ECB1}" type="slidenum">
              <a:rPr lang="es-ES" altLang="es-CO" smtClean="0"/>
              <a:pPr>
                <a:spcBef>
                  <a:spcPct val="0"/>
                </a:spcBef>
              </a:pPr>
              <a:t>6</a:t>
            </a:fld>
            <a:endParaRPr lang="es-ES" altLang="es-CO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ca-ES" altLang="es-CO"/>
          </a:p>
        </p:txBody>
      </p:sp>
    </p:spTree>
    <p:extLst>
      <p:ext uri="{BB962C8B-B14F-4D97-AF65-F5344CB8AC3E}">
        <p14:creationId xmlns:p14="http://schemas.microsoft.com/office/powerpoint/2010/main" val="327969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EBE6F3-05FC-46B6-B1CF-5734B06F1237}" type="slidenum">
              <a:rPr lang="es-ES" altLang="es-ES" smtClean="0"/>
              <a:pPr>
                <a:spcBef>
                  <a:spcPct val="0"/>
                </a:spcBef>
              </a:pPr>
              <a:t>8</a:t>
            </a:fld>
            <a:endParaRPr lang="es-ES" altLang="es-E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</p:spPr>
        <p:txBody>
          <a:bodyPr/>
          <a:lstStyle/>
          <a:p>
            <a:pPr eaLnBrk="1" hangingPunct="1"/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842376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C68D00-7317-4EFC-8321-4D9AB607AE82}" type="slidenum">
              <a:rPr lang="es-ES" altLang="es-ES" smtClean="0"/>
              <a:pPr>
                <a:spcBef>
                  <a:spcPct val="0"/>
                </a:spcBef>
              </a:pPr>
              <a:t>10</a:t>
            </a:fld>
            <a:endParaRPr lang="es-ES" altLang="es-E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063255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C68D00-7317-4EFC-8321-4D9AB607AE82}" type="slidenum">
              <a:rPr lang="es-ES" altLang="es-ES" smtClean="0"/>
              <a:pPr>
                <a:spcBef>
                  <a:spcPct val="0"/>
                </a:spcBef>
              </a:pPr>
              <a:t>12</a:t>
            </a:fld>
            <a:endParaRPr lang="es-ES" altLang="es-E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696359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826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826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C68D00-7317-4EFC-8321-4D9AB607AE82}" type="slidenum">
              <a:rPr lang="es-ES" altLang="es-ES" smtClean="0"/>
              <a:pPr>
                <a:spcBef>
                  <a:spcPct val="0"/>
                </a:spcBef>
              </a:pPr>
              <a:t>14</a:t>
            </a:fld>
            <a:endParaRPr lang="es-ES" altLang="es-E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473243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rgbClr val="C700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57163"/>
            <a:ext cx="58896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0" descr="flag2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3" y="157163"/>
            <a:ext cx="76993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2">
            <a:extLst>
              <a:ext uri="{FF2B5EF4-FFF2-40B4-BE49-F238E27FC236}">
                <a16:creationId xmlns="" xmlns:a16="http://schemas.microsoft.com/office/drawing/2014/main" id="{0567A09D-2C00-4B7F-84E9-C93D5E59CC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81175" y="2900363"/>
            <a:ext cx="2790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>
            <a:lvl1pPr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5" name="Rectangle 44">
            <a:extLst>
              <a:ext uri="{FF2B5EF4-FFF2-40B4-BE49-F238E27FC236}">
                <a16:creationId xmlns="" xmlns:a16="http://schemas.microsoft.com/office/drawing/2014/main" id="{CF8EE89E-ACE0-471A-9F68-E0DB9679B5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81175" y="2900363"/>
            <a:ext cx="2790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>
            <a:lvl1pPr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6" name="Rectangle 64">
            <a:extLst>
              <a:ext uri="{FF2B5EF4-FFF2-40B4-BE49-F238E27FC236}">
                <a16:creationId xmlns="" xmlns:a16="http://schemas.microsoft.com/office/drawing/2014/main" id="{1F5E01EA-869D-49BB-B787-08AC0602987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988" y="5324475"/>
            <a:ext cx="2462212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DE7008"/>
              </a:buClr>
              <a:defRPr/>
            </a:pPr>
            <a:r>
              <a:rPr lang="es-ES" altLang="es-ES" sz="1600">
                <a:solidFill>
                  <a:schemeClr val="bg1"/>
                </a:solidFill>
              </a:rPr>
              <a:t>www.equity-la.eu</a:t>
            </a:r>
          </a:p>
        </p:txBody>
      </p:sp>
      <p:pic>
        <p:nvPicPr>
          <p:cNvPr id="7" name="Imagen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5937250"/>
            <a:ext cx="57943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" descr="Descripción: http://www.fenf.edu.uy/images/logotipo_institucional/rgb/logotipo_fdee_4cm_72ppp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663" y="5937250"/>
            <a:ext cx="6556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0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5938838"/>
            <a:ext cx="531813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1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5937250"/>
            <a:ext cx="6635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6565900"/>
            <a:ext cx="668338" cy="13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6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5937250"/>
            <a:ext cx="14779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88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8" y="6421438"/>
            <a:ext cx="14795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6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5937250"/>
            <a:ext cx="124936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9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937250"/>
            <a:ext cx="8350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937250"/>
            <a:ext cx="690563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18"/>
          <p:cNvGrpSpPr>
            <a:grpSpLocks/>
          </p:cNvGrpSpPr>
          <p:nvPr userDrawn="1"/>
        </p:nvGrpSpPr>
        <p:grpSpPr bwMode="auto">
          <a:xfrm>
            <a:off x="250825" y="260350"/>
            <a:ext cx="1079500" cy="1079500"/>
            <a:chOff x="2091" y="1207"/>
            <a:chExt cx="1633" cy="1679"/>
          </a:xfrm>
        </p:grpSpPr>
        <p:sp>
          <p:nvSpPr>
            <p:cNvPr id="18" name="Rectangle 119">
              <a:extLst>
                <a:ext uri="{FF2B5EF4-FFF2-40B4-BE49-F238E27FC236}">
                  <a16:creationId xmlns="" xmlns:a16="http://schemas.microsoft.com/office/drawing/2014/main" id="{2A11BD61-9C0E-409D-A940-2BAA8E07D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1" y="1207"/>
              <a:ext cx="1633" cy="16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DE7008"/>
                </a:buClr>
                <a:defRPr sz="2400" b="1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pic>
          <p:nvPicPr>
            <p:cNvPr id="19" name="Picture 12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" y="1247"/>
              <a:ext cx="1505" cy="16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" name="Picture 12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5937250"/>
            <a:ext cx="5492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5937250"/>
            <a:ext cx="7239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80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8880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32588" y="222250"/>
            <a:ext cx="2160587" cy="6446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0825" y="222250"/>
            <a:ext cx="6329363" cy="6446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741991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22250"/>
            <a:ext cx="8135937" cy="576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lv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27137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22250"/>
            <a:ext cx="8135937" cy="576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250825" y="1196975"/>
            <a:ext cx="4244975" cy="54721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244975" cy="26590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4648200" y="4008438"/>
            <a:ext cx="4244975" cy="26606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28349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85353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874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4975" cy="54721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244975" cy="54721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778672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65523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3347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0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3567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42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9">
            <a:extLst>
              <a:ext uri="{FF2B5EF4-FFF2-40B4-BE49-F238E27FC236}">
                <a16:creationId xmlns="" xmlns:a16="http://schemas.microsoft.com/office/drawing/2014/main" id="{0CA4CC80-EBE5-4A5B-A88D-1C1D5B922B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0825" y="260350"/>
            <a:ext cx="8642350" cy="549275"/>
          </a:xfrm>
          <a:prstGeom prst="roundRect">
            <a:avLst>
              <a:gd name="adj" fmla="val 16667"/>
            </a:avLst>
          </a:prstGeom>
          <a:solidFill>
            <a:srgbClr val="C700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DE7008"/>
              </a:buClr>
              <a:defRPr sz="24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ES" alt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2350" cy="547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es-ES"/>
              <a:t>Haga clic para modificar el estilo de texto del patrón</a:t>
            </a:r>
          </a:p>
          <a:p>
            <a:pPr lvl="1"/>
            <a:r>
              <a:rPr lang="ca-ES" altLang="es-ES"/>
              <a:t>Segundo nivel</a:t>
            </a:r>
          </a:p>
          <a:p>
            <a:pPr lvl="2"/>
            <a:r>
              <a:rPr lang="ca-ES" altLang="es-ES"/>
              <a:t>Tercer nivel</a:t>
            </a:r>
          </a:p>
          <a:p>
            <a:pPr lvl="3"/>
            <a:r>
              <a:rPr lang="ca-ES" altLang="es-ES"/>
              <a:t>Cuarto nivel</a:t>
            </a:r>
          </a:p>
          <a:p>
            <a:pPr lvl="4"/>
            <a:r>
              <a:rPr lang="ca-ES" altLang="es-ES"/>
              <a:t>Quinto nivel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22250"/>
            <a:ext cx="813593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es-ES"/>
              <a:t>Haga clic para cambiar el estilo de título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</p:sldLayoutIdLst>
  <p:txStyles>
    <p:titleStyle>
      <a:lvl1pPr marL="450850" indent="-450850" algn="l" rtl="0" eaLnBrk="0" fontAlgn="base" hangingPunct="0">
        <a:spcBef>
          <a:spcPct val="0"/>
        </a:spcBef>
        <a:spcAft>
          <a:spcPct val="0"/>
        </a:spcAft>
        <a:buClr>
          <a:srgbClr val="DE7008"/>
        </a:buClr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marL="450850" indent="-450850" algn="l" rtl="0" eaLnBrk="0" fontAlgn="base" hangingPunct="0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2pPr>
      <a:lvl3pPr marL="450850" indent="-450850" algn="l" rtl="0" eaLnBrk="0" fontAlgn="base" hangingPunct="0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3pPr>
      <a:lvl4pPr marL="450850" indent="-450850" algn="l" rtl="0" eaLnBrk="0" fontAlgn="base" hangingPunct="0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4pPr>
      <a:lvl5pPr marL="450850" indent="-450850" algn="l" rtl="0" eaLnBrk="0" fontAlgn="base" hangingPunct="0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5pPr>
      <a:lvl6pPr marL="908050" indent="-450850" algn="l" rtl="0" fontAlgn="base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6pPr>
      <a:lvl7pPr marL="1365250" indent="-450850" algn="l" rtl="0" fontAlgn="base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7pPr>
      <a:lvl8pPr marL="1822450" indent="-450850" algn="l" rtl="0" fontAlgn="base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8pPr>
      <a:lvl9pPr marL="2279650" indent="-450850" algn="l" rtl="0" fontAlgn="base">
        <a:spcBef>
          <a:spcPct val="0"/>
        </a:spcBef>
        <a:spcAft>
          <a:spcPct val="0"/>
        </a:spcAft>
        <a:buClr>
          <a:srgbClr val="DE7008"/>
        </a:buClr>
        <a:defRPr sz="32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70044"/>
        </a:buClr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4">
            <a:extLst>
              <a:ext uri="{FF2B5EF4-FFF2-40B4-BE49-F238E27FC236}">
                <a16:creationId xmlns="" xmlns:a16="http://schemas.microsoft.com/office/drawing/2014/main" id="{B96C9223-57D8-44B5-9334-E2735FED2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28800"/>
            <a:ext cx="835342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  <a:buFontTx/>
              <a:buNone/>
              <a:defRPr/>
            </a:pPr>
            <a:endParaRPr lang="es-ES" altLang="es-ES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  <a:buFontTx/>
              <a:buNone/>
              <a:defRPr/>
            </a:pPr>
            <a:r>
              <a:rPr lang="es-ES" altLang="es-ES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Resultados estudio cualitativo sobre la coordinación entre niveles de atención en las redes de intervención y control en Colombia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  <a:buFontTx/>
              <a:buNone/>
              <a:defRPr/>
            </a:pPr>
            <a:endParaRPr lang="es-ES" altLang="es-ES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  <a:buFontTx/>
              <a:buNone/>
              <a:defRPr/>
            </a:pPr>
            <a:r>
              <a:rPr lang="es-ES" altLang="es-ES" sz="18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Bogotá, noviembre 02 de 2017 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Clr>
                <a:srgbClr val="DE7008"/>
              </a:buClr>
              <a:buFontTx/>
              <a:buNone/>
              <a:defRPr/>
            </a:pPr>
            <a:endParaRPr lang="es-ES" alt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87338"/>
            <a:ext cx="8135937" cy="511175"/>
          </a:xfrm>
        </p:spPr>
        <p:txBody>
          <a:bodyPr anchor="ctr"/>
          <a:lstStyle/>
          <a:p>
            <a:pPr algn="ctr" eaLnBrk="1" hangingPunct="1"/>
            <a:r>
              <a:rPr lang="es-ES" altLang="es-ES" sz="2200" dirty="0">
                <a:cs typeface="Times New Roman" panose="02020603050405020304" pitchFamily="18" charset="0"/>
              </a:rPr>
              <a:t>Factores que influyen en la coordinación entre niveles</a:t>
            </a:r>
          </a:p>
        </p:txBody>
      </p:sp>
      <p:sp>
        <p:nvSpPr>
          <p:cNvPr id="22534" name="Rectangle 21"/>
          <p:cNvSpPr>
            <a:spLocks noChangeArrowheads="1"/>
          </p:cNvSpPr>
          <p:nvPr/>
        </p:nvSpPr>
        <p:spPr bwMode="auto">
          <a:xfrm rot="-5400000">
            <a:off x="-927577" y="1968630"/>
            <a:ext cx="2960461" cy="817271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ES" sz="2400" dirty="0">
                <a:solidFill>
                  <a:schemeClr val="bg1"/>
                </a:solidFill>
              </a:rPr>
              <a:t>Secretaria de Salud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="" xmlns:a16="http://schemas.microsoft.com/office/drawing/2014/main" id="{5B82D6B2-9B66-4BA7-8F2C-08B66BCA8171}"/>
              </a:ext>
            </a:extLst>
          </p:cNvPr>
          <p:cNvSpPr txBox="1"/>
          <p:nvPr/>
        </p:nvSpPr>
        <p:spPr>
          <a:xfrm>
            <a:off x="1043608" y="897035"/>
            <a:ext cx="7920880" cy="120032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1600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No impone estrategias de control de la atención 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200" b="0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Mejora la oportunidad en la atención. Favorece el flujo del usuario en la red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200" b="0" dirty="0">
              <a:solidFill>
                <a:srgbClr val="0000FF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dirty="0">
                <a:solidFill>
                  <a:srgbClr val="0000FF"/>
                </a:solidFill>
                <a:latin typeface="+mj-lt"/>
                <a:cs typeface="Times New Roman" panose="02020603050405020304" pitchFamily="18" charset="0"/>
              </a:rPr>
              <a:t>Accesibilidad a los servicios para la población no asegurada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(PS, PA y Directivos Red Intervención / PS Red control)</a:t>
            </a:r>
            <a:endParaRPr lang="es-CO" sz="2000" dirty="0">
              <a:solidFill>
                <a:srgbClr val="0000FF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11 CuadroTexto">
            <a:extLst>
              <a:ext uri="{FF2B5EF4-FFF2-40B4-BE49-F238E27FC236}">
                <a16:creationId xmlns="" xmlns:a16="http://schemas.microsoft.com/office/drawing/2014/main" id="{91CAC471-D8CC-491C-A0AB-0885F97958C0}"/>
              </a:ext>
            </a:extLst>
          </p:cNvPr>
          <p:cNvSpPr txBox="1"/>
          <p:nvPr/>
        </p:nvSpPr>
        <p:spPr>
          <a:xfrm>
            <a:off x="1043608" y="3057275"/>
            <a:ext cx="7920880" cy="7694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Coexisten múltiples sistemas de información en hospitales adscritos</a:t>
            </a:r>
            <a:endParaRPr lang="es-CO" sz="1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Mayoría de entrevistados Red Intervención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Limita </a:t>
            </a:r>
            <a:r>
              <a:rPr lang="es-CO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la transferencia de información entre </a:t>
            </a:r>
            <a:r>
              <a:rPr lang="es-CO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niveles</a:t>
            </a:r>
            <a:endParaRPr lang="es-CO" sz="14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12 CuadroTexto">
            <a:extLst>
              <a:ext uri="{FF2B5EF4-FFF2-40B4-BE49-F238E27FC236}">
                <a16:creationId xmlns="" xmlns:a16="http://schemas.microsoft.com/office/drawing/2014/main" id="{ADCD1C50-33F0-497A-9028-1938396FB665}"/>
              </a:ext>
            </a:extLst>
          </p:cNvPr>
          <p:cNvSpPr txBox="1"/>
          <p:nvPr/>
        </p:nvSpPr>
        <p:spPr>
          <a:xfrm>
            <a:off x="1047728" y="2209328"/>
            <a:ext cx="7916760" cy="7694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altLang="es-CO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Fallas rol articulador de la SDS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Superposición de niveles </a:t>
            </a:r>
            <a:r>
              <a:rPr lang="es-ES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asistenciales / </a:t>
            </a:r>
            <a:r>
              <a:rPr lang="es-CO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Servicios que no corresponden a su nivel de </a:t>
            </a:r>
            <a:r>
              <a:rPr lang="es-CO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atención</a:t>
            </a:r>
            <a:endParaRPr lang="es-ES" sz="14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(PA Red Intervención / Directivos Red control)</a:t>
            </a:r>
            <a:endParaRPr lang="es-ES" sz="14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22539" name="Conector recto de flecha 7"/>
          <p:cNvCxnSpPr>
            <a:cxnSpLocks noChangeShapeType="1"/>
          </p:cNvCxnSpPr>
          <p:nvPr/>
        </p:nvCxnSpPr>
        <p:spPr bwMode="auto">
          <a:xfrm>
            <a:off x="5436741" y="5733478"/>
            <a:ext cx="914400" cy="9144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41" name="Flecha: hacia abajo 10"/>
          <p:cNvSpPr>
            <a:spLocks noChangeArrowheads="1"/>
          </p:cNvSpPr>
          <p:nvPr/>
        </p:nvSpPr>
        <p:spPr bwMode="auto">
          <a:xfrm>
            <a:off x="2736404" y="5733478"/>
            <a:ext cx="44450" cy="131762"/>
          </a:xfrm>
          <a:prstGeom prst="downArrow">
            <a:avLst>
              <a:gd name="adj1" fmla="val 50000"/>
              <a:gd name="adj2" fmla="val 5125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3" name="Flecha: hacia abajo 15"/>
          <p:cNvSpPr>
            <a:spLocks noChangeArrowheads="1"/>
          </p:cNvSpPr>
          <p:nvPr/>
        </p:nvSpPr>
        <p:spPr bwMode="auto">
          <a:xfrm>
            <a:off x="4428679" y="4025328"/>
            <a:ext cx="250825" cy="188912"/>
          </a:xfrm>
          <a:prstGeom prst="downArrow">
            <a:avLst>
              <a:gd name="adj1" fmla="val 50000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5" name="Flecha: hacia abajo 18"/>
          <p:cNvSpPr>
            <a:spLocks noChangeArrowheads="1"/>
          </p:cNvSpPr>
          <p:nvPr/>
        </p:nvSpPr>
        <p:spPr bwMode="auto">
          <a:xfrm>
            <a:off x="4554091" y="1398566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7" name="Flecha: hacia abajo 21"/>
          <p:cNvSpPr>
            <a:spLocks noChangeArrowheads="1"/>
          </p:cNvSpPr>
          <p:nvPr/>
        </p:nvSpPr>
        <p:spPr bwMode="auto">
          <a:xfrm>
            <a:off x="7398891" y="4944490"/>
            <a:ext cx="484188" cy="977900"/>
          </a:xfrm>
          <a:prstGeom prst="down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3" name="Rectangle 21">
            <a:extLst>
              <a:ext uri="{FF2B5EF4-FFF2-40B4-BE49-F238E27FC236}">
                <a16:creationId xmlns="" xmlns:a16="http://schemas.microsoft.com/office/drawing/2014/main" id="{1267D517-7C7E-45BD-97D8-70B3E5AD0BF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852004" y="4917392"/>
            <a:ext cx="2809313" cy="81727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s-ES" altLang="es-ES" dirty="0">
                <a:solidFill>
                  <a:schemeClr val="bg1"/>
                </a:solidFill>
                <a:latin typeface="+mj-lt"/>
              </a:rPr>
              <a:t>Aseguradoras</a:t>
            </a:r>
          </a:p>
        </p:txBody>
      </p:sp>
      <p:sp>
        <p:nvSpPr>
          <p:cNvPr id="25" name="Text Box 4">
            <a:extLst>
              <a:ext uri="{FF2B5EF4-FFF2-40B4-BE49-F238E27FC236}">
                <a16:creationId xmlns="" xmlns:a16="http://schemas.microsoft.com/office/drawing/2014/main" id="{FE412359-809A-47CE-B874-6E843343F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7" y="3921371"/>
            <a:ext cx="7920881" cy="193591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None/>
              <a:defRPr/>
            </a:pPr>
            <a:r>
              <a:rPr lang="es-CO" sz="1600" dirty="0">
                <a:latin typeface="+mj-lt"/>
                <a:cs typeface="Times New Roman" panose="02020603050405020304" pitchFamily="18" charset="0"/>
              </a:rPr>
              <a:t>Modelo de compra de servicios</a:t>
            </a:r>
          </a:p>
          <a:p>
            <a:pPr algn="ctr" eaLnBrk="1" hangingPunct="1">
              <a:spcBef>
                <a:spcPct val="50000"/>
              </a:spcBef>
              <a:buClrTx/>
              <a:buNone/>
              <a:defRPr/>
            </a:pPr>
            <a:r>
              <a:rPr lang="es-CO" sz="1400" dirty="0">
                <a:latin typeface="+mj-lt"/>
                <a:cs typeface="Times New Roman" panose="02020603050405020304" pitchFamily="18" charset="0"/>
              </a:rPr>
              <a:t>Contratación fragmentada y fuera del territorio </a:t>
            </a:r>
            <a:r>
              <a:rPr lang="es-CO" sz="1200" b="0" dirty="0">
                <a:latin typeface="+mn-lt"/>
                <a:cs typeface="Times New Roman" panose="02020603050405020304" pitchFamily="18" charset="0"/>
              </a:rPr>
              <a:t>(mayoría de entrevistados) </a:t>
            </a:r>
            <a:r>
              <a:rPr lang="es-CO" sz="1200" b="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s-CO" sz="1200" b="0" dirty="0">
                <a:latin typeface="+mj-lt"/>
                <a:cs typeface="Times New Roman" panose="02020603050405020304" pitchFamily="18" charset="0"/>
              </a:rPr>
              <a:t>Demoras autorización servicios/ retraso atención/ pérdida en la continuidad de la atención/deterioro cuadro clínico</a:t>
            </a:r>
          </a:p>
          <a:p>
            <a:pPr algn="ctr" eaLnBrk="1" hangingPunct="1">
              <a:spcBef>
                <a:spcPct val="50000"/>
              </a:spcBef>
              <a:buClrTx/>
              <a:buNone/>
              <a:defRPr/>
            </a:pPr>
            <a:endParaRPr lang="es-CO" sz="1200" b="0" dirty="0"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buNone/>
              <a:defRPr/>
            </a:pPr>
            <a:r>
              <a:rPr lang="es-CO" sz="1400" dirty="0">
                <a:cs typeface="Times New Roman" panose="02020603050405020304" pitchFamily="18" charset="0"/>
              </a:rPr>
              <a:t>Baja duración de contratos y cambio de prestadores </a:t>
            </a:r>
            <a:r>
              <a:rPr lang="es-CO" sz="1200" dirty="0">
                <a:solidFill>
                  <a:srgbClr val="FF0000"/>
                </a:solidFill>
                <a:cs typeface="Times New Roman" panose="02020603050405020304" pitchFamily="18" charset="0"/>
              </a:rPr>
              <a:t>(PS Red Control) </a:t>
            </a:r>
            <a:r>
              <a:rPr lang="es-CO" sz="1200" b="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s-CO" sz="1200" b="0" dirty="0">
                <a:latin typeface="+mj-lt"/>
                <a:cs typeface="Times New Roman" panose="02020603050405020304" pitchFamily="18" charset="0"/>
              </a:rPr>
              <a:t>No hay responsable de la atención/ dificultades para el seguimiento de los pacientes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b="0" dirty="0">
                <a:solidFill>
                  <a:srgbClr val="FF0000"/>
                </a:solidFill>
              </a:rPr>
              <a:t>Pago por cápita a niveles de menor complejidad: estrategias de contención de costos (D Red Control).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200" b="0" dirty="0">
                <a:solidFill>
                  <a:srgbClr val="FF0000"/>
                </a:solidFill>
              </a:rPr>
              <a:t>Pago por evento: promueve la retención de los pacientes </a:t>
            </a:r>
            <a:r>
              <a:rPr lang="es-CO" sz="1200" dirty="0">
                <a:solidFill>
                  <a:srgbClr val="FF0000"/>
                </a:solidFill>
              </a:rPr>
              <a:t>(Red Control).</a:t>
            </a:r>
            <a:endParaRPr lang="es-CO" sz="1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7" name="4 CuadroTexto">
            <a:extLst>
              <a:ext uri="{FF2B5EF4-FFF2-40B4-BE49-F238E27FC236}">
                <a16:creationId xmlns="" xmlns:a16="http://schemas.microsoft.com/office/drawing/2014/main" id="{1A536DA0-E215-471C-B987-0C792500A89D}"/>
              </a:ext>
            </a:extLst>
          </p:cNvPr>
          <p:cNvSpPr txBox="1"/>
          <p:nvPr/>
        </p:nvSpPr>
        <p:spPr>
          <a:xfrm>
            <a:off x="1043608" y="5961243"/>
            <a:ext cx="7920880" cy="76944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Mecanismos control de la atención </a:t>
            </a: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(mayoría de entrevistados) </a:t>
            </a:r>
            <a:r>
              <a:rPr lang="es-CO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Limites No. de consultas y procedimientos / </a:t>
            </a: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exceso de trámites</a:t>
            </a: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Demoras atención / retrasos </a:t>
            </a:r>
            <a:r>
              <a:rPr lang="es-ES" sz="1400" b="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Dx</a:t>
            </a: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y tratamiento / complicaciones cuadro clínico </a:t>
            </a:r>
          </a:p>
        </p:txBody>
      </p:sp>
    </p:spTree>
    <p:extLst>
      <p:ext uri="{BB962C8B-B14F-4D97-AF65-F5344CB8AC3E}">
        <p14:creationId xmlns:p14="http://schemas.microsoft.com/office/powerpoint/2010/main" val="56381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3" grpId="0" animBg="1"/>
      <p:bldP spid="12" grpId="0" animBg="1"/>
      <p:bldP spid="13" grpId="0" animBg="1"/>
      <p:bldP spid="22545" grpId="0" animBg="1"/>
      <p:bldP spid="23" grpId="0" animBg="1"/>
      <p:bldP spid="25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contenido 2"/>
          <p:cNvSpPr>
            <a:spLocks noGrp="1" noChangeArrowheads="1"/>
          </p:cNvSpPr>
          <p:nvPr>
            <p:ph sz="half" idx="1"/>
          </p:nvPr>
        </p:nvSpPr>
        <p:spPr>
          <a:xfrm>
            <a:off x="251520" y="980728"/>
            <a:ext cx="8640960" cy="5688632"/>
          </a:xfrm>
        </p:spPr>
        <p:txBody>
          <a:bodyPr anchor="ctr"/>
          <a:lstStyle/>
          <a:p>
            <a:pPr marL="0" indent="0">
              <a:buNone/>
            </a:pPr>
            <a:r>
              <a:rPr lang="es-CO" altLang="es-CO" i="1" dirty="0"/>
              <a:t>Ejemplo</a:t>
            </a:r>
          </a:p>
          <a:p>
            <a:pPr marL="0" indent="0" algn="just">
              <a:buFontTx/>
              <a:buNone/>
            </a:pPr>
            <a:endParaRPr lang="es-CO" altLang="es-CO" sz="2400" dirty="0"/>
          </a:p>
          <a:p>
            <a:pPr marL="0" indent="0" algn="just">
              <a:buFontTx/>
              <a:buNone/>
            </a:pPr>
            <a:r>
              <a:rPr lang="es-CO" altLang="es-CO" sz="2000" i="1" dirty="0"/>
              <a:t>“</a:t>
            </a:r>
            <a:r>
              <a:rPr lang="es-ES" altLang="es-CO" sz="2000" i="1" dirty="0"/>
              <a:t>es la EPS la que decide cuando remite, que remite, que se puede, que no se puede,…entonces el médico tiene que estar acomodado y hacer por lo que le pagan. El médico es un actor más y se mueve de acuerdo al mercado y lo que defina la EPS” </a:t>
            </a:r>
          </a:p>
          <a:p>
            <a:pPr marL="0" indent="0" algn="just">
              <a:buFontTx/>
              <a:buNone/>
            </a:pPr>
            <a:endParaRPr lang="es-ES" altLang="es-CO" sz="2000" i="1" dirty="0"/>
          </a:p>
          <a:p>
            <a:pPr marL="0" indent="0" algn="r">
              <a:buFontTx/>
              <a:buNone/>
            </a:pPr>
            <a:r>
              <a:rPr lang="es-ES" altLang="es-CO" sz="1800" dirty="0"/>
              <a:t>(0</a:t>
            </a:r>
            <a:r>
              <a:rPr lang="es-CO" altLang="es-CO" sz="1800" dirty="0"/>
              <a:t>3 Profesional Administrativo I Nivel, Red </a:t>
            </a:r>
            <a:r>
              <a:rPr lang="es-ES" altLang="es-CO" sz="1800" dirty="0"/>
              <a:t>de intervención</a:t>
            </a:r>
            <a:r>
              <a:rPr lang="es-CO" altLang="es-CO" sz="1800" dirty="0"/>
              <a:t>) </a:t>
            </a:r>
          </a:p>
          <a:p>
            <a:pPr marL="0" indent="0" algn="just">
              <a:buFontTx/>
              <a:buNone/>
            </a:pPr>
            <a:endParaRPr lang="es-CO" altLang="es-CO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8702" y="279485"/>
            <a:ext cx="8603778" cy="511175"/>
          </a:xfrm>
        </p:spPr>
        <p:txBody>
          <a:bodyPr anchor="ctr"/>
          <a:lstStyle/>
          <a:p>
            <a:pPr algn="ctr" eaLnBrk="1" hangingPunct="1"/>
            <a:r>
              <a:rPr lang="es-ES" altLang="es-ES" sz="2200" dirty="0">
                <a:cs typeface="Times New Roman" panose="02020603050405020304" pitchFamily="18" charset="0"/>
              </a:rPr>
              <a:t>Factores que influyen en la coordinación entre niveles</a:t>
            </a:r>
          </a:p>
        </p:txBody>
      </p:sp>
      <p:sp>
        <p:nvSpPr>
          <p:cNvPr id="22534" name="Rectangle 21"/>
          <p:cNvSpPr>
            <a:spLocks noChangeArrowheads="1"/>
          </p:cNvSpPr>
          <p:nvPr/>
        </p:nvSpPr>
        <p:spPr bwMode="auto">
          <a:xfrm rot="-5400000">
            <a:off x="-2159701" y="3459917"/>
            <a:ext cx="5400043" cy="70976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s-ES" altLang="es-ES" sz="2000" dirty="0">
                <a:solidFill>
                  <a:schemeClr val="bg1"/>
                </a:solidFill>
                <a:latin typeface="+mj-lt"/>
              </a:rPr>
              <a:t>Organizativos de los</a:t>
            </a: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s-ES" altLang="es-ES" sz="2000" dirty="0">
                <a:solidFill>
                  <a:schemeClr val="bg1"/>
                </a:solidFill>
                <a:latin typeface="+mj-lt"/>
              </a:rPr>
              <a:t> prestadores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="" xmlns:a16="http://schemas.microsoft.com/office/drawing/2014/main" id="{5B82D6B2-9B66-4BA7-8F2C-08B66BCA8171}"/>
              </a:ext>
            </a:extLst>
          </p:cNvPr>
          <p:cNvSpPr txBox="1"/>
          <p:nvPr/>
        </p:nvSpPr>
        <p:spPr>
          <a:xfrm>
            <a:off x="971600" y="1114779"/>
            <a:ext cx="7920880" cy="33855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2000" dirty="0">
                <a:solidFill>
                  <a:schemeClr val="tx1"/>
                </a:solidFill>
                <a:cs typeface="Times New Roman" panose="02020603050405020304" pitchFamily="18" charset="0"/>
              </a:rPr>
              <a:t>Condiciones de trabajo</a:t>
            </a:r>
            <a:endParaRPr lang="es-CO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800" dirty="0">
                <a:solidFill>
                  <a:schemeClr val="tx1"/>
                </a:solidFill>
                <a:cs typeface="Times New Roman" panose="02020603050405020304" pitchFamily="18" charset="0"/>
              </a:rPr>
              <a:t>Baja duración contratos y bajos salarios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endParaRPr lang="es-CO" sz="1200" b="0" dirty="0">
              <a:solidFill>
                <a:srgbClr val="0000FF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Rotación profesionales/ pérdida procesos de inducción/desconocimiento entre profesionales/desincentiva trabajo colaborativo/ inadecuado uso de mecanismos de coordinación existentes</a:t>
            </a:r>
            <a:endParaRPr lang="es-CO" sz="14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(Mayoría entrevistados Red Intervención / PS y directivos Red control)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4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800" dirty="0">
                <a:solidFill>
                  <a:schemeClr val="tx1"/>
                </a:solidFill>
                <a:cs typeface="Times New Roman" panose="02020603050405020304" pitchFamily="18" charset="0"/>
              </a:rPr>
              <a:t>Falta de tiempo de los profesionales para el uso de mecanismos de coordinación 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rgbClr val="FF0000"/>
                </a:solidFill>
                <a:cs typeface="Times New Roman" panose="02020603050405020304" pitchFamily="18" charset="0"/>
              </a:rPr>
              <a:t>Pérdida calidad de la atención por sobrecarga laboral (red de intervención)</a:t>
            </a:r>
            <a:endParaRPr lang="es-CO" sz="16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22539" name="Conector recto de flecha 7"/>
          <p:cNvCxnSpPr>
            <a:cxnSpLocks noChangeShapeType="1"/>
          </p:cNvCxnSpPr>
          <p:nvPr/>
        </p:nvCxnSpPr>
        <p:spPr bwMode="auto">
          <a:xfrm>
            <a:off x="5364733" y="5920617"/>
            <a:ext cx="914400" cy="9144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41" name="Flecha: hacia abajo 10"/>
          <p:cNvSpPr>
            <a:spLocks noChangeArrowheads="1"/>
          </p:cNvSpPr>
          <p:nvPr/>
        </p:nvSpPr>
        <p:spPr bwMode="auto">
          <a:xfrm>
            <a:off x="2664396" y="5920617"/>
            <a:ext cx="44450" cy="131762"/>
          </a:xfrm>
          <a:prstGeom prst="downArrow">
            <a:avLst>
              <a:gd name="adj1" fmla="val 50000"/>
              <a:gd name="adj2" fmla="val 5125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3" name="Flecha: hacia abajo 15"/>
          <p:cNvSpPr>
            <a:spLocks noChangeArrowheads="1"/>
          </p:cNvSpPr>
          <p:nvPr/>
        </p:nvSpPr>
        <p:spPr bwMode="auto">
          <a:xfrm>
            <a:off x="4356671" y="4212467"/>
            <a:ext cx="250825" cy="188912"/>
          </a:xfrm>
          <a:prstGeom prst="downArrow">
            <a:avLst>
              <a:gd name="adj1" fmla="val 50000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5" name="Flecha: hacia abajo 18"/>
          <p:cNvSpPr>
            <a:spLocks noChangeArrowheads="1"/>
          </p:cNvSpPr>
          <p:nvPr/>
        </p:nvSpPr>
        <p:spPr bwMode="auto">
          <a:xfrm>
            <a:off x="4710183" y="1804254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7" name="Flecha: hacia abajo 21"/>
          <p:cNvSpPr>
            <a:spLocks noChangeArrowheads="1"/>
          </p:cNvSpPr>
          <p:nvPr/>
        </p:nvSpPr>
        <p:spPr bwMode="auto">
          <a:xfrm>
            <a:off x="7326883" y="5131629"/>
            <a:ext cx="484188" cy="977900"/>
          </a:xfrm>
          <a:prstGeom prst="down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15" name="6 CuadroTexto">
            <a:extLst>
              <a:ext uri="{FF2B5EF4-FFF2-40B4-BE49-F238E27FC236}">
                <a16:creationId xmlns="" xmlns:a16="http://schemas.microsoft.com/office/drawing/2014/main" id="{A94281FD-DB18-4532-A12A-2CA66DEA0D79}"/>
              </a:ext>
            </a:extLst>
          </p:cNvPr>
          <p:cNvSpPr txBox="1"/>
          <p:nvPr/>
        </p:nvSpPr>
        <p:spPr>
          <a:xfrm>
            <a:off x="971600" y="4637385"/>
            <a:ext cx="7920880" cy="187743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2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Inexistencia de mecanismos de coordinación 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2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compartidos entre niveles </a:t>
            </a:r>
            <a:endParaRPr lang="es-CO" sz="20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endParaRPr lang="es-CO" sz="1400" b="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No favorece la transferencia de información clínica/Dificulta el seguimiento de las acciones realizadas en otro nivel asistencial/ promueve el desacuerdo entre profesionales/Duplicación de pruebas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(PA y Directivos Red Intervención / PS Red control)</a:t>
            </a:r>
          </a:p>
        </p:txBody>
      </p:sp>
      <p:sp>
        <p:nvSpPr>
          <p:cNvPr id="16" name="Flecha: hacia abajo 18"/>
          <p:cNvSpPr>
            <a:spLocks noChangeArrowheads="1"/>
          </p:cNvSpPr>
          <p:nvPr/>
        </p:nvSpPr>
        <p:spPr bwMode="auto">
          <a:xfrm>
            <a:off x="4732046" y="3918795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17" name="Flecha: hacia abajo 18"/>
          <p:cNvSpPr>
            <a:spLocks noChangeArrowheads="1"/>
          </p:cNvSpPr>
          <p:nvPr/>
        </p:nvSpPr>
        <p:spPr bwMode="auto">
          <a:xfrm>
            <a:off x="4732046" y="5345484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3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3" grpId="0" animBg="1"/>
      <p:bldP spid="22545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57628EE-4B8F-46D3-939D-91DD4ED0F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08720"/>
            <a:ext cx="8497317" cy="5616624"/>
          </a:xfrm>
          <a:extLst/>
        </p:spPr>
        <p:txBody>
          <a:bodyPr anchor="ctr"/>
          <a:lstStyle/>
          <a:p>
            <a:pPr marL="0" indent="0" algn="just">
              <a:buFontTx/>
              <a:buNone/>
              <a:defRPr/>
            </a:pPr>
            <a:r>
              <a:rPr lang="es-ES" i="1" dirty="0"/>
              <a:t>Ejemplo </a:t>
            </a:r>
          </a:p>
          <a:p>
            <a:pPr marL="0" indent="0" algn="just">
              <a:buFontTx/>
              <a:buNone/>
              <a:defRPr/>
            </a:pPr>
            <a:endParaRPr lang="es-ES" i="1" dirty="0"/>
          </a:p>
          <a:p>
            <a:pPr marL="0" indent="0" algn="just">
              <a:buFontTx/>
              <a:buNone/>
              <a:defRPr/>
            </a:pPr>
            <a:r>
              <a:rPr lang="es-CO" sz="2000" i="1" dirty="0"/>
              <a:t>“no nos dan el tiempo adecuado, o sea una cosa lleva a la otra, si nos dan el tiempo adecuado muy probablemente lo llenaríamos, pero como no tenemos tiempo y tenemos otro paciente encima golpeándonos la puerta y exigiendo atención, pues uno dice “no hagamos este formatico, cambiémosle simplemente el medicamento al paciente y ya”</a:t>
            </a:r>
          </a:p>
          <a:p>
            <a:pPr marL="0" indent="0" algn="just">
              <a:buFontTx/>
              <a:buNone/>
              <a:defRPr/>
            </a:pPr>
            <a:endParaRPr lang="es-CO" i="1" dirty="0"/>
          </a:p>
          <a:p>
            <a:pPr marL="0" indent="0" algn="r">
              <a:buFontTx/>
              <a:buNone/>
              <a:defRPr/>
            </a:pPr>
            <a:r>
              <a:rPr lang="es-CO" sz="1800" dirty="0"/>
              <a:t>(07 Profesional Salud I Nivel, Red control)</a:t>
            </a:r>
          </a:p>
        </p:txBody>
      </p:sp>
    </p:spTree>
    <p:extLst>
      <p:ext uri="{BB962C8B-B14F-4D97-AF65-F5344CB8AC3E}">
        <p14:creationId xmlns:p14="http://schemas.microsoft.com/office/powerpoint/2010/main" val="319198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793" y="287338"/>
            <a:ext cx="8620679" cy="511175"/>
          </a:xfrm>
        </p:spPr>
        <p:txBody>
          <a:bodyPr anchor="ctr"/>
          <a:lstStyle/>
          <a:p>
            <a:pPr algn="ctr" eaLnBrk="1" hangingPunct="1"/>
            <a:r>
              <a:rPr lang="es-ES" altLang="es-ES" sz="2200" dirty="0">
                <a:cs typeface="Times New Roman" panose="02020603050405020304" pitchFamily="18" charset="0"/>
              </a:rPr>
              <a:t>Factores que influyen en la coordinación entre niveles</a:t>
            </a:r>
          </a:p>
        </p:txBody>
      </p:sp>
      <p:sp>
        <p:nvSpPr>
          <p:cNvPr id="22534" name="Rectangle 21"/>
          <p:cNvSpPr>
            <a:spLocks noChangeArrowheads="1"/>
          </p:cNvSpPr>
          <p:nvPr/>
        </p:nvSpPr>
        <p:spPr bwMode="auto">
          <a:xfrm rot="-5400000">
            <a:off x="-1626810" y="3212556"/>
            <a:ext cx="4362974" cy="70976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ES" sz="3200" dirty="0">
                <a:solidFill>
                  <a:schemeClr val="bg1"/>
                </a:solidFill>
              </a:rPr>
              <a:t>Profesionales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="" xmlns:a16="http://schemas.microsoft.com/office/drawing/2014/main" id="{5B82D6B2-9B66-4BA7-8F2C-08B66BCA8171}"/>
              </a:ext>
            </a:extLst>
          </p:cNvPr>
          <p:cNvSpPr txBox="1"/>
          <p:nvPr/>
        </p:nvSpPr>
        <p:spPr>
          <a:xfrm>
            <a:off x="971600" y="1385953"/>
            <a:ext cx="7848873" cy="286232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dirty="0">
                <a:solidFill>
                  <a:schemeClr val="tx1"/>
                </a:solidFill>
                <a:cs typeface="Times New Roman" panose="02020603050405020304" pitchFamily="18" charset="0"/>
              </a:rPr>
              <a:t>Valores y actitudes de los profesionales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(PA y Directivos)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800" dirty="0">
                <a:solidFill>
                  <a:schemeClr val="tx1"/>
                </a:solidFill>
                <a:cs typeface="Times New Roman" panose="02020603050405020304" pitchFamily="18" charset="0"/>
              </a:rPr>
              <a:t>Falta de interés y compromiso de los profesionales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8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Bajo / inadecuado uso de mecanismos de coordinación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8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800" dirty="0">
                <a:solidFill>
                  <a:schemeClr val="tx1"/>
                </a:solidFill>
                <a:cs typeface="Times New Roman" panose="02020603050405020304" pitchFamily="18" charset="0"/>
              </a:rPr>
              <a:t>Desconfianza del especialista hacia el médico general 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Retención usuarios AE / No se retroalimenta al I nivel</a:t>
            </a:r>
          </a:p>
        </p:txBody>
      </p:sp>
      <p:cxnSp>
        <p:nvCxnSpPr>
          <p:cNvPr id="22539" name="Conector recto de flecha 7"/>
          <p:cNvCxnSpPr>
            <a:cxnSpLocks noChangeShapeType="1"/>
          </p:cNvCxnSpPr>
          <p:nvPr/>
        </p:nvCxnSpPr>
        <p:spPr bwMode="auto">
          <a:xfrm>
            <a:off x="5292726" y="5976570"/>
            <a:ext cx="914400" cy="9144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41" name="Flecha: hacia abajo 10"/>
          <p:cNvSpPr>
            <a:spLocks noChangeArrowheads="1"/>
          </p:cNvSpPr>
          <p:nvPr/>
        </p:nvSpPr>
        <p:spPr bwMode="auto">
          <a:xfrm>
            <a:off x="2592389" y="5976570"/>
            <a:ext cx="44450" cy="131762"/>
          </a:xfrm>
          <a:prstGeom prst="downArrow">
            <a:avLst>
              <a:gd name="adj1" fmla="val 50000"/>
              <a:gd name="adj2" fmla="val 5125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3" name="Flecha: hacia abajo 15"/>
          <p:cNvSpPr>
            <a:spLocks noChangeArrowheads="1"/>
          </p:cNvSpPr>
          <p:nvPr/>
        </p:nvSpPr>
        <p:spPr bwMode="auto">
          <a:xfrm>
            <a:off x="4284664" y="4268420"/>
            <a:ext cx="250825" cy="188912"/>
          </a:xfrm>
          <a:prstGeom prst="downArrow">
            <a:avLst>
              <a:gd name="adj1" fmla="val 50000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5" name="Flecha: hacia abajo 18"/>
          <p:cNvSpPr>
            <a:spLocks noChangeArrowheads="1"/>
          </p:cNvSpPr>
          <p:nvPr/>
        </p:nvSpPr>
        <p:spPr bwMode="auto">
          <a:xfrm>
            <a:off x="4652170" y="2580298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22547" name="Flecha: hacia abajo 21"/>
          <p:cNvSpPr>
            <a:spLocks noChangeArrowheads="1"/>
          </p:cNvSpPr>
          <p:nvPr/>
        </p:nvSpPr>
        <p:spPr bwMode="auto">
          <a:xfrm>
            <a:off x="7254876" y="5187582"/>
            <a:ext cx="484188" cy="977900"/>
          </a:xfrm>
          <a:prstGeom prst="down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15" name="6 CuadroTexto">
            <a:extLst>
              <a:ext uri="{FF2B5EF4-FFF2-40B4-BE49-F238E27FC236}">
                <a16:creationId xmlns="" xmlns:a16="http://schemas.microsoft.com/office/drawing/2014/main" id="{A94281FD-DB18-4532-A12A-2CA66DEA0D79}"/>
              </a:ext>
            </a:extLst>
          </p:cNvPr>
          <p:cNvSpPr txBox="1"/>
          <p:nvPr/>
        </p:nvSpPr>
        <p:spPr>
          <a:xfrm>
            <a:off x="971599" y="4333153"/>
            <a:ext cx="7848873" cy="14157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dirty="0">
                <a:solidFill>
                  <a:schemeClr val="tx1"/>
                </a:solidFill>
                <a:cs typeface="Times New Roman" panose="02020603050405020304" pitchFamily="18" charset="0"/>
              </a:rPr>
              <a:t>Déficit formación profesionales I Nivel</a:t>
            </a: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(Directivos y PS II y III Nivel)</a:t>
            </a:r>
          </a:p>
          <a:p>
            <a:pPr algn="ctr" eaLnBrk="1" hangingPunct="1">
              <a:buClr>
                <a:srgbClr val="DE7008"/>
              </a:buClr>
              <a:defRPr/>
            </a:pPr>
            <a:endParaRPr lang="es-CO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endParaRPr lang="es-CO" sz="1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Baja capacidad resolutiva/aumentan derivaciones hacia  la AE </a:t>
            </a:r>
          </a:p>
        </p:txBody>
      </p:sp>
      <p:sp>
        <p:nvSpPr>
          <p:cNvPr id="16" name="Flecha: hacia abajo 18"/>
          <p:cNvSpPr>
            <a:spLocks noChangeArrowheads="1"/>
          </p:cNvSpPr>
          <p:nvPr/>
        </p:nvSpPr>
        <p:spPr bwMode="auto">
          <a:xfrm>
            <a:off x="4652168" y="3622006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17" name="Flecha: hacia abajo 18"/>
          <p:cNvSpPr>
            <a:spLocks noChangeArrowheads="1"/>
          </p:cNvSpPr>
          <p:nvPr/>
        </p:nvSpPr>
        <p:spPr bwMode="auto">
          <a:xfrm>
            <a:off x="4652169" y="5145847"/>
            <a:ext cx="233363" cy="203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2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3" grpId="0" animBg="1"/>
      <p:bldP spid="22545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15C938C-D141-4333-9DDE-74DA0B25A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9" y="908721"/>
            <a:ext cx="8496622" cy="5544616"/>
          </a:xfrm>
        </p:spPr>
        <p:txBody>
          <a:bodyPr anchor="ctr"/>
          <a:lstStyle/>
          <a:p>
            <a:pPr marL="0" indent="0" algn="just">
              <a:buFontTx/>
              <a:buNone/>
              <a:defRPr/>
            </a:pPr>
            <a:r>
              <a:rPr lang="es-CO" i="1" dirty="0"/>
              <a:t>Ejemplo </a:t>
            </a:r>
          </a:p>
          <a:p>
            <a:pPr marL="0" indent="0" algn="just">
              <a:buFontTx/>
              <a:buNone/>
              <a:defRPr/>
            </a:pPr>
            <a:endParaRPr lang="es-CO" sz="2400" i="1" dirty="0"/>
          </a:p>
          <a:p>
            <a:pPr marL="0" indent="0" algn="just">
              <a:buFontTx/>
              <a:buNone/>
              <a:defRPr/>
            </a:pPr>
            <a:r>
              <a:rPr lang="es-CO" sz="2000" i="1" dirty="0"/>
              <a:t>“la desconfianza del especialista de lo que se hace en un primer nivel lleva a que se repitan algunas cosas para confirmar y seguir con el tratamiento” </a:t>
            </a:r>
          </a:p>
          <a:p>
            <a:pPr marL="0" indent="0" algn="just">
              <a:buFontTx/>
              <a:buNone/>
              <a:defRPr/>
            </a:pPr>
            <a:endParaRPr lang="es-CO" sz="2400" i="1" dirty="0"/>
          </a:p>
          <a:p>
            <a:pPr marL="0" indent="0" algn="r">
              <a:buFontTx/>
              <a:buNone/>
              <a:defRPr/>
            </a:pPr>
            <a:r>
              <a:rPr lang="es-CO" sz="1800" dirty="0"/>
              <a:t>(07 Profesional de salud II Nivel, Red de intervención)</a:t>
            </a:r>
          </a:p>
          <a:p>
            <a:pPr algn="just">
              <a:defRPr/>
            </a:pPr>
            <a:endParaRPr lang="es-CO" sz="2400" i="1" dirty="0"/>
          </a:p>
          <a:p>
            <a:pPr marL="0" indent="0" algn="just">
              <a:buFontTx/>
              <a:buNone/>
              <a:defRPr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76646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contenido 2"/>
          <p:cNvSpPr>
            <a:spLocks noGrp="1" noChangeArrowheads="1"/>
          </p:cNvSpPr>
          <p:nvPr>
            <p:ph idx="1"/>
          </p:nvPr>
        </p:nvSpPr>
        <p:spPr>
          <a:xfrm>
            <a:off x="2411413" y="2997200"/>
            <a:ext cx="4394200" cy="5762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CO" altLang="es-CO" sz="4400" b="1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51813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="" xmlns:a16="http://schemas.microsoft.com/office/drawing/2014/main" id="{3FB161A1-2F82-4E73-A094-9C97F02E91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425" y="260350"/>
            <a:ext cx="8135938" cy="576263"/>
          </a:xfrm>
        </p:spPr>
        <p:txBody>
          <a:bodyPr/>
          <a:lstStyle/>
          <a:p>
            <a:pPr eaLnBrk="1" hangingPunct="1">
              <a:defRPr/>
            </a:pPr>
            <a:r>
              <a:rPr lang="es-ES" altLang="es-ES">
                <a:latin typeface="+mn-lt"/>
                <a:cs typeface="Times New Roman" panose="02020603050405020304" pitchFamily="18" charset="0"/>
              </a:rPr>
              <a:t>Contenidos</a:t>
            </a:r>
          </a:p>
        </p:txBody>
      </p:sp>
      <p:sp>
        <p:nvSpPr>
          <p:cNvPr id="6147" name="Text Box 3">
            <a:extLst>
              <a:ext uri="{FF2B5EF4-FFF2-40B4-BE49-F238E27FC236}">
                <a16:creationId xmlns="" xmlns:a16="http://schemas.microsoft.com/office/drawing/2014/main" id="{B420C9AF-D4C8-4DAA-8A60-4F003D8B4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8" y="2120008"/>
            <a:ext cx="8143875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s-ES" altLang="es-ES" sz="2600" b="0" dirty="0">
                <a:latin typeface="+mj-lt"/>
                <a:cs typeface="Times New Roman" panose="02020603050405020304" pitchFamily="18" charset="0"/>
              </a:rPr>
              <a:t>Áreas de estudio y redes seleccionadas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s-ES" altLang="es-ES" sz="2600" b="0" dirty="0">
                <a:latin typeface="+mj-lt"/>
                <a:cs typeface="Times New Roman" panose="02020603050405020304" pitchFamily="18" charset="0"/>
              </a:rPr>
              <a:t>Muestra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s-ES" altLang="es-ES" sz="2600" b="0" dirty="0">
                <a:latin typeface="+mj-lt"/>
                <a:cs typeface="Times New Roman" panose="02020603050405020304" pitchFamily="18" charset="0"/>
              </a:rPr>
              <a:t>Resultados</a:t>
            </a:r>
          </a:p>
          <a:p>
            <a:pPr marL="811213" indent="-280988" eaLnBrk="1" hangingPunct="1">
              <a:spcBef>
                <a:spcPct val="50000"/>
              </a:spcBef>
              <a:buClr>
                <a:srgbClr val="DE7008"/>
              </a:buClr>
              <a:tabLst>
                <a:tab pos="811213" algn="l"/>
              </a:tabLst>
              <a:defRPr/>
            </a:pPr>
            <a:r>
              <a:rPr lang="es-ES" altLang="es-ES" sz="2400" b="0" dirty="0">
                <a:latin typeface="+mj-lt"/>
                <a:cs typeface="Times New Roman" panose="02020603050405020304" pitchFamily="18" charset="0"/>
              </a:rPr>
              <a:t>Percepción sobre la coordinación de la atención entre niveles</a:t>
            </a:r>
          </a:p>
          <a:p>
            <a:pPr marL="811213" indent="-280988" eaLnBrk="1" hangingPunct="1">
              <a:spcBef>
                <a:spcPct val="50000"/>
              </a:spcBef>
              <a:buClr>
                <a:srgbClr val="DE7008"/>
              </a:buClr>
              <a:tabLst>
                <a:tab pos="811213" algn="l"/>
              </a:tabLst>
              <a:defRPr/>
            </a:pPr>
            <a:r>
              <a:rPr lang="es-ES" altLang="es-ES" sz="2400" b="0" dirty="0">
                <a:latin typeface="+mj-lt"/>
                <a:cs typeface="Times New Roman" panose="02020603050405020304" pitchFamily="18" charset="0"/>
              </a:rPr>
              <a:t>Factores que influyen en la coordinación de la atención entre niveles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2800"/>
              <a:t>Áreas de estudio y redes seleccionadas</a:t>
            </a:r>
          </a:p>
        </p:txBody>
      </p:sp>
      <p:grpSp>
        <p:nvGrpSpPr>
          <p:cNvPr id="7171" name="21 Grupo"/>
          <p:cNvGrpSpPr>
            <a:grpSpLocks/>
          </p:cNvGrpSpPr>
          <p:nvPr/>
        </p:nvGrpSpPr>
        <p:grpSpPr bwMode="auto">
          <a:xfrm>
            <a:off x="4162743" y="1932042"/>
            <a:ext cx="4981257" cy="3168650"/>
            <a:chOff x="359533" y="1833791"/>
            <a:chExt cx="7955870" cy="4608512"/>
          </a:xfrm>
        </p:grpSpPr>
        <p:pic>
          <p:nvPicPr>
            <p:cNvPr id="7174" name="3 Imag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533" y="1833791"/>
              <a:ext cx="7416824" cy="4608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1 CuadroTexto"/>
            <p:cNvSpPr txBox="1">
              <a:spLocks noChangeArrowheads="1"/>
            </p:cNvSpPr>
            <p:nvPr/>
          </p:nvSpPr>
          <p:spPr bwMode="auto">
            <a:xfrm>
              <a:off x="3563889" y="4653135"/>
              <a:ext cx="1008112" cy="3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500">
                  <a:latin typeface="Times New Roman" panose="02020603050405020304" pitchFamily="18" charset="0"/>
                  <a:cs typeface="Times New Roman" panose="02020603050405020304" pitchFamily="18" charset="0"/>
                </a:rPr>
                <a:t>KENNEDY</a:t>
              </a:r>
            </a:p>
          </p:txBody>
        </p:sp>
        <p:sp>
          <p:nvSpPr>
            <p:cNvPr id="7176" name="5 CuadroTexto"/>
            <p:cNvSpPr txBox="1">
              <a:spLocks noChangeArrowheads="1"/>
            </p:cNvSpPr>
            <p:nvPr/>
          </p:nvSpPr>
          <p:spPr bwMode="auto">
            <a:xfrm>
              <a:off x="3779911" y="5744289"/>
              <a:ext cx="1008112" cy="3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5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BOSA</a:t>
              </a:r>
            </a:p>
          </p:txBody>
        </p:sp>
        <p:sp>
          <p:nvSpPr>
            <p:cNvPr id="7177" name="6 CuadroTexto"/>
            <p:cNvSpPr txBox="1">
              <a:spLocks noChangeArrowheads="1"/>
            </p:cNvSpPr>
            <p:nvPr/>
          </p:nvSpPr>
          <p:spPr bwMode="auto">
            <a:xfrm>
              <a:off x="6084167" y="3861049"/>
              <a:ext cx="1008112" cy="3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500">
                  <a:latin typeface="Times New Roman" panose="02020603050405020304" pitchFamily="18" charset="0"/>
                  <a:cs typeface="Times New Roman" panose="02020603050405020304" pitchFamily="18" charset="0"/>
                </a:rPr>
                <a:t>USME</a:t>
              </a:r>
            </a:p>
          </p:txBody>
        </p:sp>
        <p:sp>
          <p:nvSpPr>
            <p:cNvPr id="7178" name="7 CuadroTexto"/>
            <p:cNvSpPr txBox="1">
              <a:spLocks noChangeArrowheads="1"/>
            </p:cNvSpPr>
            <p:nvPr/>
          </p:nvSpPr>
          <p:spPr bwMode="auto">
            <a:xfrm>
              <a:off x="4571999" y="4376138"/>
              <a:ext cx="1296144" cy="3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500">
                  <a:latin typeface="Times New Roman" panose="02020603050405020304" pitchFamily="18" charset="0"/>
                  <a:cs typeface="Times New Roman" panose="02020603050405020304" pitchFamily="18" charset="0"/>
                </a:rPr>
                <a:t>TUNJUELITO</a:t>
              </a:r>
            </a:p>
          </p:txBody>
        </p:sp>
        <p:sp>
          <p:nvSpPr>
            <p:cNvPr id="7179" name="8 CuadroTexto"/>
            <p:cNvSpPr txBox="1">
              <a:spLocks noChangeArrowheads="1"/>
            </p:cNvSpPr>
            <p:nvPr/>
          </p:nvSpPr>
          <p:spPr bwMode="auto">
            <a:xfrm>
              <a:off x="2411762" y="4509120"/>
              <a:ext cx="1080118" cy="3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500">
                  <a:latin typeface="Times New Roman" panose="02020603050405020304" pitchFamily="18" charset="0"/>
                  <a:cs typeface="Times New Roman" panose="02020603050405020304" pitchFamily="18" charset="0"/>
                </a:rPr>
                <a:t>FONTIBÓN </a:t>
              </a:r>
            </a:p>
          </p:txBody>
        </p:sp>
        <p:cxnSp>
          <p:nvCxnSpPr>
            <p:cNvPr id="7180" name="4 Conector recto"/>
            <p:cNvCxnSpPr>
              <a:cxnSpLocks noChangeShapeType="1"/>
            </p:cNvCxnSpPr>
            <p:nvPr/>
          </p:nvCxnSpPr>
          <p:spPr bwMode="auto">
            <a:xfrm flipH="1">
              <a:off x="2267744" y="4791634"/>
              <a:ext cx="720080" cy="58158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81" name="10 Conector recto"/>
            <p:cNvCxnSpPr>
              <a:cxnSpLocks noChangeShapeType="1"/>
            </p:cNvCxnSpPr>
            <p:nvPr/>
          </p:nvCxnSpPr>
          <p:spPr bwMode="auto">
            <a:xfrm flipH="1">
              <a:off x="2267744" y="4930134"/>
              <a:ext cx="1800200" cy="44308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82" name="15 CuadroTexto"/>
            <p:cNvSpPr txBox="1">
              <a:spLocks noChangeArrowheads="1"/>
            </p:cNvSpPr>
            <p:nvPr/>
          </p:nvSpPr>
          <p:spPr bwMode="auto">
            <a:xfrm>
              <a:off x="1079613" y="5687488"/>
              <a:ext cx="2494933" cy="313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 RED SUR OCCIDENTE</a:t>
              </a:r>
            </a:p>
          </p:txBody>
        </p:sp>
        <p:cxnSp>
          <p:nvCxnSpPr>
            <p:cNvPr id="7183" name="14 Conector recto"/>
            <p:cNvCxnSpPr>
              <a:cxnSpLocks noChangeShapeType="1"/>
            </p:cNvCxnSpPr>
            <p:nvPr/>
          </p:nvCxnSpPr>
          <p:spPr bwMode="auto">
            <a:xfrm>
              <a:off x="6588224" y="4138047"/>
              <a:ext cx="792088" cy="123516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84" name="17 Conector recto"/>
            <p:cNvCxnSpPr>
              <a:cxnSpLocks noChangeShapeType="1"/>
              <a:stCxn id="7178" idx="2"/>
            </p:cNvCxnSpPr>
            <p:nvPr/>
          </p:nvCxnSpPr>
          <p:spPr bwMode="auto">
            <a:xfrm>
              <a:off x="5220072" y="4725679"/>
              <a:ext cx="2160239" cy="73057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85" name="20 CuadroTexto"/>
            <p:cNvSpPr txBox="1">
              <a:spLocks noChangeArrowheads="1"/>
            </p:cNvSpPr>
            <p:nvPr/>
          </p:nvSpPr>
          <p:spPr bwMode="auto">
            <a:xfrm>
              <a:off x="7030931" y="5445224"/>
              <a:ext cx="1284472" cy="537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C70044"/>
                </a:buClr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70044"/>
                </a:buClr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C70044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C70044"/>
                </a:buClr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70044"/>
                </a:buClr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 RED</a:t>
              </a:r>
            </a:p>
            <a:p>
              <a:pPr eaLnBrk="1" hangingPunct="1">
                <a:spcBef>
                  <a:spcPct val="0"/>
                </a:spcBef>
                <a:buClr>
                  <a:srgbClr val="DE7008"/>
                </a:buClr>
                <a:buFontTx/>
                <a:buNone/>
              </a:pPr>
              <a:r>
                <a:rPr lang="es-ES" altLang="es-ES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SUR </a:t>
              </a:r>
            </a:p>
          </p:txBody>
        </p:sp>
        <p:cxnSp>
          <p:nvCxnSpPr>
            <p:cNvPr id="7186" name="19 Conector recto"/>
            <p:cNvCxnSpPr>
              <a:cxnSpLocks noChangeShapeType="1"/>
            </p:cNvCxnSpPr>
            <p:nvPr/>
          </p:nvCxnSpPr>
          <p:spPr bwMode="auto">
            <a:xfrm flipH="1" flipV="1">
              <a:off x="2267744" y="5373216"/>
              <a:ext cx="1764196" cy="50405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7172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530350"/>
            <a:ext cx="32924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ángulo 3"/>
          <p:cNvSpPr>
            <a:spLocks noChangeArrowheads="1"/>
          </p:cNvSpPr>
          <p:nvPr/>
        </p:nvSpPr>
        <p:spPr bwMode="auto">
          <a:xfrm>
            <a:off x="7250113" y="4052888"/>
            <a:ext cx="76041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r>
              <a:rPr lang="es-ES" altLang="es-ES" sz="500">
                <a:latin typeface="Times New Roman" panose="02020603050405020304" pitchFamily="18" charset="0"/>
                <a:cs typeface="Times New Roman" panose="02020603050405020304" pitchFamily="18" charset="0"/>
              </a:rPr>
              <a:t>CIUDAD BOLÍVAR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2250"/>
            <a:ext cx="8496300" cy="576263"/>
          </a:xfrm>
        </p:spPr>
        <p:txBody>
          <a:bodyPr/>
          <a:lstStyle/>
          <a:p>
            <a:pPr algn="ctr" eaLnBrk="1" hangingPunct="1"/>
            <a:r>
              <a:rPr lang="es-ES" altLang="es-ES" dirty="0">
                <a:cs typeface="Times New Roman" panose="02020603050405020304" pitchFamily="18" charset="0"/>
              </a:rPr>
              <a:t>2. Muestra de informantes</a:t>
            </a:r>
          </a:p>
        </p:txBody>
      </p:sp>
      <p:graphicFrame>
        <p:nvGraphicFramePr>
          <p:cNvPr id="6" name="Group 581">
            <a:extLst>
              <a:ext uri="{FF2B5EF4-FFF2-40B4-BE49-F238E27FC236}">
                <a16:creationId xmlns="" xmlns:a16="http://schemas.microsoft.com/office/drawing/2014/main" id="{2E0A2B84-DB8E-4850-94DB-6A24B0C8147D}"/>
              </a:ext>
            </a:extLst>
          </p:cNvPr>
          <p:cNvGraphicFramePr>
            <a:graphicFrameLocks noGrp="1"/>
          </p:cNvGraphicFramePr>
          <p:nvPr>
            <p:ph type="tbl" idx="1"/>
            <p:extLst/>
          </p:nvPr>
        </p:nvGraphicFramePr>
        <p:xfrm>
          <a:off x="560511" y="1530059"/>
          <a:ext cx="7971929" cy="4059181"/>
        </p:xfrm>
        <a:graphic>
          <a:graphicData uri="http://schemas.openxmlformats.org/drawingml/2006/table">
            <a:tbl>
              <a:tblPr/>
              <a:tblGrid>
                <a:gridCol w="14879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37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641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960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686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7999" marR="89996" marT="46762" marB="46762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Red intervención</a:t>
                      </a:r>
                    </a:p>
                  </a:txBody>
                  <a:tcPr marL="17999" marR="89996" marT="46762" marB="46762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Red control</a:t>
                      </a:r>
                    </a:p>
                  </a:txBody>
                  <a:tcPr marL="17999" marR="89996" marT="46762" marB="46762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4857">
                <a:tc row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alt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alt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Entrevistas individuales</a:t>
                      </a:r>
                    </a:p>
                  </a:txBody>
                  <a:tcPr marL="17999" marR="89996" marT="46762" marB="467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anose="02020603050405020304" pitchFamily="18" charset="0"/>
                        </a:rPr>
                        <a:t>Médico/as</a:t>
                      </a: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I nivel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7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Profesionales II/III nivel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711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Gerentes/directivos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7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Personal administrativo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7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3087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endParaRPr kumimoji="0" lang="es-ES" alt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Grupos Focales</a:t>
                      </a:r>
                    </a:p>
                  </a:txBody>
                  <a:tcPr marL="17999" marR="89996" marT="46762" marB="467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anose="02020603050405020304" pitchFamily="18" charset="0"/>
                        </a:rPr>
                        <a:t>Médico/as I nivel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 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7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Profesionales II / III nivel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960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Gerentes 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 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7999" marR="89996" marT="46762" marB="467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78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70044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7999" marR="89996" marT="46762" marB="467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9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78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492896"/>
            <a:ext cx="8064896" cy="1223888"/>
          </a:xfrm>
        </p:spPr>
        <p:txBody>
          <a:bodyPr anchor="ctr"/>
          <a:lstStyle/>
          <a:p>
            <a:pPr marL="0" indent="0" algn="ctr" eaLnBrk="1" hangingPunct="1"/>
            <a:r>
              <a:rPr lang="es-ES" altLang="es-ES" sz="4000" dirty="0">
                <a:solidFill>
                  <a:srgbClr val="C70044"/>
                </a:solidFill>
              </a:rPr>
              <a:t>3. </a:t>
            </a:r>
            <a:r>
              <a:rPr lang="es-ES" altLang="es-ES" sz="4000" dirty="0">
                <a:solidFill>
                  <a:schemeClr val="tx1"/>
                </a:solidFill>
              </a:rPr>
              <a:t>Resultados</a:t>
            </a:r>
            <a:endParaRPr lang="es-ES" altLang="es-ES" sz="2400" b="0" dirty="0">
              <a:solidFill>
                <a:schemeClr val="tx1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="" xmlns:a16="http://schemas.microsoft.com/office/drawing/2014/main" id="{919607BD-FD25-4D76-9A1C-53389DA080D1}"/>
              </a:ext>
            </a:extLst>
          </p:cNvPr>
          <p:cNvSpPr/>
          <p:nvPr/>
        </p:nvSpPr>
        <p:spPr bwMode="auto">
          <a:xfrm>
            <a:off x="395536" y="3623816"/>
            <a:ext cx="8424936" cy="648072"/>
          </a:xfrm>
          <a:prstGeom prst="roundRect">
            <a:avLst/>
          </a:prstGeom>
          <a:noFill/>
          <a:ln>
            <a:solidFill>
              <a:srgbClr val="C70044"/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163513" eaLnBrk="1" hangingPunct="1">
              <a:buClr>
                <a:srgbClr val="DE7008"/>
              </a:buClr>
              <a:buFont typeface="Arial" panose="020B0604020202020204" pitchFamily="34" charset="0"/>
              <a:buChar char="•"/>
            </a:pPr>
            <a:r>
              <a:rPr lang="es-CO" altLang="es-ES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Percepción sobre la coordinación de la atención entre niveles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="" xmlns:a16="http://schemas.microsoft.com/office/drawing/2014/main" id="{67307647-B750-44D0-BCBC-CDF775C25563}"/>
              </a:ext>
            </a:extLst>
          </p:cNvPr>
          <p:cNvSpPr/>
          <p:nvPr/>
        </p:nvSpPr>
        <p:spPr bwMode="auto">
          <a:xfrm>
            <a:off x="395536" y="4362865"/>
            <a:ext cx="8424936" cy="648072"/>
          </a:xfrm>
          <a:prstGeom prst="roundRect">
            <a:avLst/>
          </a:prstGeom>
          <a:noFill/>
          <a:ln>
            <a:solidFill>
              <a:srgbClr val="C70044"/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163513" eaLnBrk="1" hangingPunct="1">
              <a:buClr>
                <a:srgbClr val="DE7008"/>
              </a:buClr>
              <a:buFont typeface="Arial" panose="020B0604020202020204" pitchFamily="34" charset="0"/>
              <a:buChar char="•"/>
            </a:pPr>
            <a:r>
              <a:rPr lang="es-CO" altLang="es-ES" sz="2000" b="0" dirty="0">
                <a:solidFill>
                  <a:schemeClr val="tx1"/>
                </a:solidFill>
                <a:cs typeface="Times New Roman" panose="02020603050405020304" pitchFamily="18" charset="0"/>
              </a:rPr>
              <a:t>Factores que influyen en la coordinación de la atención entre niveles</a:t>
            </a:r>
            <a:endParaRPr lang="es-CO" sz="20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/>
          <p:cNvSpPr/>
          <p:nvPr/>
        </p:nvSpPr>
        <p:spPr bwMode="auto">
          <a:xfrm>
            <a:off x="3643695" y="868454"/>
            <a:ext cx="2584489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Inadecuado seguimiento del paciente en la transición entre niveles</a:t>
            </a:r>
          </a:p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endParaRPr lang="es-CO" altLang="es-ES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Ausencia de retroalimentación al MG</a:t>
            </a: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rgbClr val="FF0000"/>
                </a:solidFill>
                <a:cs typeface="Times New Roman" panose="02020603050405020304" pitchFamily="18" charset="0"/>
              </a:rPr>
              <a:t>Inexistencia de consulta de seguimiento clínico en las transiciones (proveed.  Ext. Red control)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953004" y="868454"/>
            <a:ext cx="2637808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Fallas en coherencia </a:t>
            </a:r>
          </a:p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de la atención</a:t>
            </a:r>
          </a:p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endParaRPr lang="es-CO" altLang="es-ES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82550" algn="ctr" eaLnBrk="1" hangingPunct="1">
              <a:spcBef>
                <a:spcPts val="0"/>
              </a:spcBef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Desacuerdo del ME con </a:t>
            </a:r>
            <a:r>
              <a:rPr lang="es-CO" altLang="es-ES" sz="1400" b="0" dirty="0" err="1">
                <a:solidFill>
                  <a:schemeClr val="tx1"/>
                </a:solidFill>
                <a:cs typeface="Times New Roman" panose="02020603050405020304" pitchFamily="18" charset="0"/>
              </a:rPr>
              <a:t>Dx</a:t>
            </a: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 y el manejo farmacológico de MG </a:t>
            </a: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Derivaciones innecesarias y tardías (</a:t>
            </a:r>
            <a:r>
              <a:rPr lang="es-CO" altLang="es-ES" sz="1400" b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ME)</a:t>
            </a:r>
          </a:p>
          <a:p>
            <a:pPr marL="82550" algn="ctr" eaLnBrk="1" hangingPunct="1">
              <a:spcBef>
                <a:spcPts val="0"/>
              </a:spcBef>
              <a:defRPr/>
            </a:pPr>
            <a:r>
              <a:rPr lang="es-CO" altLang="es-ES" sz="1400" b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Falta derivación de ME a MG</a:t>
            </a:r>
          </a:p>
          <a:p>
            <a:pPr marL="82550" algn="ctr" eaLnBrk="1" hangingPunct="1">
              <a:spcBef>
                <a:spcPts val="0"/>
              </a:spcBef>
              <a:defRPr/>
            </a:pPr>
            <a:r>
              <a:rPr lang="es-CO" altLang="es-ES" sz="14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Duplicación </a:t>
            </a:r>
            <a:r>
              <a:rPr lang="es-CO" altLang="es-ES" sz="1400" b="0" dirty="0">
                <a:solidFill>
                  <a:srgbClr val="FF0000"/>
                </a:solidFill>
                <a:cs typeface="Times New Roman" panose="02020603050405020304" pitchFamily="18" charset="0"/>
              </a:rPr>
              <a:t>de pruebas  (PS II y III N Red intervención) 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640"/>
            <a:ext cx="8642350" cy="558800"/>
          </a:xfrm>
        </p:spPr>
        <p:txBody>
          <a:bodyPr/>
          <a:lstStyle/>
          <a:p>
            <a:pPr algn="ctr" eaLnBrk="1" hangingPunct="1"/>
            <a:r>
              <a:rPr lang="es-ES" altLang="es-ES" sz="2400" dirty="0">
                <a:cs typeface="Times New Roman" panose="02020603050405020304" pitchFamily="18" charset="0"/>
              </a:rPr>
              <a:t>Percepción sobre la coordinación entre niveles</a:t>
            </a:r>
            <a:endParaRPr lang="es-ES" altLang="es-CO" sz="2400" dirty="0"/>
          </a:p>
        </p:txBody>
      </p:sp>
      <p:sp>
        <p:nvSpPr>
          <p:cNvPr id="38917" name="Rectangle 9"/>
          <p:cNvSpPr>
            <a:spLocks noChangeArrowheads="1"/>
          </p:cNvSpPr>
          <p:nvPr/>
        </p:nvSpPr>
        <p:spPr bwMode="auto">
          <a:xfrm rot="-5400000">
            <a:off x="-754331" y="1734281"/>
            <a:ext cx="2516741" cy="7921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2000" dirty="0">
                <a:solidFill>
                  <a:schemeClr val="bg1"/>
                </a:solidFill>
                <a:latin typeface="Calibri" panose="020F0502020204030204" pitchFamily="34" charset="0"/>
              </a:rPr>
              <a:t>Coordinación de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2000" dirty="0">
                <a:solidFill>
                  <a:schemeClr val="bg1"/>
                </a:solidFill>
                <a:latin typeface="Calibri" panose="020F0502020204030204" pitchFamily="34" charset="0"/>
              </a:rPr>
              <a:t> gestión clínica</a:t>
            </a:r>
          </a:p>
        </p:txBody>
      </p:sp>
      <p:sp>
        <p:nvSpPr>
          <p:cNvPr id="18" name="Rectángulo 17"/>
          <p:cNvSpPr/>
          <p:nvPr/>
        </p:nvSpPr>
        <p:spPr bwMode="auto">
          <a:xfrm>
            <a:off x="6300192" y="868454"/>
            <a:ext cx="2667929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Problemas de accesibilidad a atención especializada</a:t>
            </a:r>
          </a:p>
          <a:p>
            <a:pPr marL="0" indent="0" algn="ctr" eaLnBrk="1" hangingPunct="1">
              <a:spcBef>
                <a:spcPts val="0"/>
              </a:spcBef>
              <a:buClrTx/>
              <a:buNone/>
              <a:defRPr/>
            </a:pPr>
            <a:endParaRPr lang="es-CO" altLang="es-ES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Tiempos de espera prolongados para obtención citas, procedimientos y exámenes</a:t>
            </a: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rgbClr val="FF0000"/>
                </a:solidFill>
                <a:cs typeface="Times New Roman" panose="02020603050405020304" pitchFamily="18" charset="0"/>
              </a:rPr>
              <a:t>Procedimientos quirúrgicos (Red control)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 rot="-5400000">
            <a:off x="-414178" y="4000869"/>
            <a:ext cx="1854945" cy="78635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2000" dirty="0">
                <a:solidFill>
                  <a:schemeClr val="bg1"/>
                </a:solidFill>
                <a:latin typeface="Calibri" panose="020F0502020204030204" pitchFamily="34" charset="0"/>
              </a:rPr>
              <a:t>Coordinación de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2000" dirty="0">
                <a:solidFill>
                  <a:schemeClr val="bg1"/>
                </a:solidFill>
                <a:latin typeface="Calibri" panose="020F0502020204030204" pitchFamily="34" charset="0"/>
              </a:rPr>
              <a:t>información </a:t>
            </a:r>
          </a:p>
        </p:txBody>
      </p:sp>
      <p:sp>
        <p:nvSpPr>
          <p:cNvPr id="10" name="Rectángulo 9"/>
          <p:cNvSpPr/>
          <p:nvPr/>
        </p:nvSpPr>
        <p:spPr bwMode="auto">
          <a:xfrm>
            <a:off x="953003" y="3466740"/>
            <a:ext cx="3987193" cy="185477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ts val="0"/>
              </a:spcBef>
              <a:buClrTx/>
              <a:defRPr/>
            </a:pP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Fallas en la transferencia  de información clínica</a:t>
            </a:r>
          </a:p>
          <a:p>
            <a:pPr algn="ctr" eaLnBrk="1" hangingPunct="1">
              <a:spcBef>
                <a:spcPts val="0"/>
              </a:spcBef>
              <a:buClrTx/>
              <a:defRPr/>
            </a:pPr>
            <a:endParaRPr lang="es-CO" altLang="es-ES" sz="7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Fallas en la referencia (PS II y III N y directivos): Inadecuado registro, insuficiencia de información e ilegibilidad</a:t>
            </a: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Fallas en la </a:t>
            </a:r>
            <a:r>
              <a:rPr lang="es-CO" altLang="es-ES" sz="1400" b="0" dirty="0" err="1">
                <a:solidFill>
                  <a:schemeClr val="tx1"/>
                </a:solidFill>
                <a:cs typeface="Times New Roman" panose="02020603050405020304" pitchFamily="18" charset="0"/>
              </a:rPr>
              <a:t>contrareferencia</a:t>
            </a: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: Envío esporádico (I Nivel), ausencia de recomendaciones</a:t>
            </a:r>
          </a:p>
        </p:txBody>
      </p:sp>
      <p:sp>
        <p:nvSpPr>
          <p:cNvPr id="12" name="Rectángulo 11"/>
          <p:cNvSpPr/>
          <p:nvPr/>
        </p:nvSpPr>
        <p:spPr bwMode="auto">
          <a:xfrm>
            <a:off x="5019925" y="3462746"/>
            <a:ext cx="3967970" cy="185877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ts val="0"/>
              </a:spcBef>
              <a:buClrTx/>
              <a:defRPr/>
            </a:pPr>
            <a:r>
              <a:rPr lang="es-CO" altLang="es-E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Fallas u</a:t>
            </a:r>
            <a:r>
              <a:rPr lang="es-CO" altLang="es-E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so </a:t>
            </a:r>
            <a:r>
              <a:rPr lang="es-CO" altLang="es-E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de la  información clínica</a:t>
            </a:r>
          </a:p>
          <a:p>
            <a:pPr algn="ctr" eaLnBrk="1" hangingPunct="1">
              <a:spcBef>
                <a:spcPts val="0"/>
              </a:spcBef>
              <a:buClrTx/>
              <a:defRPr/>
            </a:pPr>
            <a:endParaRPr lang="es-CO" altLang="es-ES" sz="9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spcBef>
                <a:spcPts val="0"/>
              </a:spcBef>
              <a:buClrTx/>
              <a:defRPr/>
            </a:pPr>
            <a:r>
              <a:rPr lang="es-CO" altLang="es-ES" sz="400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</a:p>
          <a:p>
            <a:pPr marL="88900" algn="ctr" eaLnBrk="1" hangingPunct="1">
              <a:spcBef>
                <a:spcPts val="0"/>
              </a:spcBef>
              <a:defRPr/>
            </a:pPr>
            <a:r>
              <a:rPr lang="es-CO" altLang="es-ES" sz="1400" b="0" dirty="0">
                <a:solidFill>
                  <a:srgbClr val="FF0000"/>
                </a:solidFill>
                <a:cs typeface="Times New Roman" panose="02020603050405020304" pitchFamily="18" charset="0"/>
              </a:rPr>
              <a:t>No incorporan información del I nivel  </a:t>
            </a:r>
            <a:r>
              <a:rPr lang="es-CO" altLang="es-ES" sz="1400" b="0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demora en los tratamientos, duplicación de pruebas (Red Intervención).</a:t>
            </a:r>
          </a:p>
          <a:p>
            <a:pPr marL="88900" algn="ctr" eaLnBrk="1" hangingPunct="1">
              <a:spcBef>
                <a:spcPts val="0"/>
              </a:spcBef>
              <a:defRPr/>
            </a:pPr>
            <a:endParaRPr lang="es-CO" altLang="es-ES" sz="1400" b="0" dirty="0">
              <a:solidFill>
                <a:srgbClr val="FF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8900" algn="ctr" eaLnBrk="1" hangingPunct="1">
              <a:spcBef>
                <a:spcPts val="0"/>
              </a:spcBef>
              <a:buClrTx/>
              <a:defRPr/>
            </a:pPr>
            <a:r>
              <a:rPr lang="es-CO" altLang="es-ES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Mecanismos transferencia de información empleados para fines administrativos (PA).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 rot="-5400000">
            <a:off x="-165542" y="5681514"/>
            <a:ext cx="1333355" cy="786354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1800" dirty="0">
                <a:solidFill>
                  <a:schemeClr val="bg1"/>
                </a:solidFill>
                <a:latin typeface="Calibri" panose="020F0502020204030204" pitchFamily="34" charset="0"/>
              </a:rPr>
              <a:t>Coordinación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CO" sz="1600" dirty="0">
                <a:solidFill>
                  <a:schemeClr val="bg1"/>
                </a:solidFill>
                <a:latin typeface="Calibri" panose="020F0502020204030204" pitchFamily="34" charset="0"/>
              </a:rPr>
              <a:t>administrativa</a:t>
            </a:r>
          </a:p>
        </p:txBody>
      </p:sp>
      <p:sp>
        <p:nvSpPr>
          <p:cNvPr id="14" name="Rectángulo 13"/>
          <p:cNvSpPr/>
          <p:nvPr/>
        </p:nvSpPr>
        <p:spPr bwMode="auto">
          <a:xfrm>
            <a:off x="953003" y="5412570"/>
            <a:ext cx="3987193" cy="132879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buClr>
                <a:srgbClr val="DE7008"/>
              </a:buClr>
            </a:pPr>
            <a:r>
              <a:rPr lang="es-CO" sz="1600" dirty="0">
                <a:solidFill>
                  <a:schemeClr val="tx1"/>
                </a:solidFill>
                <a:cs typeface="Times New Roman" panose="02020603050405020304" pitchFamily="18" charset="0"/>
              </a:rPr>
              <a:t>Fallas en la referencia administrativa</a:t>
            </a:r>
          </a:p>
          <a:p>
            <a:pPr marL="176213" algn="ctr" eaLnBrk="1" hangingPunct="1">
              <a:buClr>
                <a:srgbClr val="DE7008"/>
              </a:buClr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Derivación pacientes a unidades inadecuadas para procedimientos complejos</a:t>
            </a:r>
          </a:p>
        </p:txBody>
      </p:sp>
      <p:sp>
        <p:nvSpPr>
          <p:cNvPr id="15" name="Rectángulo 14"/>
          <p:cNvSpPr/>
          <p:nvPr/>
        </p:nvSpPr>
        <p:spPr bwMode="auto">
          <a:xfrm>
            <a:off x="5019925" y="5412571"/>
            <a:ext cx="3967970" cy="132879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ex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buClr>
                <a:srgbClr val="DE7008"/>
              </a:buClr>
            </a:pPr>
            <a:r>
              <a:rPr lang="es-CO" sz="1600" dirty="0">
                <a:solidFill>
                  <a:schemeClr val="tx1"/>
                </a:solidFill>
                <a:cs typeface="Times New Roman" panose="02020603050405020304" pitchFamily="18" charset="0"/>
              </a:rPr>
              <a:t>Problemas en el funcionamiento de los mecanismos de coordinación administrativos</a:t>
            </a:r>
          </a:p>
          <a:p>
            <a:pPr algn="ctr" eaLnBrk="1" hangingPunct="1">
              <a:buClr>
                <a:srgbClr val="DE7008"/>
              </a:buClr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Dificultades con el SIRC y el CRUE: registro, diseño, conectividad, capacidad.</a:t>
            </a:r>
          </a:p>
        </p:txBody>
      </p:sp>
    </p:spTree>
    <p:extLst>
      <p:ext uri="{BB962C8B-B14F-4D97-AF65-F5344CB8AC3E}">
        <p14:creationId xmlns:p14="http://schemas.microsoft.com/office/powerpoint/2010/main" val="39830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38917" grpId="0" animBg="1"/>
      <p:bldP spid="1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57628EE-4B8F-46D3-939D-91DD4ED0F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08720"/>
            <a:ext cx="8569325" cy="5688632"/>
          </a:xfrm>
          <a:extLst/>
        </p:spPr>
        <p:txBody>
          <a:bodyPr anchor="ctr"/>
          <a:lstStyle/>
          <a:p>
            <a:pPr marL="0" indent="0" algn="just">
              <a:buFontTx/>
              <a:buNone/>
              <a:defRPr/>
            </a:pPr>
            <a:r>
              <a:rPr lang="es-ES" i="1" dirty="0"/>
              <a:t>Ejemplo </a:t>
            </a:r>
          </a:p>
          <a:p>
            <a:pPr marL="0" indent="0" algn="just">
              <a:buFontTx/>
              <a:buNone/>
              <a:defRPr/>
            </a:pPr>
            <a:endParaRPr lang="es-ES" i="1" dirty="0"/>
          </a:p>
          <a:p>
            <a:pPr marL="0" indent="0" algn="just">
              <a:buFontTx/>
              <a:buNone/>
              <a:defRPr/>
            </a:pPr>
            <a:r>
              <a:rPr lang="es-ES" sz="2000" i="1" dirty="0"/>
              <a:t>“hay pacientes con patologías específicas, que los ve el especialista… no tenemos el mecanismo para que nos comuniquemos con quien está viendo el </a:t>
            </a:r>
            <a:r>
              <a:rPr lang="es-ES" sz="2000" i="1" dirty="0" smtClean="0"/>
              <a:t>paciente en el otro nivel” </a:t>
            </a:r>
            <a:endParaRPr lang="es-ES" sz="2000" i="1" dirty="0"/>
          </a:p>
          <a:p>
            <a:pPr marL="0" indent="0" algn="just">
              <a:buFontTx/>
              <a:buNone/>
              <a:defRPr/>
            </a:pPr>
            <a:endParaRPr lang="es-ES" i="1" dirty="0"/>
          </a:p>
          <a:p>
            <a:pPr marL="0" indent="0" algn="r">
              <a:buFontTx/>
              <a:buNone/>
              <a:defRPr/>
            </a:pPr>
            <a:r>
              <a:rPr lang="es-ES" sz="1800" dirty="0"/>
              <a:t>(08 Profesional Salud I nivel, red de intervención). </a:t>
            </a:r>
            <a:endParaRPr lang="es-CO" sz="1800" dirty="0"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61E6B7D9-ADB2-4916-B186-2A93F80AF91F}"/>
              </a:ext>
            </a:extLst>
          </p:cNvPr>
          <p:cNvSpPr/>
          <p:nvPr/>
        </p:nvSpPr>
        <p:spPr>
          <a:xfrm>
            <a:off x="937125" y="893779"/>
            <a:ext cx="7960812" cy="2708434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CO" sz="2000" dirty="0">
                <a:solidFill>
                  <a:schemeClr val="tx1"/>
                </a:solidFill>
                <a:cs typeface="Times New Roman" panose="02020603050405020304" pitchFamily="18" charset="0"/>
              </a:rPr>
              <a:t>Implementación del modelo de competencia gestionada </a:t>
            </a:r>
            <a:endParaRPr lang="es-CO" sz="2000" dirty="0">
              <a:solidFill>
                <a:schemeClr val="tx1"/>
              </a:solidFill>
            </a:endParaRPr>
          </a:p>
          <a:p>
            <a:pPr algn="ctr"/>
            <a:r>
              <a:rPr lang="es-CO" sz="1200" b="0" dirty="0">
                <a:solidFill>
                  <a:schemeClr val="tx1"/>
                </a:solidFill>
                <a:cs typeface="Times New Roman" panose="02020603050405020304" pitchFamily="18" charset="0"/>
              </a:rPr>
              <a:t>Directivos y Personal administrativo - Mayoría de entrevistados</a:t>
            </a: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es-CO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s-CO" sz="1600" dirty="0">
                <a:solidFill>
                  <a:schemeClr val="tx1"/>
                </a:solidFill>
                <a:cs typeface="Times New Roman" panose="02020603050405020304" pitchFamily="18" charset="0"/>
              </a:rPr>
              <a:t>Búsqueda rendimiento económico EPS</a:t>
            </a: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Compra de servicios, estrategias control atención</a:t>
            </a:r>
            <a:endParaRPr lang="es-CO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600" dirty="0">
                <a:solidFill>
                  <a:schemeClr val="tx1"/>
                </a:solidFill>
                <a:cs typeface="Times New Roman" panose="02020603050405020304" pitchFamily="18" charset="0"/>
              </a:rPr>
              <a:t>Búsqueda sostenibilidad económica ESE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Competencia por contrato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Desarrollo actividades mas </a:t>
            </a:r>
            <a:r>
              <a:rPr lang="es-CO" sz="1400" b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rentables/productividad: </a:t>
            </a: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incremento en el número de consultas (PS)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0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Cada institución trabaja de manera independiente / No hay trabajo colaborativo</a:t>
            </a:r>
            <a:endParaRPr lang="es-CO" sz="16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4" y="260350"/>
            <a:ext cx="8649199" cy="504825"/>
          </a:xfrm>
        </p:spPr>
        <p:txBody>
          <a:bodyPr anchor="ctr"/>
          <a:lstStyle/>
          <a:p>
            <a:pPr algn="ctr" eaLnBrk="1" hangingPunct="1"/>
            <a:r>
              <a:rPr lang="es-ES" altLang="es-ES" sz="2200" dirty="0">
                <a:cs typeface="Times New Roman" panose="02020603050405020304" pitchFamily="18" charset="0"/>
              </a:rPr>
              <a:t>Factores que influyen en la coordinación entre niveles</a:t>
            </a:r>
          </a:p>
        </p:txBody>
      </p:sp>
      <p:sp>
        <p:nvSpPr>
          <p:cNvPr id="19459" name="Rectangle 21"/>
          <p:cNvSpPr>
            <a:spLocks noChangeArrowheads="1"/>
          </p:cNvSpPr>
          <p:nvPr/>
        </p:nvSpPr>
        <p:spPr bwMode="auto">
          <a:xfrm rot="-5400000">
            <a:off x="-1826355" y="2936390"/>
            <a:ext cx="4726360" cy="58152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ES" dirty="0">
                <a:solidFill>
                  <a:schemeClr val="bg1"/>
                </a:solidFill>
              </a:rPr>
              <a:t>Sistema de salud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="" xmlns:a16="http://schemas.microsoft.com/office/drawing/2014/main" id="{A4C1C96B-1CE3-4B9A-AC3E-3A437F7F7E2E}"/>
              </a:ext>
            </a:extLst>
          </p:cNvPr>
          <p:cNvSpPr txBox="1"/>
          <p:nvPr/>
        </p:nvSpPr>
        <p:spPr>
          <a:xfrm>
            <a:off x="246064" y="5926846"/>
            <a:ext cx="8667750" cy="830997"/>
          </a:xfrm>
          <a:prstGeom prst="rect">
            <a:avLst/>
          </a:prstGeom>
          <a:solidFill>
            <a:srgbClr val="FF33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buClr>
                <a:srgbClr val="DE7008"/>
              </a:buClr>
              <a:defRPr/>
            </a:pPr>
            <a:r>
              <a:rPr lang="es-CO" sz="1600" b="0" dirty="0">
                <a:solidFill>
                  <a:schemeClr val="tx1"/>
                </a:solidFill>
                <a:cs typeface="Times New Roman" panose="02020603050405020304" pitchFamily="18" charset="0"/>
              </a:rPr>
              <a:t>Desincentiva el trabajo colaborativo en red, limita la comunicación entre prestadores, restringe la transferencia de información, conlleva a fragmentación de la atención y pérdida de la continuidad de la atención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787B5E5E-A4D1-4E86-926F-5F712119793A}"/>
              </a:ext>
            </a:extLst>
          </p:cNvPr>
          <p:cNvSpPr/>
          <p:nvPr/>
        </p:nvSpPr>
        <p:spPr>
          <a:xfrm>
            <a:off x="939798" y="3637989"/>
            <a:ext cx="7958139" cy="615553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  <a:defRPr/>
            </a:pPr>
            <a:r>
              <a:rPr lang="es-CO" sz="2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Mecanismos de pago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Pago por evento </a:t>
            </a: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s-ES" sz="1400" b="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retención de </a:t>
            </a:r>
            <a:r>
              <a:rPr lang="es-ES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pacientes / Cápita </a:t>
            </a:r>
            <a:r>
              <a:rPr lang="es-ES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derivaciones </a:t>
            </a:r>
            <a:r>
              <a:rPr lang="es-ES" sz="1400" b="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s-ES" sz="1400" b="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(red intervención)</a:t>
            </a:r>
            <a:endParaRPr lang="es-CO" sz="1400" b="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AD3162B6-AE67-4A4F-9A1B-F356F0705BD8}"/>
              </a:ext>
            </a:extLst>
          </p:cNvPr>
          <p:cNvSpPr/>
          <p:nvPr/>
        </p:nvSpPr>
        <p:spPr>
          <a:xfrm>
            <a:off x="937124" y="5005556"/>
            <a:ext cx="7976690" cy="58477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8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Clasificación prestaciones POS por niveles asistenciales </a:t>
            </a:r>
            <a:r>
              <a:rPr lang="es-CO" sz="1200" b="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(solo PS</a:t>
            </a:r>
            <a:r>
              <a:rPr lang="es-CO" sz="1400" b="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)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Restricción pruebas y medicamentos I </a:t>
            </a:r>
            <a:r>
              <a:rPr lang="es-CO" sz="1400" b="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nivel </a:t>
            </a:r>
            <a:r>
              <a:rPr lang="es-CO" sz="1400" b="0" dirty="0">
                <a:solidFill>
                  <a:srgbClr val="FF0000"/>
                </a:solidFill>
                <a:cs typeface="Times New Roman" panose="02020603050405020304" pitchFamily="18" charset="0"/>
              </a:rPr>
              <a:t>(Red control</a:t>
            </a:r>
            <a:r>
              <a:rPr lang="es-CO" sz="14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endParaRPr lang="es-CO" sz="1400" b="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486" name="Flecha: hacia abajo 1"/>
          <p:cNvSpPr>
            <a:spLocks noChangeArrowheads="1"/>
          </p:cNvSpPr>
          <p:nvPr/>
        </p:nvSpPr>
        <p:spPr bwMode="auto">
          <a:xfrm>
            <a:off x="4569087" y="3007355"/>
            <a:ext cx="401638" cy="2222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75438AB2-1D24-46E6-BDBA-CDCA86A18466}"/>
              </a:ext>
            </a:extLst>
          </p:cNvPr>
          <p:cNvSpPr/>
          <p:nvPr/>
        </p:nvSpPr>
        <p:spPr>
          <a:xfrm>
            <a:off x="937124" y="4300600"/>
            <a:ext cx="7958139" cy="615553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2000" dirty="0">
                <a:solidFill>
                  <a:schemeClr val="tx1"/>
                </a:solidFill>
                <a:cs typeface="Times New Roman" panose="02020603050405020304" pitchFamily="18" charset="0"/>
              </a:rPr>
              <a:t>Cobertura del POS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400" b="0" dirty="0">
                <a:solidFill>
                  <a:schemeClr val="tx1"/>
                </a:solidFill>
                <a:cs typeface="Times New Roman" panose="02020603050405020304" pitchFamily="18" charset="0"/>
              </a:rPr>
              <a:t>Limita capacidad resolutiva, trámites no </a:t>
            </a:r>
            <a:r>
              <a:rPr lang="es-CO" sz="1400" b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POS </a:t>
            </a:r>
            <a:r>
              <a:rPr lang="es-CO" sz="14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(Red control)</a:t>
            </a:r>
            <a:endParaRPr lang="es-CO" sz="1400" b="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0" name="Flecha: hacia abajo 1">
            <a:extLst>
              <a:ext uri="{FF2B5EF4-FFF2-40B4-BE49-F238E27FC236}">
                <a16:creationId xmlns="" xmlns:a16="http://schemas.microsoft.com/office/drawing/2014/main" id="{B0994E6E-7679-4031-B60A-8AA6385CE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92" y="5647463"/>
            <a:ext cx="401638" cy="2222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anchor="b"/>
          <a:lstStyle>
            <a:lvl1pPr marL="450850" indent="-450850">
              <a:spcBef>
                <a:spcPct val="20000"/>
              </a:spcBef>
              <a:buClr>
                <a:srgbClr val="C70044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70044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70044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70044"/>
              </a:buClr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70044"/>
              </a:buClr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DE7008"/>
              </a:buClr>
              <a:buFontTx/>
              <a:buNone/>
            </a:pPr>
            <a:endParaRPr lang="es-CO" altLang="es-CO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63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459" grpId="0" animBg="1"/>
      <p:bldP spid="3" grpId="0" animBg="1"/>
      <p:bldP spid="12" grpId="0" animBg="1"/>
      <p:bldP spid="15" grpId="0" animBg="1"/>
      <p:bldP spid="19486" grpId="0" animBg="1"/>
      <p:bldP spid="16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57628EE-4B8F-46D3-939D-91DD4ED0F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5" y="980728"/>
            <a:ext cx="7632848" cy="5688632"/>
          </a:xfrm>
          <a:extLst/>
        </p:spPr>
        <p:txBody>
          <a:bodyPr anchor="ctr"/>
          <a:lstStyle/>
          <a:p>
            <a:pPr marL="0" indent="0" algn="just">
              <a:buFontTx/>
              <a:buNone/>
              <a:defRPr/>
            </a:pPr>
            <a:r>
              <a:rPr lang="es-ES" i="1" dirty="0" smtClean="0"/>
              <a:t>Ejemplo fragmentación </a:t>
            </a:r>
            <a:endParaRPr lang="es-ES" i="1" dirty="0"/>
          </a:p>
          <a:p>
            <a:pPr marL="0" indent="0" algn="just">
              <a:buFontTx/>
              <a:buNone/>
              <a:defRPr/>
            </a:pPr>
            <a:endParaRPr lang="es-ES" i="1" dirty="0"/>
          </a:p>
          <a:p>
            <a:pPr marL="0" indent="0" algn="just">
              <a:buFontTx/>
              <a:buNone/>
            </a:pPr>
            <a:r>
              <a:rPr lang="es-CO" altLang="es-CO" sz="2000" i="1" dirty="0"/>
              <a:t>“</a:t>
            </a:r>
            <a:r>
              <a:rPr lang="es-CO" altLang="es-CO" sz="2000" i="1" dirty="0" smtClean="0"/>
              <a:t>todos nuestros pacientes son subsidiados y </a:t>
            </a:r>
            <a:r>
              <a:rPr lang="es-CO" altLang="es-CO" sz="2000" i="1" dirty="0"/>
              <a:t>son contratos fraccionados; </a:t>
            </a:r>
            <a:r>
              <a:rPr lang="es-CO" altLang="es-CO" sz="2000" i="1" dirty="0" smtClean="0"/>
              <a:t>… no </a:t>
            </a:r>
            <a:r>
              <a:rPr lang="es-CO" altLang="es-CO" sz="2000" i="1" dirty="0"/>
              <a:t>te dan esa garantía de que ese usuario reciba un tratamiento completo, porque con un hospital se contrata una parte del tratamiento, con otro hospital la otra parte; entonces no existe esa continuidad y esa oportunidad” </a:t>
            </a:r>
          </a:p>
          <a:p>
            <a:pPr marL="0" indent="0" algn="just">
              <a:buFontTx/>
              <a:buNone/>
            </a:pPr>
            <a:endParaRPr lang="es-CO" altLang="es-CO" sz="2000" dirty="0"/>
          </a:p>
          <a:p>
            <a:pPr marL="0" indent="0" algn="r">
              <a:buFontTx/>
              <a:buNone/>
            </a:pPr>
            <a:r>
              <a:rPr lang="es-CO" altLang="es-CO" sz="1800" dirty="0"/>
              <a:t>(04 Directivo Intermedio II Nivel, Red control)</a:t>
            </a:r>
          </a:p>
        </p:txBody>
      </p:sp>
    </p:spTree>
    <p:extLst>
      <p:ext uri="{BB962C8B-B14F-4D97-AF65-F5344CB8AC3E}">
        <p14:creationId xmlns:p14="http://schemas.microsoft.com/office/powerpoint/2010/main" val="18164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91440" bIns="45720" numCol="1" anchor="b" anchorCtr="0" compatLnSpc="1">
        <a:prstTxWarp prst="textNoShape">
          <a:avLst/>
        </a:prstTxWarp>
      </a:bodyPr>
      <a:lstStyle>
        <a:defPPr marL="450850" marR="0" indent="-45085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DE7008"/>
          </a:buClr>
          <a:buSzTx/>
          <a:buFontTx/>
          <a:buNone/>
          <a:tabLst/>
          <a:defRPr kumimoji="0" lang="ca-ES" altLang="es-E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91440" bIns="45720" numCol="1" anchor="b" anchorCtr="0" compatLnSpc="1">
        <a:prstTxWarp prst="textNoShape">
          <a:avLst/>
        </a:prstTxWarp>
      </a:bodyPr>
      <a:lstStyle>
        <a:defPPr marL="450850" marR="0" indent="-45085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DE7008"/>
          </a:buClr>
          <a:buSzTx/>
          <a:buFontTx/>
          <a:buNone/>
          <a:tabLst/>
          <a:defRPr kumimoji="0" lang="ca-ES" altLang="es-E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7205</TotalTime>
  <Words>1266</Words>
  <Application>Microsoft Office PowerPoint</Application>
  <PresentationFormat>Presentación en pantalla (4:3)</PresentationFormat>
  <Paragraphs>200</Paragraphs>
  <Slides>16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Diseño personalizado</vt:lpstr>
      <vt:lpstr>Presentación de PowerPoint</vt:lpstr>
      <vt:lpstr>Contenidos</vt:lpstr>
      <vt:lpstr>Áreas de estudio y redes seleccionadas</vt:lpstr>
      <vt:lpstr>2. Muestra de informantes</vt:lpstr>
      <vt:lpstr>3. Resultados</vt:lpstr>
      <vt:lpstr>Percepción sobre la coordinación entre niveles</vt:lpstr>
      <vt:lpstr>Presentación de PowerPoint</vt:lpstr>
      <vt:lpstr>Factores que influyen en la coordinación entre niveles</vt:lpstr>
      <vt:lpstr>Presentación de PowerPoint</vt:lpstr>
      <vt:lpstr>Factores que influyen en la coordinación entre niveles</vt:lpstr>
      <vt:lpstr>Presentación de PowerPoint</vt:lpstr>
      <vt:lpstr>Factores que influyen en la coordinación entre niveles</vt:lpstr>
      <vt:lpstr>Presentación de PowerPoint</vt:lpstr>
      <vt:lpstr>Factores que influyen en la coordinación entre niveles</vt:lpstr>
      <vt:lpstr>Presentación de PowerPoint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Rebeca Terraza</dc:creator>
  <cp:lastModifiedBy>Virginia García</cp:lastModifiedBy>
  <cp:revision>348</cp:revision>
  <dcterms:created xsi:type="dcterms:W3CDTF">2008-05-09T12:06:36Z</dcterms:created>
  <dcterms:modified xsi:type="dcterms:W3CDTF">2017-11-02T17:45:12Z</dcterms:modified>
</cp:coreProperties>
</file>