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  <p:sldMasterId id="2147483713" r:id="rId3"/>
    <p:sldMasterId id="2147483727" r:id="rId4"/>
  </p:sldMasterIdLst>
  <p:notesMasterIdLst>
    <p:notesMasterId r:id="rId24"/>
  </p:notesMasterIdLst>
  <p:handoutMasterIdLst>
    <p:handoutMasterId r:id="rId25"/>
  </p:handoutMasterIdLst>
  <p:sldIdLst>
    <p:sldId id="256" r:id="rId5"/>
    <p:sldId id="453" r:id="rId6"/>
    <p:sldId id="427" r:id="rId7"/>
    <p:sldId id="445" r:id="rId8"/>
    <p:sldId id="377" r:id="rId9"/>
    <p:sldId id="433" r:id="rId10"/>
    <p:sldId id="354" r:id="rId11"/>
    <p:sldId id="439" r:id="rId12"/>
    <p:sldId id="448" r:id="rId13"/>
    <p:sldId id="449" r:id="rId14"/>
    <p:sldId id="455" r:id="rId15"/>
    <p:sldId id="454" r:id="rId16"/>
    <p:sldId id="456" r:id="rId17"/>
    <p:sldId id="438" r:id="rId18"/>
    <p:sldId id="457" r:id="rId19"/>
    <p:sldId id="258" r:id="rId20"/>
    <p:sldId id="443" r:id="rId21"/>
    <p:sldId id="446" r:id="rId22"/>
    <p:sldId id="450" r:id="rId23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Estefania Miranda Mendizabal" initials="AEMM" lastIdx="6" clrIdx="0">
    <p:extLst>
      <p:ext uri="{19B8F6BF-5375-455C-9EA6-DF929625EA0E}">
        <p15:presenceInfo xmlns:p15="http://schemas.microsoft.com/office/powerpoint/2012/main" userId="S-1-5-21-2066581808-3179569379-76692304-4790" providerId="AD"/>
      </p:ext>
    </p:extLst>
  </p:cmAuthor>
  <p:cmAuthor id="2" name="Ingrid Vargas" initials="IV" lastIdx="8" clrIdx="1">
    <p:extLst>
      <p:ext uri="{19B8F6BF-5375-455C-9EA6-DF929625EA0E}">
        <p15:presenceInfo xmlns:p15="http://schemas.microsoft.com/office/powerpoint/2012/main" userId="S-1-5-21-2066581808-3179569379-76692304-11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0044"/>
    <a:srgbClr val="FFCC99"/>
    <a:srgbClr val="FF9999"/>
    <a:srgbClr val="FFCCFF"/>
    <a:srgbClr val="CCCCFF"/>
    <a:srgbClr val="CCECFF"/>
    <a:srgbClr val="FFCCCC"/>
    <a:srgbClr val="FF7C80"/>
    <a:srgbClr val="FF6600"/>
    <a:srgbClr val="272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6" autoAdjust="0"/>
    <p:restoredTop sz="92857" autoAdjust="0"/>
  </p:normalViewPr>
  <p:slideViewPr>
    <p:cSldViewPr>
      <p:cViewPr varScale="1">
        <p:scale>
          <a:sx n="64" d="100"/>
          <a:sy n="64" d="100"/>
        </p:scale>
        <p:origin x="38" y="39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2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705208-BD7E-4BCE-9549-021CB57C3F24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980302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B638A1-2DE7-4A2C-AD3D-118A79F210CB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806213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3A4297-7199-44E3-A88D-ADA06F83B45B}" type="slidenum">
              <a:rPr lang="es-ES" altLang="ca-ES" smtClean="0"/>
              <a:pPr>
                <a:spcBef>
                  <a:spcPct val="0"/>
                </a:spcBef>
              </a:pPr>
              <a:t>1</a:t>
            </a:fld>
            <a:endParaRPr lang="es-ES" altLang="ca-ES" dirty="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77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83FFB-F9F0-4871-8671-AA1F68EE74A1}" type="slidenum">
              <a:rPr lang="es-ES" altLang="ca-ES" smtClean="0"/>
              <a:pPr>
                <a:spcBef>
                  <a:spcPct val="0"/>
                </a:spcBef>
              </a:pPr>
              <a:t>16</a:t>
            </a:fld>
            <a:endParaRPr lang="es-ES" altLang="ca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84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A6413-1CBE-4DB5-854C-0F7EB8C21785}" type="slidenum">
              <a:rPr lang="es-ES" altLang="es-ES" smtClean="0">
                <a:solidFill>
                  <a:srgbClr val="000000"/>
                </a:solidFill>
              </a:rPr>
              <a:pPr/>
              <a:t>18</a:t>
            </a:fld>
            <a:endParaRPr lang="es-ES" altLang="es-E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Char char="•"/>
            </a:pPr>
            <a:endParaRPr lang="es-ES" alt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944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536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DF40CF-7A87-4070-8DAF-BD448575E97F}" type="slidenum">
              <a:rPr lang="es-ES" altLang="es-ES" smtClean="0">
                <a:solidFill>
                  <a:srgbClr val="000000"/>
                </a:solidFill>
              </a:rPr>
              <a:pPr/>
              <a:t>19</a:t>
            </a:fld>
            <a:endParaRPr lang="es-ES" altLang="es-E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8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B638A1-2DE7-4A2C-AD3D-118A79F210CB}" type="slidenum">
              <a:rPr lang="es-ES" altLang="ca-ES" smtClean="0"/>
              <a:pPr>
                <a:defRPr/>
              </a:pPr>
              <a:t>2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489318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B638A1-2DE7-4A2C-AD3D-118A79F210CB}" type="slidenum">
              <a:rPr lang="es-ES" altLang="ca-ES" smtClean="0"/>
              <a:pPr>
                <a:defRPr/>
              </a:pPr>
              <a:t>3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942786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557881-1DA3-465E-AB78-2D43A5B0B38D}" type="slidenum">
              <a:rPr lang="es-ES" altLang="ca-ES" smtClean="0"/>
              <a:pPr>
                <a:spcBef>
                  <a:spcPct val="0"/>
                </a:spcBef>
              </a:pPr>
              <a:t>8</a:t>
            </a:fld>
            <a:endParaRPr lang="es-ES" altLang="ca-E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65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557881-1DA3-465E-AB78-2D43A5B0B38D}" type="slidenum">
              <a:rPr lang="es-ES" altLang="ca-ES" smtClean="0"/>
              <a:pPr>
                <a:spcBef>
                  <a:spcPct val="0"/>
                </a:spcBef>
              </a:pPr>
              <a:t>9</a:t>
            </a:fld>
            <a:endParaRPr lang="es-ES" altLang="ca-E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S" altLang="ca-ES" dirty="0" smtClean="0">
                <a:latin typeface="Arial" panose="020B0604020202020204" pitchFamily="34" charset="0"/>
              </a:rPr>
              <a:t>mx</a:t>
            </a:r>
          </a:p>
          <a:p>
            <a:pPr eaLnBrk="1" hangingPunct="1"/>
            <a:r>
              <a:rPr lang="es-ES" altLang="ca-ES" dirty="0" smtClean="0">
                <a:latin typeface="Arial" panose="020B0604020202020204" pitchFamily="34" charset="0"/>
              </a:rPr>
              <a:t>(ítems 1, 2 y 3, en diapositiva 6 de los socios)</a:t>
            </a:r>
          </a:p>
          <a:p>
            <a:pPr eaLnBrk="1" hangingPunct="1"/>
            <a:r>
              <a:rPr lang="es-ES" altLang="ca-ES" dirty="0" smtClean="0">
                <a:latin typeface="Arial" panose="020B0604020202020204" pitchFamily="34" charset="0"/>
              </a:rPr>
              <a:t>Para que se visualicen rápido los problemas, una propuesta (TABLA):</a:t>
            </a:r>
          </a:p>
          <a:p>
            <a:pPr eaLnBrk="1" hangingPunct="1">
              <a:buFontTx/>
              <a:buChar char="-"/>
            </a:pPr>
            <a:r>
              <a:rPr lang="es-ES" altLang="ca-ES" dirty="0" smtClean="0">
                <a:latin typeface="Arial" panose="020B0604020202020204" pitchFamily="34" charset="0"/>
              </a:rPr>
              <a:t>Del 25-50% de a veces, pocas veces y nunca </a:t>
            </a:r>
            <a:r>
              <a:rPr lang="es-ES" altLang="ca-ES" dirty="0" smtClean="0">
                <a:latin typeface="Arial" panose="020B0604020202020204" pitchFamily="34" charset="0"/>
                <a:sym typeface="Wingdings" panose="05000000000000000000" pitchFamily="2" charset="2"/>
              </a:rPr>
              <a:t> en rosa claro</a:t>
            </a:r>
          </a:p>
          <a:p>
            <a:pPr eaLnBrk="1" hangingPunct="1">
              <a:buFontTx/>
              <a:buChar char="-"/>
            </a:pPr>
            <a:r>
              <a:rPr lang="es-ES" altLang="ca-ES" dirty="0" smtClean="0">
                <a:latin typeface="Arial" panose="020B0604020202020204" pitchFamily="34" charset="0"/>
              </a:rPr>
              <a:t>&gt; 50% de a veces, pocas veces y nunca </a:t>
            </a:r>
            <a:r>
              <a:rPr lang="es-ES" altLang="ca-ES" dirty="0" smtClean="0">
                <a:latin typeface="Arial" panose="020B0604020202020204" pitchFamily="34" charset="0"/>
                <a:sym typeface="Wingdings" panose="05000000000000000000" pitchFamily="2" charset="2"/>
              </a:rPr>
              <a:t> en rosa oscuro</a:t>
            </a:r>
          </a:p>
          <a:p>
            <a:pPr eaLnBrk="1" hangingPunct="1">
              <a:buFontTx/>
              <a:buChar char="-"/>
            </a:pPr>
            <a:r>
              <a:rPr lang="es-ES" altLang="ca-ES" dirty="0" smtClean="0">
                <a:latin typeface="Arial" panose="020B0604020202020204" pitchFamily="34" charset="0"/>
                <a:sym typeface="Wingdings" panose="05000000000000000000" pitchFamily="2" charset="2"/>
              </a:rPr>
              <a:t>&gt;&gt; 25% de nunca  en negrita; pensar en poner solo el % de la categoría “nunca”, solo cuando sea superior a un valor (10%?)</a:t>
            </a:r>
            <a:endParaRPr lang="es-ES" altLang="ca-ES" dirty="0" smtClean="0">
              <a:latin typeface="Arial" panose="020B0604020202020204" pitchFamily="34" charset="0"/>
            </a:endParaRPr>
          </a:p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61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557881-1DA3-465E-AB78-2D43A5B0B38D}" type="slidenum">
              <a:rPr lang="es-ES" altLang="ca-ES" smtClean="0"/>
              <a:pPr>
                <a:spcBef>
                  <a:spcPct val="0"/>
                </a:spcBef>
              </a:pPr>
              <a:t>10</a:t>
            </a:fld>
            <a:endParaRPr lang="es-ES" altLang="ca-E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23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557881-1DA3-465E-AB78-2D43A5B0B38D}" type="slidenum">
              <a:rPr lang="es-ES" altLang="ca-ES" smtClean="0"/>
              <a:pPr>
                <a:spcBef>
                  <a:spcPct val="0"/>
                </a:spcBef>
              </a:pPr>
              <a:t>11</a:t>
            </a:fld>
            <a:endParaRPr lang="es-ES" altLang="ca-E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31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557881-1DA3-465E-AB78-2D43A5B0B38D}" type="slidenum">
              <a:rPr lang="es-ES" altLang="ca-ES" smtClean="0"/>
              <a:pPr>
                <a:spcBef>
                  <a:spcPct val="0"/>
                </a:spcBef>
              </a:pPr>
              <a:t>12</a:t>
            </a:fld>
            <a:endParaRPr lang="es-ES" altLang="ca-E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063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557881-1DA3-465E-AB78-2D43A5B0B38D}" type="slidenum">
              <a:rPr lang="es-ES" altLang="ca-ES" smtClean="0"/>
              <a:pPr>
                <a:spcBef>
                  <a:spcPct val="0"/>
                </a:spcBef>
              </a:pPr>
              <a:t>13</a:t>
            </a:fld>
            <a:endParaRPr lang="es-ES" altLang="ca-E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  <a:p>
            <a:pPr eaLnBrk="1" hangingPunct="1"/>
            <a:endParaRPr lang="es-ES" altLang="ca-E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1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9.png"/><Relationship Id="rId10" Type="http://schemas.openxmlformats.org/officeDocument/2006/relationships/image" Target="../media/image8.jpeg"/><Relationship Id="rId4" Type="http://schemas.openxmlformats.org/officeDocument/2006/relationships/image" Target="../media/image16.jpeg"/><Relationship Id="rId9" Type="http://schemas.openxmlformats.org/officeDocument/2006/relationships/image" Target="../media/image7.jpeg"/><Relationship Id="rId14" Type="http://schemas.openxmlformats.org/officeDocument/2006/relationships/image" Target="../media/image18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8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7.png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6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8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7.png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6.jpe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C7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5" y="157163"/>
            <a:ext cx="588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flag2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157163"/>
            <a:ext cx="769937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534988" y="5324475"/>
            <a:ext cx="246221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DE7008"/>
              </a:buClr>
              <a:defRPr/>
            </a:pPr>
            <a:r>
              <a:rPr lang="es-ES" altLang="ca-ES" sz="1600" b="1" smtClean="0">
                <a:solidFill>
                  <a:schemeClr val="bg1"/>
                </a:solidFill>
              </a:rPr>
              <a:t>www.equity-la.eu</a:t>
            </a:r>
          </a:p>
        </p:txBody>
      </p:sp>
      <p:pic>
        <p:nvPicPr>
          <p:cNvPr id="5" name="Imagen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937250"/>
            <a:ext cx="5794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" descr="Descripción: http://www.fenf.edu.uy/images/logotipo_institucional/rgb/logotipo_fdee_4cm_72ppp_rgb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5937250"/>
            <a:ext cx="65563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5938838"/>
            <a:ext cx="53181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5937250"/>
            <a:ext cx="6635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6565900"/>
            <a:ext cx="668338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5937250"/>
            <a:ext cx="14779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7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6421438"/>
            <a:ext cx="14795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8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5937250"/>
            <a:ext cx="12493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5937250"/>
            <a:ext cx="8350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937250"/>
            <a:ext cx="69056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21"/>
          <p:cNvGrpSpPr>
            <a:grpSpLocks/>
          </p:cNvGrpSpPr>
          <p:nvPr userDrawn="1"/>
        </p:nvGrpSpPr>
        <p:grpSpPr bwMode="auto">
          <a:xfrm>
            <a:off x="250825" y="260350"/>
            <a:ext cx="1079500" cy="1079500"/>
            <a:chOff x="2091" y="1207"/>
            <a:chExt cx="1633" cy="1679"/>
          </a:xfrm>
        </p:grpSpPr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2091" y="1207"/>
              <a:ext cx="1633" cy="1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s-MX" altLang="ca-ES" smtClean="0"/>
            </a:p>
          </p:txBody>
        </p:sp>
        <p:pic>
          <p:nvPicPr>
            <p:cNvPr id="17" name="Picture 2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0" y="1247"/>
              <a:ext cx="1505" cy="1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8" name="Picture 2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5937250"/>
            <a:ext cx="549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5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25" y="5937250"/>
            <a:ext cx="7239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77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12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51638" y="174625"/>
            <a:ext cx="2141537" cy="64230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23850" y="174625"/>
            <a:ext cx="6275388" cy="64230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0421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74625"/>
            <a:ext cx="8291512" cy="4333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323850" y="1125538"/>
            <a:ext cx="8569325" cy="5472112"/>
          </a:xfrm>
        </p:spPr>
        <p:txBody>
          <a:bodyPr/>
          <a:lstStyle/>
          <a:p>
            <a:pPr lvl="0"/>
            <a:endParaRPr lang="es-MX" noProof="0" smtClean="0"/>
          </a:p>
        </p:txBody>
      </p:sp>
    </p:spTree>
    <p:extLst>
      <p:ext uri="{BB962C8B-B14F-4D97-AF65-F5344CB8AC3E}">
        <p14:creationId xmlns:p14="http://schemas.microsoft.com/office/powerpoint/2010/main" val="1626578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C7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5" y="157163"/>
            <a:ext cx="588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flag2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157163"/>
            <a:ext cx="769937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534988" y="5324475"/>
            <a:ext cx="246221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DE7008"/>
              </a:buClr>
              <a:defRPr/>
            </a:pPr>
            <a:r>
              <a:rPr lang="es-ES" altLang="ca-ES" sz="1600" b="1" smtClean="0">
                <a:solidFill>
                  <a:srgbClr val="FFFFFF"/>
                </a:solidFill>
              </a:rPr>
              <a:t>www.equity-la.eu</a:t>
            </a:r>
          </a:p>
        </p:txBody>
      </p:sp>
      <p:grpSp>
        <p:nvGrpSpPr>
          <p:cNvPr id="5" name="Group 21"/>
          <p:cNvGrpSpPr>
            <a:grpSpLocks/>
          </p:cNvGrpSpPr>
          <p:nvPr userDrawn="1"/>
        </p:nvGrpSpPr>
        <p:grpSpPr bwMode="auto">
          <a:xfrm>
            <a:off x="250825" y="260350"/>
            <a:ext cx="1079500" cy="1079500"/>
            <a:chOff x="2091" y="1207"/>
            <a:chExt cx="1633" cy="1679"/>
          </a:xfrm>
        </p:grpSpPr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2091" y="1207"/>
              <a:ext cx="1633" cy="1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a-ES" altLang="ca-ES" smtClean="0">
                <a:solidFill>
                  <a:srgbClr val="000000"/>
                </a:solidFill>
              </a:endParaRPr>
            </a:p>
          </p:txBody>
        </p:sp>
        <p:pic>
          <p:nvPicPr>
            <p:cNvPr id="7" name="Picture 2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0" y="1247"/>
              <a:ext cx="1505" cy="1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" name="Imagen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6061075"/>
            <a:ext cx="5794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" descr="Descripción: http://www.fenf.edu.uy/images/logotipo_institucional/rgb/logotipo_fdee_4cm_72ppp_rgb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6061075"/>
            <a:ext cx="65563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6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6062663"/>
            <a:ext cx="53181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7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6061075"/>
            <a:ext cx="6635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8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6689725"/>
            <a:ext cx="6683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9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6061075"/>
            <a:ext cx="14779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0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6545263"/>
            <a:ext cx="1479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1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061075"/>
            <a:ext cx="12493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6061075"/>
            <a:ext cx="8350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6061075"/>
            <a:ext cx="6905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6061075"/>
            <a:ext cx="549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5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25" y="6061075"/>
            <a:ext cx="7239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40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9325" cy="79216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196752"/>
            <a:ext cx="8569325" cy="5472112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7519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84575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15876"/>
            <a:ext cx="8291512" cy="7921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208463" cy="5472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84713" y="1125538"/>
            <a:ext cx="4208462" cy="5472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2261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988838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2304876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3128788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2304876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3128788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68488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870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54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5306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52327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47216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13041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51638" y="115888"/>
            <a:ext cx="2141537" cy="64817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23850" y="115888"/>
            <a:ext cx="6275388" cy="64817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3661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A0877-168E-4DB7-AC41-4E2F141906EA}" type="datetimeFigureOut">
              <a:rPr lang="es-ES">
                <a:solidFill>
                  <a:srgbClr val="000000"/>
                </a:solidFill>
              </a:rPr>
              <a:pPr>
                <a:defRPr/>
              </a:pPr>
              <a:t>13/09/2018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45F4-8784-4C0D-B6EC-4986867E473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039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C7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5" y="157163"/>
            <a:ext cx="588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flag2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157163"/>
            <a:ext cx="769937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534988" y="5354638"/>
            <a:ext cx="2462212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DE7008"/>
              </a:buClr>
              <a:defRPr/>
            </a:pPr>
            <a:r>
              <a:rPr lang="es-ES" altLang="es-ES" sz="1600" b="1" dirty="0" err="1" smtClean="0">
                <a:solidFill>
                  <a:srgbClr val="FFFFFF"/>
                </a:solidFill>
              </a:rPr>
              <a:t>www,equity-la,eu</a:t>
            </a:r>
            <a:endParaRPr lang="es-ES" altLang="es-ES" sz="1600" b="1" dirty="0">
              <a:solidFill>
                <a:srgbClr val="FFFFFF"/>
              </a:solidFill>
            </a:endParaRPr>
          </a:p>
        </p:txBody>
      </p:sp>
      <p:pic>
        <p:nvPicPr>
          <p:cNvPr id="5" name="Imagen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937250"/>
            <a:ext cx="5794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" descr="Descripción: http://www.fenf.edu.uy/images/logotipo_institucional/rgb/logotipo_fdee_4cm_72ppp_rgb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5937250"/>
            <a:ext cx="65563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5938838"/>
            <a:ext cx="53181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5937250"/>
            <a:ext cx="6635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6565900"/>
            <a:ext cx="6683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5937250"/>
            <a:ext cx="14779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6421438"/>
            <a:ext cx="1479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8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5937250"/>
            <a:ext cx="12493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5937250"/>
            <a:ext cx="8350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937250"/>
            <a:ext cx="6905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1"/>
          <p:cNvGrpSpPr>
            <a:grpSpLocks/>
          </p:cNvGrpSpPr>
          <p:nvPr userDrawn="1"/>
        </p:nvGrpSpPr>
        <p:grpSpPr bwMode="auto">
          <a:xfrm>
            <a:off x="250825" y="260350"/>
            <a:ext cx="1079500" cy="1079500"/>
            <a:chOff x="2091" y="1207"/>
            <a:chExt cx="1633" cy="1679"/>
          </a:xfrm>
        </p:grpSpPr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2091" y="1207"/>
              <a:ext cx="1633" cy="1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s-ES" smtClean="0">
                <a:solidFill>
                  <a:srgbClr val="000000"/>
                </a:solidFill>
              </a:endParaRPr>
            </a:p>
          </p:txBody>
        </p:sp>
        <p:pic>
          <p:nvPicPr>
            <p:cNvPr id="17" name="Picture 2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0" y="1247"/>
              <a:ext cx="1505" cy="1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Picture 2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5937250"/>
            <a:ext cx="549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5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25" y="5937250"/>
            <a:ext cx="7239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1133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31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59236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208463" cy="5472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84713" y="1125538"/>
            <a:ext cx="4208462" cy="5472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61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5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6204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06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6546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540217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917306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693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51638" y="217488"/>
            <a:ext cx="2141537" cy="63801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23850" y="217488"/>
            <a:ext cx="6275388" cy="63801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532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217488"/>
            <a:ext cx="8291512" cy="4333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323850" y="1125538"/>
            <a:ext cx="8569325" cy="547211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735300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217488"/>
            <a:ext cx="8291512" cy="4333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gráfico 2"/>
          <p:cNvSpPr>
            <a:spLocks noGrp="1"/>
          </p:cNvSpPr>
          <p:nvPr>
            <p:ph type="chart" idx="1"/>
          </p:nvPr>
        </p:nvSpPr>
        <p:spPr>
          <a:xfrm>
            <a:off x="323850" y="1125538"/>
            <a:ext cx="8569325" cy="547211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143848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C7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5" y="157163"/>
            <a:ext cx="588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flag2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157163"/>
            <a:ext cx="769937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534988" y="5354638"/>
            <a:ext cx="2462212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DE7008"/>
              </a:buClr>
              <a:defRPr/>
            </a:pPr>
            <a:r>
              <a:rPr lang="es-ES" altLang="es-ES" sz="1600" b="1" dirty="0" err="1" smtClean="0">
                <a:solidFill>
                  <a:srgbClr val="FFFFFF"/>
                </a:solidFill>
              </a:rPr>
              <a:t>www,equity-la,eu</a:t>
            </a:r>
            <a:endParaRPr lang="es-ES" altLang="es-ES" sz="1600" b="1" dirty="0">
              <a:solidFill>
                <a:srgbClr val="FFFFFF"/>
              </a:solidFill>
            </a:endParaRPr>
          </a:p>
        </p:txBody>
      </p:sp>
      <p:pic>
        <p:nvPicPr>
          <p:cNvPr id="5" name="Imagen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937250"/>
            <a:ext cx="5794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" descr="Descripción: http://www.fenf.edu.uy/images/logotipo_institucional/rgb/logotipo_fdee_4cm_72ppp_rgb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5937250"/>
            <a:ext cx="65563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5938838"/>
            <a:ext cx="53181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5937250"/>
            <a:ext cx="6635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6565900"/>
            <a:ext cx="6683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5937250"/>
            <a:ext cx="14779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6421438"/>
            <a:ext cx="1479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8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5937250"/>
            <a:ext cx="12493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5937250"/>
            <a:ext cx="8350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937250"/>
            <a:ext cx="6905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1"/>
          <p:cNvGrpSpPr>
            <a:grpSpLocks/>
          </p:cNvGrpSpPr>
          <p:nvPr userDrawn="1"/>
        </p:nvGrpSpPr>
        <p:grpSpPr bwMode="auto">
          <a:xfrm>
            <a:off x="250825" y="260350"/>
            <a:ext cx="1079500" cy="1079500"/>
            <a:chOff x="2091" y="1207"/>
            <a:chExt cx="1633" cy="1679"/>
          </a:xfrm>
        </p:grpSpPr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2091" y="1207"/>
              <a:ext cx="1633" cy="1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s-ES" smtClean="0">
                <a:solidFill>
                  <a:srgbClr val="000000"/>
                </a:solidFill>
              </a:endParaRPr>
            </a:p>
          </p:txBody>
        </p:sp>
        <p:pic>
          <p:nvPicPr>
            <p:cNvPr id="17" name="Picture 2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0" y="1247"/>
              <a:ext cx="1505" cy="1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Picture 2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5937250"/>
            <a:ext cx="549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5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25" y="5937250"/>
            <a:ext cx="7239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0034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208463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4713" y="1125538"/>
            <a:ext cx="420846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9980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78389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208463" cy="5472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84713" y="1125538"/>
            <a:ext cx="4208462" cy="5472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229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864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693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96130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615603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581602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502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51638" y="217488"/>
            <a:ext cx="2141537" cy="63801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23850" y="217488"/>
            <a:ext cx="6275388" cy="63801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199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217488"/>
            <a:ext cx="8291512" cy="4333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323850" y="1125538"/>
            <a:ext cx="8569325" cy="547211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5213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1710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217488"/>
            <a:ext cx="8291512" cy="4333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gráfico 2"/>
          <p:cNvSpPr>
            <a:spLocks noGrp="1"/>
          </p:cNvSpPr>
          <p:nvPr>
            <p:ph type="chart" idx="1"/>
          </p:nvPr>
        </p:nvSpPr>
        <p:spPr>
          <a:xfrm>
            <a:off x="323850" y="1125538"/>
            <a:ext cx="8569325" cy="547211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435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314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11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742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18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7"/>
          <p:cNvSpPr>
            <a:spLocks noChangeArrowheads="1"/>
          </p:cNvSpPr>
          <p:nvPr userDrawn="1"/>
        </p:nvSpPr>
        <p:spPr bwMode="auto">
          <a:xfrm>
            <a:off x="250825" y="117475"/>
            <a:ext cx="8642350" cy="504825"/>
          </a:xfrm>
          <a:prstGeom prst="roundRect">
            <a:avLst>
              <a:gd name="adj" fmla="val 16667"/>
            </a:avLst>
          </a:prstGeom>
          <a:solidFill>
            <a:srgbClr val="C700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MX" altLang="ca-E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74625"/>
            <a:ext cx="8291512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569325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15938" indent="-28575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923925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331913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Char char="•"/>
        <a:defRPr>
          <a:solidFill>
            <a:schemeClr val="tx1"/>
          </a:solidFill>
          <a:latin typeface="+mn-lt"/>
        </a:defRPr>
      </a:lvl4pPr>
      <a:lvl5pPr marL="1792288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249488" indent="-228600" algn="l" rtl="0" fontAlgn="base">
        <a:spcBef>
          <a:spcPct val="20000"/>
        </a:spcBef>
        <a:spcAft>
          <a:spcPct val="0"/>
        </a:spcAft>
        <a:buClr>
          <a:srgbClr val="C70044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706688" indent="-228600" algn="l" rtl="0" fontAlgn="base">
        <a:spcBef>
          <a:spcPct val="20000"/>
        </a:spcBef>
        <a:spcAft>
          <a:spcPct val="0"/>
        </a:spcAft>
        <a:buClr>
          <a:srgbClr val="C70044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163888" indent="-228600" algn="l" rtl="0" fontAlgn="base">
        <a:spcBef>
          <a:spcPct val="20000"/>
        </a:spcBef>
        <a:spcAft>
          <a:spcPct val="0"/>
        </a:spcAft>
        <a:buClr>
          <a:srgbClr val="C70044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621088" indent="-228600" algn="l" rtl="0" fontAlgn="base">
        <a:spcBef>
          <a:spcPct val="20000"/>
        </a:spcBef>
        <a:spcAft>
          <a:spcPct val="0"/>
        </a:spcAft>
        <a:buClr>
          <a:srgbClr val="C70044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7"/>
          <p:cNvSpPr>
            <a:spLocks noChangeArrowheads="1"/>
          </p:cNvSpPr>
          <p:nvPr userDrawn="1"/>
        </p:nvSpPr>
        <p:spPr bwMode="auto">
          <a:xfrm>
            <a:off x="250825" y="44450"/>
            <a:ext cx="8642350" cy="792163"/>
          </a:xfrm>
          <a:prstGeom prst="roundRect">
            <a:avLst>
              <a:gd name="adj" fmla="val 16667"/>
            </a:avLst>
          </a:prstGeom>
          <a:solidFill>
            <a:srgbClr val="C700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a-ES" altLang="ca-ES" smtClean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44450"/>
            <a:ext cx="86423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569325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06584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5938" indent="-28575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23925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1913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/>
          <p:cNvSpPr>
            <a:spLocks noChangeArrowheads="1"/>
          </p:cNvSpPr>
          <p:nvPr userDrawn="1"/>
        </p:nvSpPr>
        <p:spPr bwMode="auto">
          <a:xfrm>
            <a:off x="250825" y="188913"/>
            <a:ext cx="8642350" cy="504825"/>
          </a:xfrm>
          <a:prstGeom prst="roundRect">
            <a:avLst>
              <a:gd name="adj" fmla="val 16667"/>
            </a:avLst>
          </a:prstGeom>
          <a:solidFill>
            <a:srgbClr val="C700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s-ES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17488"/>
            <a:ext cx="829151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56932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5421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5938" indent="-28575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23925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1913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/>
          <p:cNvSpPr>
            <a:spLocks noChangeArrowheads="1"/>
          </p:cNvSpPr>
          <p:nvPr userDrawn="1"/>
        </p:nvSpPr>
        <p:spPr bwMode="auto">
          <a:xfrm>
            <a:off x="250825" y="188913"/>
            <a:ext cx="8642350" cy="504825"/>
          </a:xfrm>
          <a:prstGeom prst="roundRect">
            <a:avLst>
              <a:gd name="adj" fmla="val 16667"/>
            </a:avLst>
          </a:prstGeom>
          <a:solidFill>
            <a:srgbClr val="C700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s-ES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17488"/>
            <a:ext cx="829151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56932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18789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5938" indent="-28575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23925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1913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228600" algn="l" rtl="0" eaLnBrk="0" fontAlgn="base" hangingPunct="0">
        <a:spcBef>
          <a:spcPct val="20000"/>
        </a:spcBef>
        <a:spcAft>
          <a:spcPct val="0"/>
        </a:spcAft>
        <a:buClr>
          <a:srgbClr val="C70044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716016" y="4763810"/>
            <a:ext cx="4175001" cy="7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anchor="b">
            <a:spAutoFit/>
          </a:bodyPr>
          <a:lstStyle>
            <a:lvl1pPr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30000"/>
              </a:lnSpc>
              <a:spcBef>
                <a:spcPct val="0"/>
              </a:spcBef>
              <a:buClr>
                <a:srgbClr val="DE7008"/>
              </a:buClr>
            </a:pPr>
            <a:endParaRPr lang="es-ES" altLang="ca-ES" sz="1600" b="1" dirty="0">
              <a:solidFill>
                <a:srgbClr val="F8F8F8"/>
              </a:solidFill>
            </a:endParaRPr>
          </a:p>
          <a:p>
            <a:pPr algn="r" eaLnBrk="1" hangingPunct="1">
              <a:lnSpc>
                <a:spcPct val="130000"/>
              </a:lnSpc>
              <a:spcBef>
                <a:spcPct val="0"/>
              </a:spcBef>
              <a:buClr>
                <a:srgbClr val="DE7008"/>
              </a:buClr>
            </a:pPr>
            <a:r>
              <a:rPr lang="en-GB" altLang="ca-ES" sz="1600" b="1" dirty="0" err="1" smtClean="0">
                <a:solidFill>
                  <a:srgbClr val="F8F8F8"/>
                </a:solidFill>
              </a:rPr>
              <a:t>Lisboa</a:t>
            </a:r>
            <a:r>
              <a:rPr lang="en-GB" altLang="ca-ES" sz="1600" b="1" dirty="0" smtClean="0">
                <a:solidFill>
                  <a:srgbClr val="F8F8F8"/>
                </a:solidFill>
              </a:rPr>
              <a:t>, </a:t>
            </a:r>
            <a:r>
              <a:rPr lang="en-GB" altLang="ca-ES" sz="1600" b="1" dirty="0" smtClean="0">
                <a:solidFill>
                  <a:schemeClr val="bg1"/>
                </a:solidFill>
              </a:rPr>
              <a:t>14 de </a:t>
            </a:r>
            <a:r>
              <a:rPr lang="en-GB" altLang="ca-ES" sz="1600" b="1" dirty="0" err="1" smtClean="0">
                <a:solidFill>
                  <a:schemeClr val="bg1"/>
                </a:solidFill>
              </a:rPr>
              <a:t>septiembre</a:t>
            </a:r>
            <a:r>
              <a:rPr lang="en-GB" altLang="ca-ES" sz="1600" b="1" dirty="0" smtClean="0">
                <a:solidFill>
                  <a:schemeClr val="bg1"/>
                </a:solidFill>
              </a:rPr>
              <a:t> de 2018</a:t>
            </a:r>
            <a:endParaRPr lang="en-GB" altLang="ca-ES" sz="1600" b="1" dirty="0">
              <a:solidFill>
                <a:schemeClr val="bg1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-324544" y="1608096"/>
            <a:ext cx="9514129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anchor="b">
            <a:spAutoFit/>
          </a:bodyPr>
          <a:lstStyle>
            <a:lvl1pPr marL="450850" indent="-450850"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Clr>
                <a:srgbClr val="DE7008"/>
              </a:buClr>
            </a:pPr>
            <a:r>
              <a:rPr lang="es-ES" altLang="ca-ES" sz="3000" b="1" dirty="0">
                <a:solidFill>
                  <a:schemeClr val="bg1"/>
                </a:solidFill>
              </a:rPr>
              <a:t>Conocimiento y uso de mecanismos de coordinación clínica entre </a:t>
            </a:r>
            <a:r>
              <a:rPr lang="es-ES" altLang="ca-ES" sz="3000" b="1" dirty="0" smtClean="0">
                <a:solidFill>
                  <a:schemeClr val="bg1"/>
                </a:solidFill>
              </a:rPr>
              <a:t>niveles, </a:t>
            </a:r>
            <a:r>
              <a:rPr lang="es-ES" altLang="ca-ES" sz="3000" b="1" dirty="0">
                <a:solidFill>
                  <a:schemeClr val="bg1"/>
                </a:solidFill>
              </a:rPr>
              <a:t>en </a:t>
            </a:r>
            <a:r>
              <a:rPr lang="es-ES" altLang="ca-ES" sz="3000" b="1" dirty="0" smtClean="0">
                <a:solidFill>
                  <a:schemeClr val="bg1"/>
                </a:solidFill>
              </a:rPr>
              <a:t>redes públicas </a:t>
            </a:r>
            <a:r>
              <a:rPr lang="es-ES" altLang="ca-ES" sz="3000" b="1" dirty="0">
                <a:solidFill>
                  <a:schemeClr val="bg1"/>
                </a:solidFill>
              </a:rPr>
              <a:t>de servicios de </a:t>
            </a:r>
            <a:r>
              <a:rPr lang="es-ES" altLang="ca-ES" sz="3000" b="1" dirty="0" smtClean="0">
                <a:solidFill>
                  <a:schemeClr val="bg1"/>
                </a:solidFill>
              </a:rPr>
              <a:t>salud, de </a:t>
            </a:r>
            <a:r>
              <a:rPr lang="es-ES" altLang="ca-ES" sz="3000" b="1" dirty="0">
                <a:solidFill>
                  <a:schemeClr val="bg1"/>
                </a:solidFill>
              </a:rPr>
              <a:t>Latinoamérica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55576" y="3606115"/>
            <a:ext cx="8063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Andrea </a:t>
            </a:r>
            <a:r>
              <a:rPr lang="es-ES" sz="1600" b="1" dirty="0" smtClean="0">
                <a:solidFill>
                  <a:schemeClr val="bg1"/>
                </a:solidFill>
              </a:rPr>
              <a:t>Miranda-Mendizabal</a:t>
            </a:r>
            <a:r>
              <a:rPr lang="es-ES" sz="1600" dirty="0" smtClean="0">
                <a:solidFill>
                  <a:schemeClr val="bg1"/>
                </a:solidFill>
              </a:rPr>
              <a:t>, </a:t>
            </a:r>
            <a:r>
              <a:rPr lang="es-ES" sz="1600" dirty="0">
                <a:solidFill>
                  <a:schemeClr val="bg1"/>
                </a:solidFill>
              </a:rPr>
              <a:t>Ingrid </a:t>
            </a:r>
            <a:r>
              <a:rPr lang="es-ES" sz="1600" dirty="0" smtClean="0">
                <a:solidFill>
                  <a:schemeClr val="bg1"/>
                </a:solidFill>
              </a:rPr>
              <a:t>Vargas, </a:t>
            </a:r>
            <a:r>
              <a:rPr lang="es-ES" sz="1600" dirty="0">
                <a:solidFill>
                  <a:schemeClr val="bg1"/>
                </a:solidFill>
              </a:rPr>
              <a:t>Amparo-Susana </a:t>
            </a:r>
            <a:r>
              <a:rPr lang="es-ES" sz="1600" dirty="0" smtClean="0">
                <a:solidFill>
                  <a:schemeClr val="bg1"/>
                </a:solidFill>
              </a:rPr>
              <a:t>Mogollón-Pérez, </a:t>
            </a:r>
            <a:r>
              <a:rPr lang="es-ES" sz="1600" dirty="0">
                <a:solidFill>
                  <a:schemeClr val="bg1"/>
                </a:solidFill>
              </a:rPr>
              <a:t>Pamela </a:t>
            </a:r>
            <a:r>
              <a:rPr lang="es-ES" sz="1600" dirty="0" smtClean="0">
                <a:solidFill>
                  <a:schemeClr val="bg1"/>
                </a:solidFill>
              </a:rPr>
              <a:t>Eguiguren, </a:t>
            </a:r>
            <a:r>
              <a:rPr lang="es-ES" sz="1600" dirty="0" err="1">
                <a:solidFill>
                  <a:schemeClr val="bg1"/>
                </a:solidFill>
              </a:rPr>
              <a:t>Isabella</a:t>
            </a:r>
            <a:r>
              <a:rPr lang="es-ES" sz="1600" dirty="0">
                <a:solidFill>
                  <a:schemeClr val="bg1"/>
                </a:solidFill>
              </a:rPr>
              <a:t> </a:t>
            </a:r>
            <a:r>
              <a:rPr lang="es-ES" sz="1600" dirty="0" err="1" smtClean="0">
                <a:solidFill>
                  <a:schemeClr val="bg1"/>
                </a:solidFill>
              </a:rPr>
              <a:t>Samico</a:t>
            </a:r>
            <a:r>
              <a:rPr lang="es-ES" sz="1600" dirty="0" smtClean="0">
                <a:solidFill>
                  <a:schemeClr val="bg1"/>
                </a:solidFill>
              </a:rPr>
              <a:t>, </a:t>
            </a:r>
            <a:r>
              <a:rPr lang="es-ES" sz="1600" dirty="0">
                <a:solidFill>
                  <a:schemeClr val="bg1"/>
                </a:solidFill>
              </a:rPr>
              <a:t>Julieta </a:t>
            </a:r>
            <a:r>
              <a:rPr lang="es-ES" sz="1600" dirty="0" smtClean="0">
                <a:solidFill>
                  <a:schemeClr val="bg1"/>
                </a:solidFill>
              </a:rPr>
              <a:t>López, Fernando </a:t>
            </a:r>
            <a:r>
              <a:rPr lang="es-ES" sz="1600" dirty="0" err="1" smtClean="0">
                <a:solidFill>
                  <a:schemeClr val="bg1"/>
                </a:solidFill>
              </a:rPr>
              <a:t>Bertolotto</a:t>
            </a:r>
            <a:r>
              <a:rPr lang="es-ES" sz="1600" dirty="0" smtClean="0">
                <a:solidFill>
                  <a:schemeClr val="bg1"/>
                </a:solidFill>
              </a:rPr>
              <a:t>, Delia Amarilla, </a:t>
            </a:r>
          </a:p>
          <a:p>
            <a:pPr algn="ctr"/>
            <a:r>
              <a:rPr lang="es-ES" sz="1600" dirty="0" smtClean="0">
                <a:solidFill>
                  <a:schemeClr val="bg1"/>
                </a:solidFill>
              </a:rPr>
              <a:t>María-Luisa Vázquez </a:t>
            </a:r>
            <a:r>
              <a:rPr lang="es-ES" sz="1600" dirty="0">
                <a:solidFill>
                  <a:schemeClr val="bg1"/>
                </a:solidFill>
              </a:rPr>
              <a:t>por el Equity LAII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6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9036744" cy="504056"/>
          </a:xfrm>
        </p:spPr>
        <p:txBody>
          <a:bodyPr/>
          <a:lstStyle/>
          <a:p>
            <a:pPr eaLnBrk="1" hangingPunct="1"/>
            <a:r>
              <a:rPr lang="es-ES" altLang="ca-ES" sz="1800" dirty="0"/>
              <a:t>Conocimiento y uso de mecanismos de coordinación de la </a:t>
            </a:r>
            <a:r>
              <a:rPr lang="es-ES" altLang="ca-ES" sz="1800" dirty="0" smtClean="0"/>
              <a:t>gestión clínica</a:t>
            </a:r>
            <a:endParaRPr lang="en-GB" altLang="ca-ES" sz="1800" dirty="0" smtClean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41859"/>
              </p:ext>
            </p:extLst>
          </p:nvPr>
        </p:nvGraphicFramePr>
        <p:xfrm>
          <a:off x="155629" y="1124744"/>
          <a:ext cx="8801229" cy="2224011"/>
        </p:xfrm>
        <a:graphic>
          <a:graphicData uri="http://schemas.openxmlformats.org/drawingml/2006/table">
            <a:tbl>
              <a:tblPr firstRow="1" bandRow="1"/>
              <a:tblGrid>
                <a:gridCol w="1672437"/>
                <a:gridCol w="576064"/>
                <a:gridCol w="576064"/>
                <a:gridCol w="648072"/>
                <a:gridCol w="694995"/>
                <a:gridCol w="576064"/>
                <a:gridCol w="97093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3326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Argentina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Brasil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Chile</a:t>
                      </a: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Colombia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México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Uruguay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2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157</a:t>
                      </a: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193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118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63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88032">
                <a:tc gridSpan="1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Normas, guías compartidas de práctica clínica/criterios de derivación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219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el mecanismo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(40,8)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(23,3)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(57,8)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(23,2)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 (86,5)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 (50,2)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(22,0)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(10,6)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 (91,7)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 (85,2)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(12,8)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(13,5)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4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Uso 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frecuente*</a:t>
                      </a:r>
                      <a:r>
                        <a:rPr lang="es-ES" sz="14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85,6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sz="1300" i="1" dirty="0" smtClean="0"/>
                        <a:t>b</a:t>
                      </a:r>
                      <a:endParaRPr lang="es-ES" sz="1300" i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300" dirty="0"/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78,8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470769"/>
              </p:ext>
            </p:extLst>
          </p:nvPr>
        </p:nvGraphicFramePr>
        <p:xfrm>
          <a:off x="179513" y="3356992"/>
          <a:ext cx="8777347" cy="1175092"/>
        </p:xfrm>
        <a:graphic>
          <a:graphicData uri="http://schemas.openxmlformats.org/drawingml/2006/table">
            <a:tbl>
              <a:tblPr firstRow="1" bandRow="1"/>
              <a:tblGrid>
                <a:gridCol w="1674057"/>
                <a:gridCol w="574003"/>
                <a:gridCol w="574003"/>
                <a:gridCol w="645754"/>
                <a:gridCol w="621956"/>
                <a:gridCol w="574003"/>
                <a:gridCol w="669552"/>
                <a:gridCol w="574003"/>
                <a:gridCol w="607657"/>
                <a:gridCol w="540349"/>
                <a:gridCol w="550206"/>
                <a:gridCol w="597801"/>
                <a:gridCol w="574003"/>
              </a:tblGrid>
              <a:tr h="288032">
                <a:tc gridSpan="1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Reuniones de capacitación conjunta/Consultorías conjuntas entre niveles de atención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el mecanismo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(40,8)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(28)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(19,3)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endParaRPr lang="es-E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 (83,7)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(30,9)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(27,1)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(4,9)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(16)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(13,9)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(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01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frecuentemente*</a:t>
                      </a:r>
                      <a:r>
                        <a:rPr lang="es-ES" sz="14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32,8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76,2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es-E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sz="1300" i="1" dirty="0" smtClean="0">
                          <a:latin typeface="+mn-lt"/>
                        </a:rPr>
                        <a:t>b</a:t>
                      </a:r>
                      <a:endParaRPr lang="es-ES" sz="1300" i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3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s-ES" sz="13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300" i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156327" y="4581128"/>
            <a:ext cx="870413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*</a:t>
            </a:r>
            <a:r>
              <a:rPr lang="en-US" sz="1000" dirty="0" err="1" smtClean="0">
                <a:solidFill>
                  <a:schemeClr val="tx1"/>
                </a:solidFill>
              </a:rPr>
              <a:t>Corresponde</a:t>
            </a:r>
            <a:r>
              <a:rPr lang="en-US" sz="1000" dirty="0" smtClean="0">
                <a:solidFill>
                  <a:schemeClr val="tx1"/>
                </a:solidFill>
              </a:rPr>
              <a:t> a </a:t>
            </a:r>
            <a:r>
              <a:rPr lang="en-US" sz="1000" dirty="0" err="1" smtClean="0">
                <a:solidFill>
                  <a:schemeClr val="tx1"/>
                </a:solidFill>
              </a:rPr>
              <a:t>categorías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siempre+muchas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veces</a:t>
            </a:r>
            <a:r>
              <a:rPr lang="en-US" sz="1000" dirty="0" smtClean="0">
                <a:solidFill>
                  <a:schemeClr val="tx1"/>
                </a:solidFill>
              </a:rPr>
              <a:t>. </a:t>
            </a:r>
            <a:r>
              <a:rPr lang="en-US" sz="1100" b="1" baseline="30000" dirty="0" smtClean="0">
                <a:solidFill>
                  <a:schemeClr val="tx1"/>
                </a:solidFill>
              </a:rPr>
              <a:t>a</a:t>
            </a:r>
            <a:r>
              <a:rPr lang="es-ES" sz="1000" dirty="0" smtClean="0">
                <a:solidFill>
                  <a:schemeClr val="tx1"/>
                </a:solidFill>
              </a:rPr>
              <a:t>Porcentaje </a:t>
            </a:r>
            <a:r>
              <a:rPr lang="es-ES" sz="1000" dirty="0">
                <a:solidFill>
                  <a:schemeClr val="tx1"/>
                </a:solidFill>
              </a:rPr>
              <a:t>calculado en base a quienes conocen en el mecanismo en el mismo nivel de </a:t>
            </a:r>
            <a:r>
              <a:rPr lang="es-ES" sz="1000" dirty="0" smtClean="0">
                <a:solidFill>
                  <a:schemeClr val="tx1"/>
                </a:solidFill>
              </a:rPr>
              <a:t>atención.</a:t>
            </a:r>
          </a:p>
          <a:p>
            <a:r>
              <a:rPr lang="ca-ES" sz="1000" b="1" dirty="0" smtClean="0">
                <a:solidFill>
                  <a:schemeClr val="tx1"/>
                </a:solidFill>
              </a:rPr>
              <a:t>b</a:t>
            </a:r>
            <a:r>
              <a:rPr lang="ca-ES" sz="1000" dirty="0" smtClean="0">
                <a:solidFill>
                  <a:schemeClr val="tx1"/>
                </a:solidFill>
              </a:rPr>
              <a:t> No se pregunto por esta </a:t>
            </a:r>
            <a:r>
              <a:rPr lang="ca-ES" sz="1000" dirty="0" err="1" smtClean="0">
                <a:solidFill>
                  <a:schemeClr val="tx1"/>
                </a:solidFill>
              </a:rPr>
              <a:t>información</a:t>
            </a:r>
            <a:r>
              <a:rPr lang="ca-ES" sz="1000" dirty="0" smtClean="0">
                <a:solidFill>
                  <a:schemeClr val="tx1"/>
                </a:solidFill>
              </a:rPr>
              <a:t>.</a:t>
            </a:r>
            <a:endParaRPr lang="es-E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8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6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9036744" cy="504056"/>
          </a:xfrm>
        </p:spPr>
        <p:txBody>
          <a:bodyPr/>
          <a:lstStyle/>
          <a:p>
            <a:pPr eaLnBrk="1" hangingPunct="1"/>
            <a:r>
              <a:rPr lang="es-ES" altLang="ca-ES" sz="1800" dirty="0" smtClean="0"/>
              <a:t>Dificultades en el uso </a:t>
            </a:r>
            <a:r>
              <a:rPr lang="es-ES" altLang="ca-ES" sz="1800" dirty="0"/>
              <a:t>de mecanismos de coordinación de la </a:t>
            </a:r>
            <a:r>
              <a:rPr lang="es-ES" altLang="ca-ES" sz="1800" dirty="0" smtClean="0"/>
              <a:t>gestión clínica</a:t>
            </a:r>
            <a:endParaRPr lang="en-GB" altLang="ca-ES" sz="1800" dirty="0" smtClean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10026"/>
              </p:ext>
            </p:extLst>
          </p:nvPr>
        </p:nvGraphicFramePr>
        <p:xfrm>
          <a:off x="441689" y="1843281"/>
          <a:ext cx="8311221" cy="2881863"/>
        </p:xfrm>
        <a:graphic>
          <a:graphicData uri="http://schemas.openxmlformats.org/drawingml/2006/table">
            <a:tbl>
              <a:tblPr firstRow="1" bandRow="1"/>
              <a:tblGrid>
                <a:gridCol w="2709010"/>
                <a:gridCol w="933108"/>
                <a:gridCol w="1049747"/>
                <a:gridCol w="933108"/>
                <a:gridCol w="871950"/>
                <a:gridCol w="881190"/>
                <a:gridCol w="933108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Argentina</a:t>
                      </a: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Brasil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Chile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Colombia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México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Uruguay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63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88032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Informe de alta hospitalaria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2190">
                <a:tc>
                  <a:txBody>
                    <a:bodyPr/>
                    <a:lstStyle/>
                    <a:p>
                      <a:pPr marL="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se hacen/no se envían</a:t>
                      </a:r>
                      <a:endParaRPr lang="es-E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es-ES" sz="14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es-ES" sz="14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444456">
                <a:tc>
                  <a:txBody>
                    <a:bodyPr/>
                    <a:lstStyle/>
                    <a:p>
                      <a:pPr marL="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Información incompleta/imprecisa</a:t>
                      </a:r>
                      <a:endParaRPr lang="es-E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  <a:endParaRPr lang="es-ES" sz="14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es-ES" sz="14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es-ES" sz="14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es-ES" sz="14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4456">
                <a:tc>
                  <a:txBody>
                    <a:bodyPr/>
                    <a:lstStyle/>
                    <a:p>
                      <a:pPr marL="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Paciente no las entrega/paciente no vuelve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es-ES" sz="14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0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Otros (</a:t>
                      </a:r>
                      <a:r>
                        <a:rPr lang="es-ES" sz="1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e.j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desacuerdo en los      criterios, letra ilegible)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43,9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>
                          <a:latin typeface="+mn-lt"/>
                        </a:rPr>
                        <a:t>47,0</a:t>
                      </a:r>
                      <a:endParaRPr lang="es-ES" sz="1400" b="0" i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i="0" dirty="0" smtClean="0">
                          <a:latin typeface="+mn-lt"/>
                        </a:rPr>
                        <a:t>35,6</a:t>
                      </a:r>
                      <a:endParaRPr lang="es-ES" sz="1400" i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441689" y="4725144"/>
            <a:ext cx="870413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*</a:t>
            </a:r>
            <a:r>
              <a:rPr lang="en-US" sz="1000" dirty="0" err="1" smtClean="0">
                <a:solidFill>
                  <a:schemeClr val="tx1"/>
                </a:solidFill>
              </a:rPr>
              <a:t>Corresponde</a:t>
            </a:r>
            <a:r>
              <a:rPr lang="en-US" sz="1000" dirty="0" smtClean="0">
                <a:solidFill>
                  <a:schemeClr val="tx1"/>
                </a:solidFill>
              </a:rPr>
              <a:t> a </a:t>
            </a:r>
            <a:r>
              <a:rPr lang="en-US" sz="1000" dirty="0" err="1" smtClean="0">
                <a:solidFill>
                  <a:schemeClr val="tx1"/>
                </a:solidFill>
              </a:rPr>
              <a:t>quienes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indican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que</a:t>
            </a:r>
            <a:r>
              <a:rPr lang="en-US" sz="1000" dirty="0" smtClean="0">
                <a:solidFill>
                  <a:schemeClr val="tx1"/>
                </a:solidFill>
              </a:rPr>
              <a:t> hay </a:t>
            </a:r>
            <a:r>
              <a:rPr lang="en-US" sz="1000" dirty="0" err="1" smtClean="0">
                <a:solidFill>
                  <a:schemeClr val="tx1"/>
                </a:solidFill>
              </a:rPr>
              <a:t>dificultades</a:t>
            </a:r>
            <a:r>
              <a:rPr lang="en-US" sz="1000" dirty="0" smtClean="0">
                <a:solidFill>
                  <a:schemeClr val="tx1"/>
                </a:solidFill>
              </a:rPr>
              <a:t> en el </a:t>
            </a:r>
            <a:r>
              <a:rPr lang="en-US" sz="1000" dirty="0" err="1" smtClean="0">
                <a:solidFill>
                  <a:schemeClr val="tx1"/>
                </a:solidFill>
              </a:rPr>
              <a:t>uso</a:t>
            </a:r>
            <a:r>
              <a:rPr lang="en-US" sz="1000" dirty="0" smtClean="0">
                <a:solidFill>
                  <a:schemeClr val="tx1"/>
                </a:solidFill>
              </a:rPr>
              <a:t> del </a:t>
            </a:r>
            <a:r>
              <a:rPr lang="en-US" sz="1000" dirty="0" err="1" smtClean="0">
                <a:solidFill>
                  <a:schemeClr val="tx1"/>
                </a:solidFill>
              </a:rPr>
              <a:t>mecanismo</a:t>
            </a:r>
            <a:r>
              <a:rPr lang="en-US" sz="1000" dirty="0" smtClean="0">
                <a:solidFill>
                  <a:schemeClr val="tx1"/>
                </a:solidFill>
              </a:rPr>
              <a:t>.</a:t>
            </a:r>
            <a:endParaRPr lang="es-E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6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9036744" cy="504056"/>
          </a:xfrm>
        </p:spPr>
        <p:txBody>
          <a:bodyPr/>
          <a:lstStyle/>
          <a:p>
            <a:pPr eaLnBrk="1" hangingPunct="1"/>
            <a:r>
              <a:rPr lang="es-ES" altLang="ca-ES" sz="1800" dirty="0" smtClean="0"/>
              <a:t>Dificultades en el uso </a:t>
            </a:r>
            <a:r>
              <a:rPr lang="es-ES" altLang="ca-ES" sz="1800" dirty="0"/>
              <a:t>de mecanismos de coordinación de la </a:t>
            </a:r>
            <a:r>
              <a:rPr lang="es-ES" altLang="ca-ES" sz="1800" dirty="0" smtClean="0"/>
              <a:t>gestión clínica</a:t>
            </a:r>
            <a:endParaRPr lang="en-GB" altLang="ca-ES" sz="1800" dirty="0" smtClean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94899"/>
              </p:ext>
            </p:extLst>
          </p:nvPr>
        </p:nvGraphicFramePr>
        <p:xfrm>
          <a:off x="458101" y="1340768"/>
          <a:ext cx="8131710" cy="4021882"/>
        </p:xfrm>
        <a:graphic>
          <a:graphicData uri="http://schemas.openxmlformats.org/drawingml/2006/table">
            <a:tbl>
              <a:tblPr firstRow="1" bandRow="1"/>
              <a:tblGrid>
                <a:gridCol w="2961161"/>
                <a:gridCol w="1019961"/>
                <a:gridCol w="1147456"/>
                <a:gridCol w="1019961"/>
                <a:gridCol w="963210"/>
                <a:gridCol w="1019961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Argentina</a:t>
                      </a: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Brasil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Chile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México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Uruguay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63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88032"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Normas, guías compartidas de práctica clínica/criterios de derivación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2190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Recomendaciones no se pueden aplicar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04246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se utilizan / no se cumplen</a:t>
                      </a:r>
                      <a:endParaRPr lang="es-E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es-E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6965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Infraestructura deficiente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4456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Diferentes criterios / no son consensuadas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es-E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0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Tiempo insuficiente para   consultarlas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es-E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5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No son accesibles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es-E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0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Otros (</a:t>
                      </a:r>
                      <a:r>
                        <a:rPr lang="es-ES" sz="1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e.j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desactualizadas,      difíciles de 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entender)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>
                          <a:latin typeface="+mn-lt"/>
                        </a:rPr>
                        <a:t>30,4</a:t>
                      </a:r>
                      <a:endParaRPr lang="es-ES" sz="1400" b="0" i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>
                          <a:latin typeface="+mn-lt"/>
                        </a:rPr>
                        <a:t>33,4</a:t>
                      </a:r>
                      <a:endParaRPr lang="es-ES" sz="1400" b="0" i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439864" y="5445224"/>
            <a:ext cx="870413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*</a:t>
            </a:r>
            <a:r>
              <a:rPr lang="en-US" sz="1000" dirty="0" err="1" smtClean="0">
                <a:solidFill>
                  <a:schemeClr val="tx1"/>
                </a:solidFill>
              </a:rPr>
              <a:t>Corresponde</a:t>
            </a:r>
            <a:r>
              <a:rPr lang="en-US" sz="1000" dirty="0" smtClean="0">
                <a:solidFill>
                  <a:schemeClr val="tx1"/>
                </a:solidFill>
              </a:rPr>
              <a:t> a </a:t>
            </a:r>
            <a:r>
              <a:rPr lang="en-US" sz="1000" dirty="0" err="1" smtClean="0">
                <a:solidFill>
                  <a:schemeClr val="tx1"/>
                </a:solidFill>
              </a:rPr>
              <a:t>quienes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indican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que</a:t>
            </a:r>
            <a:r>
              <a:rPr lang="en-US" sz="1000" dirty="0" smtClean="0">
                <a:solidFill>
                  <a:schemeClr val="tx1"/>
                </a:solidFill>
              </a:rPr>
              <a:t> hay </a:t>
            </a:r>
            <a:r>
              <a:rPr lang="en-US" sz="1000" dirty="0" err="1" smtClean="0">
                <a:solidFill>
                  <a:schemeClr val="tx1"/>
                </a:solidFill>
              </a:rPr>
              <a:t>dificultades</a:t>
            </a:r>
            <a:r>
              <a:rPr lang="en-US" sz="1000" dirty="0" smtClean="0">
                <a:solidFill>
                  <a:schemeClr val="tx1"/>
                </a:solidFill>
              </a:rPr>
              <a:t> en el </a:t>
            </a:r>
            <a:r>
              <a:rPr lang="en-US" sz="1000" dirty="0" err="1" smtClean="0">
                <a:solidFill>
                  <a:schemeClr val="tx1"/>
                </a:solidFill>
              </a:rPr>
              <a:t>uso</a:t>
            </a:r>
            <a:r>
              <a:rPr lang="en-US" sz="1000" dirty="0" smtClean="0">
                <a:solidFill>
                  <a:schemeClr val="tx1"/>
                </a:solidFill>
              </a:rPr>
              <a:t> del </a:t>
            </a:r>
            <a:r>
              <a:rPr lang="en-US" sz="1000" dirty="0" err="1" smtClean="0">
                <a:solidFill>
                  <a:schemeClr val="tx1"/>
                </a:solidFill>
              </a:rPr>
              <a:t>mecanismo</a:t>
            </a:r>
            <a:r>
              <a:rPr lang="en-US" sz="1000" dirty="0" smtClean="0">
                <a:solidFill>
                  <a:schemeClr val="tx1"/>
                </a:solidFill>
              </a:rPr>
              <a:t>.</a:t>
            </a:r>
            <a:endParaRPr lang="es-ES" sz="1000" dirty="0" smtClean="0">
              <a:solidFill>
                <a:schemeClr val="tx1"/>
              </a:solidFill>
            </a:endParaRPr>
          </a:p>
          <a:p>
            <a:endParaRPr lang="es-E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6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6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9036744" cy="504056"/>
          </a:xfrm>
        </p:spPr>
        <p:txBody>
          <a:bodyPr/>
          <a:lstStyle/>
          <a:p>
            <a:pPr eaLnBrk="1" hangingPunct="1"/>
            <a:r>
              <a:rPr lang="es-ES" altLang="ca-ES" sz="1800" dirty="0" smtClean="0"/>
              <a:t>Dificultades en el uso </a:t>
            </a:r>
            <a:r>
              <a:rPr lang="es-ES" altLang="ca-ES" sz="1800" dirty="0"/>
              <a:t>de mecanismos de coordinación de la </a:t>
            </a:r>
            <a:r>
              <a:rPr lang="es-ES" altLang="ca-ES" sz="1800" dirty="0" smtClean="0"/>
              <a:t>gestión clínica</a:t>
            </a:r>
            <a:endParaRPr lang="en-GB" altLang="ca-ES" sz="1800" dirty="0" smtClean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142719"/>
              </p:ext>
            </p:extLst>
          </p:nvPr>
        </p:nvGraphicFramePr>
        <p:xfrm>
          <a:off x="1115615" y="1531046"/>
          <a:ext cx="7056786" cy="3194098"/>
        </p:xfrm>
        <a:graphic>
          <a:graphicData uri="http://schemas.openxmlformats.org/drawingml/2006/table">
            <a:tbl>
              <a:tblPr firstRow="1" bandRow="1"/>
              <a:tblGrid>
                <a:gridCol w="2915014"/>
                <a:gridCol w="1004066"/>
                <a:gridCol w="1129574"/>
                <a:gridCol w="1004066"/>
                <a:gridCol w="1004066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Argentina</a:t>
                      </a: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Brasil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Chile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Uruguay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63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%</a:t>
                      </a:r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88032"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Reuniones de capacitación conjunta/Consultorías conjuntas entre niveles de atención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2190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Falta de tiempo para asistir</a:t>
                      </a:r>
                      <a:endParaRPr lang="es-E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8872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Diferentes criterios clínicos</a:t>
                      </a:r>
                      <a:endParaRPr lang="es-E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Desinterés de los médicos</a:t>
                      </a:r>
                      <a:endParaRPr lang="es-E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006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Dificultad para acordar horarios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es-E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0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Poca participación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es-ES" sz="14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es-ES" sz="14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  <a:endParaRPr lang="es-ES" sz="1400" b="1" i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0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Otros (</a:t>
                      </a:r>
                      <a:r>
                        <a:rPr lang="es-ES" sz="1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e.j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falta de periodicidad)</a:t>
                      </a:r>
                      <a:endParaRPr lang="es-E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36,1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es-ES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i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1043608" y="4680520"/>
            <a:ext cx="870413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*</a:t>
            </a:r>
            <a:r>
              <a:rPr lang="en-US" sz="1000" dirty="0" err="1" smtClean="0">
                <a:solidFill>
                  <a:schemeClr val="tx1"/>
                </a:solidFill>
              </a:rPr>
              <a:t>Corresponde</a:t>
            </a:r>
            <a:r>
              <a:rPr lang="en-US" sz="1000" dirty="0" smtClean="0">
                <a:solidFill>
                  <a:schemeClr val="tx1"/>
                </a:solidFill>
              </a:rPr>
              <a:t> a </a:t>
            </a:r>
            <a:r>
              <a:rPr lang="en-US" sz="1000" dirty="0" err="1" smtClean="0">
                <a:solidFill>
                  <a:schemeClr val="tx1"/>
                </a:solidFill>
              </a:rPr>
              <a:t>quienes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indican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que</a:t>
            </a:r>
            <a:r>
              <a:rPr lang="en-US" sz="1000" dirty="0" smtClean="0">
                <a:solidFill>
                  <a:schemeClr val="tx1"/>
                </a:solidFill>
              </a:rPr>
              <a:t> hay </a:t>
            </a:r>
            <a:r>
              <a:rPr lang="en-US" sz="1000" dirty="0" err="1" smtClean="0">
                <a:solidFill>
                  <a:schemeClr val="tx1"/>
                </a:solidFill>
              </a:rPr>
              <a:t>dificultades</a:t>
            </a:r>
            <a:r>
              <a:rPr lang="en-US" sz="1000" dirty="0" smtClean="0">
                <a:solidFill>
                  <a:schemeClr val="tx1"/>
                </a:solidFill>
              </a:rPr>
              <a:t> en el </a:t>
            </a:r>
            <a:r>
              <a:rPr lang="en-US" sz="1000" dirty="0" err="1" smtClean="0">
                <a:solidFill>
                  <a:schemeClr val="tx1"/>
                </a:solidFill>
              </a:rPr>
              <a:t>uso</a:t>
            </a:r>
            <a:r>
              <a:rPr lang="en-US" sz="1000" dirty="0" smtClean="0">
                <a:solidFill>
                  <a:schemeClr val="tx1"/>
                </a:solidFill>
              </a:rPr>
              <a:t> del </a:t>
            </a:r>
            <a:r>
              <a:rPr lang="en-US" sz="1000" dirty="0" err="1" smtClean="0">
                <a:solidFill>
                  <a:schemeClr val="tx1"/>
                </a:solidFill>
              </a:rPr>
              <a:t>mecanismo</a:t>
            </a:r>
            <a:r>
              <a:rPr lang="en-US" sz="1000" dirty="0" smtClean="0">
                <a:solidFill>
                  <a:schemeClr val="tx1"/>
                </a:solidFill>
              </a:rPr>
              <a:t>.</a:t>
            </a:r>
            <a:endParaRPr lang="es-E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18229" y="1186500"/>
            <a:ext cx="8569325" cy="148170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err="1" smtClean="0"/>
              <a:t>Existe</a:t>
            </a:r>
            <a:r>
              <a:rPr lang="en-US" sz="1800" dirty="0" smtClean="0"/>
              <a:t> </a:t>
            </a:r>
            <a:r>
              <a:rPr lang="en-US" sz="1800" b="1" dirty="0" err="1" smtClean="0">
                <a:solidFill>
                  <a:schemeClr val="accent6"/>
                </a:solidFill>
              </a:rPr>
              <a:t>elevado</a:t>
            </a:r>
            <a:r>
              <a:rPr lang="en-US" sz="1800" b="1" dirty="0" smtClean="0">
                <a:solidFill>
                  <a:schemeClr val="accent6"/>
                </a:solidFill>
              </a:rPr>
              <a:t> </a:t>
            </a:r>
            <a:r>
              <a:rPr lang="en-US" sz="1800" b="1" dirty="0" err="1" smtClean="0">
                <a:solidFill>
                  <a:schemeClr val="accent6"/>
                </a:solidFill>
              </a:rPr>
              <a:t>conocimiento</a:t>
            </a:r>
            <a:r>
              <a:rPr lang="en-US" sz="1800" b="1" dirty="0" smtClean="0">
                <a:solidFill>
                  <a:schemeClr val="accent6"/>
                </a:solidFill>
              </a:rPr>
              <a:t> y </a:t>
            </a:r>
            <a:r>
              <a:rPr lang="en-US" sz="1800" b="1" dirty="0" err="1" smtClean="0">
                <a:solidFill>
                  <a:schemeClr val="accent6"/>
                </a:solidFill>
              </a:rPr>
              <a:t>uso</a:t>
            </a:r>
            <a:r>
              <a:rPr lang="en-US" sz="1800" b="1" dirty="0" smtClean="0">
                <a:solidFill>
                  <a:schemeClr val="accent6"/>
                </a:solidFill>
              </a:rPr>
              <a:t> de los </a:t>
            </a:r>
            <a:r>
              <a:rPr lang="en-US" sz="1800" b="1" dirty="0" err="1" smtClean="0">
                <a:solidFill>
                  <a:schemeClr val="accent6"/>
                </a:solidFill>
              </a:rPr>
              <a:t>mecanismos</a:t>
            </a:r>
            <a:r>
              <a:rPr lang="en-US" sz="1800" b="1" dirty="0" smtClean="0">
                <a:solidFill>
                  <a:schemeClr val="accent6"/>
                </a:solidFill>
              </a:rPr>
              <a:t> de </a:t>
            </a:r>
            <a:r>
              <a:rPr lang="en-US" sz="1800" b="1" dirty="0" err="1" smtClean="0">
                <a:solidFill>
                  <a:schemeClr val="accent6"/>
                </a:solidFill>
              </a:rPr>
              <a:t>coordinación</a:t>
            </a:r>
            <a:r>
              <a:rPr lang="en-US" sz="1800" b="1" dirty="0" smtClean="0">
                <a:solidFill>
                  <a:schemeClr val="accent6"/>
                </a:solidFill>
              </a:rPr>
              <a:t> de la </a:t>
            </a:r>
            <a:r>
              <a:rPr lang="en-US" sz="1800" b="1" dirty="0" err="1" smtClean="0">
                <a:solidFill>
                  <a:schemeClr val="accent6"/>
                </a:solidFill>
              </a:rPr>
              <a:t>información</a:t>
            </a:r>
            <a:r>
              <a:rPr lang="en-US" sz="1800" b="1" dirty="0">
                <a:solidFill>
                  <a:schemeClr val="accent6"/>
                </a:solidFill>
              </a:rPr>
              <a:t>, </a:t>
            </a:r>
            <a:r>
              <a:rPr lang="en-US" sz="1800" b="1" dirty="0" err="1">
                <a:solidFill>
                  <a:schemeClr val="accent6"/>
                </a:solidFill>
              </a:rPr>
              <a:t>basados</a:t>
            </a:r>
            <a:r>
              <a:rPr lang="en-US" sz="1800" b="1" dirty="0">
                <a:solidFill>
                  <a:schemeClr val="accent6"/>
                </a:solidFill>
              </a:rPr>
              <a:t> en </a:t>
            </a:r>
            <a:r>
              <a:rPr lang="en-US" sz="1800" b="1" dirty="0" err="1">
                <a:solidFill>
                  <a:schemeClr val="accent6"/>
                </a:solidFill>
              </a:rPr>
              <a:t>comunicación</a:t>
            </a:r>
            <a:r>
              <a:rPr lang="en-US" sz="1800" b="1" dirty="0">
                <a:solidFill>
                  <a:schemeClr val="accent6"/>
                </a:solidFill>
              </a:rPr>
              <a:t> </a:t>
            </a:r>
            <a:r>
              <a:rPr lang="en-US" sz="1800" b="1" dirty="0" smtClean="0">
                <a:solidFill>
                  <a:schemeClr val="accent6"/>
                </a:solidFill>
              </a:rPr>
              <a:t>formal</a:t>
            </a:r>
            <a:r>
              <a:rPr lang="en-US" sz="1800" b="1" dirty="0" smtClean="0">
                <a:solidFill>
                  <a:srgbClr val="C70044"/>
                </a:solidFill>
              </a:rPr>
              <a:t> </a:t>
            </a:r>
            <a:r>
              <a:rPr lang="en-US" sz="1800" dirty="0"/>
              <a:t>(HRCR y </a:t>
            </a:r>
            <a:r>
              <a:rPr lang="en-US" sz="1800" dirty="0" err="1"/>
              <a:t>hoja</a:t>
            </a:r>
            <a:r>
              <a:rPr lang="en-US" sz="1800" dirty="0"/>
              <a:t> de </a:t>
            </a:r>
            <a:r>
              <a:rPr lang="en-US" sz="1800" dirty="0" err="1"/>
              <a:t>alta</a:t>
            </a:r>
            <a:r>
              <a:rPr lang="en-US" sz="1800" dirty="0"/>
              <a:t> </a:t>
            </a:r>
            <a:r>
              <a:rPr lang="en-US" sz="1800" dirty="0" err="1"/>
              <a:t>hospitalaria</a:t>
            </a:r>
            <a:r>
              <a:rPr lang="en-US" sz="1800" dirty="0"/>
              <a:t>)</a:t>
            </a:r>
            <a:r>
              <a:rPr lang="en-US" sz="1800" dirty="0" smtClean="0"/>
              <a:t>,</a:t>
            </a:r>
            <a:r>
              <a:rPr lang="en-US" sz="1800" b="1" dirty="0" smtClean="0">
                <a:solidFill>
                  <a:srgbClr val="C70044"/>
                </a:solidFill>
              </a:rPr>
              <a:t> </a:t>
            </a:r>
            <a:r>
              <a:rPr lang="en-US" sz="1800" dirty="0" smtClean="0"/>
              <a:t>en ambos </a:t>
            </a:r>
            <a:r>
              <a:rPr lang="en-US" sz="1800" dirty="0" err="1" smtClean="0"/>
              <a:t>niveles</a:t>
            </a:r>
            <a:r>
              <a:rPr lang="en-US" sz="1800" dirty="0" smtClean="0"/>
              <a:t> de </a:t>
            </a:r>
            <a:r>
              <a:rPr lang="en-US" sz="1800" dirty="0" err="1" smtClean="0"/>
              <a:t>atención</a:t>
            </a:r>
            <a:r>
              <a:rPr lang="en-US" sz="1800" dirty="0" smtClean="0"/>
              <a:t> en los </a:t>
            </a:r>
            <a:r>
              <a:rPr lang="en-US" sz="1800" dirty="0" err="1" smtClean="0"/>
              <a:t>seis</a:t>
            </a:r>
            <a:r>
              <a:rPr lang="en-US" sz="1800" dirty="0" smtClean="0"/>
              <a:t> </a:t>
            </a:r>
            <a:r>
              <a:rPr lang="en-US" sz="1800" dirty="0" err="1" smtClean="0"/>
              <a:t>países</a:t>
            </a:r>
            <a:r>
              <a:rPr lang="en-US" sz="1800" dirty="0" smtClean="0"/>
              <a:t> </a:t>
            </a:r>
            <a:r>
              <a:rPr lang="en-US" sz="1800" dirty="0" err="1" smtClean="0"/>
              <a:t>analizados</a:t>
            </a:r>
            <a:r>
              <a:rPr lang="en-US" sz="1800" dirty="0"/>
              <a:t>.</a:t>
            </a:r>
            <a:r>
              <a:rPr lang="en-US" sz="1800" dirty="0" smtClean="0"/>
              <a:t> Llama la </a:t>
            </a:r>
            <a:r>
              <a:rPr lang="en-US" sz="1800" dirty="0" err="1" smtClean="0"/>
              <a:t>atención</a:t>
            </a:r>
            <a:r>
              <a:rPr lang="en-US" sz="1800" dirty="0" smtClean="0"/>
              <a:t> el </a:t>
            </a:r>
            <a:r>
              <a:rPr lang="en-US" sz="1800" b="1" dirty="0" err="1" smtClean="0">
                <a:solidFill>
                  <a:schemeClr val="accent6"/>
                </a:solidFill>
              </a:rPr>
              <a:t>uso</a:t>
            </a:r>
            <a:r>
              <a:rPr lang="en-US" sz="1800" b="1" dirty="0" smtClean="0">
                <a:solidFill>
                  <a:schemeClr val="accent6"/>
                </a:solidFill>
              </a:rPr>
              <a:t> </a:t>
            </a:r>
            <a:r>
              <a:rPr lang="en-US" sz="1800" b="1" dirty="0" err="1" smtClean="0">
                <a:solidFill>
                  <a:schemeClr val="accent6"/>
                </a:solidFill>
              </a:rPr>
              <a:t>limitado</a:t>
            </a:r>
            <a:r>
              <a:rPr lang="en-US" sz="1800" b="1" dirty="0" smtClean="0">
                <a:solidFill>
                  <a:schemeClr val="accent6"/>
                </a:solidFill>
              </a:rPr>
              <a:t> del </a:t>
            </a:r>
            <a:r>
              <a:rPr lang="en-US" sz="1800" b="1" dirty="0" err="1" smtClean="0">
                <a:solidFill>
                  <a:schemeClr val="accent6"/>
                </a:solidFill>
              </a:rPr>
              <a:t>informe</a:t>
            </a:r>
            <a:r>
              <a:rPr lang="en-US" sz="1800" b="1" dirty="0" smtClean="0">
                <a:solidFill>
                  <a:schemeClr val="accent6"/>
                </a:solidFill>
              </a:rPr>
              <a:t> de </a:t>
            </a:r>
            <a:r>
              <a:rPr lang="en-US" sz="1800" b="1" dirty="0" err="1" smtClean="0">
                <a:solidFill>
                  <a:schemeClr val="accent6"/>
                </a:solidFill>
              </a:rPr>
              <a:t>alta</a:t>
            </a:r>
            <a:r>
              <a:rPr lang="en-US" sz="1800" b="1" dirty="0" smtClean="0">
                <a:solidFill>
                  <a:schemeClr val="accent6"/>
                </a:solidFill>
              </a:rPr>
              <a:t> en AE de Argentina, </a:t>
            </a:r>
            <a:r>
              <a:rPr lang="en-US" sz="1800" b="1" dirty="0" err="1" smtClean="0">
                <a:solidFill>
                  <a:schemeClr val="accent6"/>
                </a:solidFill>
              </a:rPr>
              <a:t>Brasil</a:t>
            </a:r>
            <a:r>
              <a:rPr lang="en-US" sz="1800" b="1" dirty="0" smtClean="0">
                <a:solidFill>
                  <a:schemeClr val="accent6"/>
                </a:solidFill>
              </a:rPr>
              <a:t> y Uruguay. </a:t>
            </a:r>
            <a:endParaRPr lang="en-US" sz="1800" b="1" dirty="0">
              <a:solidFill>
                <a:schemeClr val="accent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789113" indent="-1789113"/>
            <a:r>
              <a:rPr lang="en-US" sz="2000" dirty="0" smtClean="0"/>
              <a:t>	</a:t>
            </a:r>
            <a:endParaRPr lang="es-ES" sz="2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2613" y="-99392"/>
            <a:ext cx="8569325" cy="6093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938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23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13319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92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494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70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63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210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lnSpc>
                <a:spcPts val="3200"/>
              </a:lnSpc>
              <a:buFontTx/>
              <a:buAutoNum type="arabicPeriod"/>
            </a:pPr>
            <a:endParaRPr lang="es-ES" altLang="ca-ES" sz="2400" kern="0" dirty="0" smtClean="0"/>
          </a:p>
          <a:p>
            <a:pPr marL="457200" indent="-457200" eaLnBrk="1" hangingPunct="1">
              <a:lnSpc>
                <a:spcPts val="3200"/>
              </a:lnSpc>
              <a:buFontTx/>
              <a:buAutoNum type="arabicPeriod"/>
            </a:pPr>
            <a:endParaRPr lang="es-ES" altLang="ca-ES" sz="900" kern="0" dirty="0" smtClean="0"/>
          </a:p>
          <a:p>
            <a:pPr marL="0" indent="0" eaLnBrk="1" hangingPunct="1">
              <a:lnSpc>
                <a:spcPts val="3200"/>
              </a:lnSpc>
              <a:buFontTx/>
              <a:buChar char="•"/>
            </a:pPr>
            <a:endParaRPr lang="es-ES" altLang="ca-ES" sz="2400" kern="0" dirty="0" smtClean="0"/>
          </a:p>
          <a:p>
            <a:pPr marL="0" indent="0" eaLnBrk="1" hangingPunct="1">
              <a:lnSpc>
                <a:spcPts val="3200"/>
              </a:lnSpc>
              <a:buFontTx/>
              <a:buChar char="•"/>
            </a:pPr>
            <a:endParaRPr lang="es-ES" altLang="ca-ES" sz="2400" kern="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0" y="116632"/>
            <a:ext cx="8291512" cy="4333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ca-ES" kern="0" dirty="0" err="1" smtClean="0"/>
              <a:t>Conclusiones</a:t>
            </a:r>
            <a:endParaRPr lang="en-GB" altLang="ca-ES" kern="0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323848" y="4919281"/>
            <a:ext cx="835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Excepto</a:t>
            </a:r>
            <a:r>
              <a:rPr lang="en-US" dirty="0"/>
              <a:t> </a:t>
            </a:r>
            <a:r>
              <a:rPr lang="en-US" dirty="0" smtClean="0"/>
              <a:t>en AP de Argentina y </a:t>
            </a:r>
            <a:r>
              <a:rPr lang="en-US" dirty="0" err="1" smtClean="0"/>
              <a:t>Brasil</a:t>
            </a:r>
            <a:r>
              <a:rPr lang="en-US" dirty="0" smtClean="0"/>
              <a:t>, y los dos </a:t>
            </a:r>
            <a:r>
              <a:rPr lang="en-US" dirty="0" err="1" smtClean="0"/>
              <a:t>niveles</a:t>
            </a:r>
            <a:r>
              <a:rPr lang="en-US" dirty="0" smtClean="0"/>
              <a:t> en México </a:t>
            </a:r>
            <a:r>
              <a:rPr lang="en-US" dirty="0"/>
              <a:t>y Colombia, </a:t>
            </a:r>
            <a:r>
              <a:rPr lang="en-US" b="1" dirty="0">
                <a:solidFill>
                  <a:schemeClr val="accent6"/>
                </a:solidFill>
              </a:rPr>
              <a:t>el </a:t>
            </a:r>
            <a:r>
              <a:rPr lang="en-US" b="1" dirty="0" err="1">
                <a:solidFill>
                  <a:schemeClr val="accent6"/>
                </a:solidFill>
              </a:rPr>
              <a:t>conocimiento</a:t>
            </a:r>
            <a:r>
              <a:rPr lang="en-US" b="1" dirty="0">
                <a:solidFill>
                  <a:schemeClr val="accent6"/>
                </a:solidFill>
              </a:rPr>
              <a:t> de las </a:t>
            </a:r>
            <a:r>
              <a:rPr lang="es-ES" b="1" dirty="0" smtClean="0">
                <a:solidFill>
                  <a:schemeClr val="accent6"/>
                </a:solidFill>
              </a:rPr>
              <a:t>guías de </a:t>
            </a:r>
            <a:r>
              <a:rPr lang="es-ES" b="1" dirty="0">
                <a:solidFill>
                  <a:schemeClr val="accent6"/>
                </a:solidFill>
              </a:rPr>
              <a:t>práctica clínica compartidas </a:t>
            </a:r>
            <a:r>
              <a:rPr lang="en-US" b="1" dirty="0" err="1" smtClean="0">
                <a:solidFill>
                  <a:schemeClr val="accent6"/>
                </a:solidFill>
              </a:rPr>
              <a:t>es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limitado</a:t>
            </a:r>
            <a:r>
              <a:rPr lang="en-US" dirty="0"/>
              <a:t>. Sin embargo,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elevado</a:t>
            </a:r>
            <a:r>
              <a:rPr lang="en-US" dirty="0"/>
              <a:t> entre </a:t>
            </a:r>
            <a:r>
              <a:rPr lang="en-US" dirty="0" err="1"/>
              <a:t>quienes</a:t>
            </a:r>
            <a:r>
              <a:rPr lang="en-US" dirty="0"/>
              <a:t> las </a:t>
            </a:r>
            <a:r>
              <a:rPr lang="en-US" dirty="0" err="1"/>
              <a:t>conocen</a:t>
            </a:r>
            <a:r>
              <a:rPr lang="en-US" dirty="0"/>
              <a:t>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82167" y="3122776"/>
            <a:ext cx="8358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 </a:t>
            </a:r>
            <a:r>
              <a:rPr lang="en-US" dirty="0" err="1" smtClean="0"/>
              <a:t>cambio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b="1" dirty="0" err="1" smtClean="0">
                <a:solidFill>
                  <a:schemeClr val="accent6"/>
                </a:solidFill>
              </a:rPr>
              <a:t>conocimiento</a:t>
            </a:r>
            <a:r>
              <a:rPr lang="en-US" b="1" dirty="0" smtClean="0">
                <a:solidFill>
                  <a:schemeClr val="accent6"/>
                </a:solidFill>
              </a:rPr>
              <a:t> y </a:t>
            </a:r>
            <a:r>
              <a:rPr lang="en-US" b="1" dirty="0" err="1" smtClean="0">
                <a:solidFill>
                  <a:schemeClr val="accent6"/>
                </a:solidFill>
              </a:rPr>
              <a:t>uso</a:t>
            </a:r>
            <a:r>
              <a:rPr lang="en-US" b="1" dirty="0" smtClean="0">
                <a:solidFill>
                  <a:schemeClr val="accent6"/>
                </a:solidFill>
              </a:rPr>
              <a:t> de los </a:t>
            </a:r>
            <a:r>
              <a:rPr lang="en-US" b="1" dirty="0" err="1" smtClean="0">
                <a:solidFill>
                  <a:schemeClr val="accent6"/>
                </a:solidFill>
              </a:rPr>
              <a:t>mecanismos</a:t>
            </a:r>
            <a:r>
              <a:rPr lang="en-US" b="1" dirty="0" smtClean="0">
                <a:solidFill>
                  <a:schemeClr val="accent6"/>
                </a:solidFill>
              </a:rPr>
              <a:t> de </a:t>
            </a:r>
            <a:r>
              <a:rPr lang="en-US" b="1" dirty="0" err="1" smtClean="0">
                <a:solidFill>
                  <a:schemeClr val="accent6"/>
                </a:solidFill>
              </a:rPr>
              <a:t>comunicación</a:t>
            </a:r>
            <a:r>
              <a:rPr lang="en-US" b="1" dirty="0" smtClean="0">
                <a:solidFill>
                  <a:schemeClr val="accent6"/>
                </a:solidFill>
              </a:rPr>
              <a:t> informal </a:t>
            </a:r>
            <a:r>
              <a:rPr lang="en-US" b="1" dirty="0" err="1" smtClean="0">
                <a:solidFill>
                  <a:schemeClr val="accent6"/>
                </a:solidFill>
              </a:rPr>
              <a:t>es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reducido</a:t>
            </a:r>
            <a:r>
              <a:rPr lang="en-US" dirty="0" smtClean="0">
                <a:solidFill>
                  <a:schemeClr val="accent6"/>
                </a:solidFill>
              </a:rPr>
              <a:t>. </a:t>
            </a:r>
            <a:r>
              <a:rPr lang="en-US" dirty="0" err="1" smtClean="0"/>
              <a:t>Especificamente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6"/>
                </a:solidFill>
              </a:rPr>
              <a:t>el </a:t>
            </a:r>
            <a:r>
              <a:rPr lang="en-US" b="1" dirty="0" err="1">
                <a:solidFill>
                  <a:schemeClr val="accent6"/>
                </a:solidFill>
              </a:rPr>
              <a:t>uso</a:t>
            </a:r>
            <a:r>
              <a:rPr lang="en-US" b="1" dirty="0">
                <a:solidFill>
                  <a:schemeClr val="accent6"/>
                </a:solidFill>
              </a:rPr>
              <a:t> del </a:t>
            </a:r>
            <a:r>
              <a:rPr lang="en-US" b="1" dirty="0" err="1">
                <a:solidFill>
                  <a:schemeClr val="accent6"/>
                </a:solidFill>
              </a:rPr>
              <a:t>teléfono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es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escaso</a:t>
            </a:r>
            <a:r>
              <a:rPr lang="en-US" b="1" dirty="0" smtClean="0">
                <a:solidFill>
                  <a:schemeClr val="accent6"/>
                </a:solidFill>
              </a:rPr>
              <a:t>, </a:t>
            </a:r>
            <a:r>
              <a:rPr lang="en-US" b="1" dirty="0" err="1" smtClean="0">
                <a:solidFill>
                  <a:schemeClr val="accent6"/>
                </a:solidFill>
              </a:rPr>
              <a:t>excepto</a:t>
            </a:r>
            <a:r>
              <a:rPr lang="en-US" b="1" dirty="0" smtClean="0">
                <a:solidFill>
                  <a:schemeClr val="accent6"/>
                </a:solidFill>
              </a:rPr>
              <a:t> en los dos </a:t>
            </a:r>
            <a:r>
              <a:rPr lang="en-US" b="1" dirty="0" err="1" smtClean="0">
                <a:solidFill>
                  <a:schemeClr val="accent6"/>
                </a:solidFill>
              </a:rPr>
              <a:t>niveles</a:t>
            </a:r>
            <a:r>
              <a:rPr lang="en-US" b="1" dirty="0" smtClean="0">
                <a:solidFill>
                  <a:schemeClr val="accent6"/>
                </a:solidFill>
              </a:rPr>
              <a:t> en Argentina y Uruguay.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</a:t>
            </a:r>
            <a:r>
              <a:rPr lang="en-US" dirty="0" err="1" smtClean="0"/>
              <a:t>pesar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de </a:t>
            </a:r>
            <a:r>
              <a:rPr lang="en-US" dirty="0" err="1" smtClean="0"/>
              <a:t>utilidad</a:t>
            </a:r>
            <a:r>
              <a:rPr lang="en-US" dirty="0" smtClean="0"/>
              <a:t> en la </a:t>
            </a:r>
            <a:r>
              <a:rPr lang="en-US" dirty="0" err="1" smtClean="0"/>
              <a:t>resolución</a:t>
            </a:r>
            <a:r>
              <a:rPr lang="en-US" dirty="0" smtClean="0"/>
              <a:t> </a:t>
            </a:r>
            <a:r>
              <a:rPr lang="en-US" dirty="0" err="1" smtClean="0"/>
              <a:t>rápida</a:t>
            </a:r>
            <a:r>
              <a:rPr lang="en-US" dirty="0" smtClean="0"/>
              <a:t> de </a:t>
            </a:r>
            <a:r>
              <a:rPr lang="en-US" dirty="0" err="1" smtClean="0"/>
              <a:t>dudas</a:t>
            </a:r>
            <a:r>
              <a:rPr lang="en-US" dirty="0" smtClean="0"/>
              <a:t> en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elevada</a:t>
            </a:r>
            <a:r>
              <a:rPr lang="en-US" dirty="0" smtClean="0"/>
              <a:t> </a:t>
            </a:r>
            <a:r>
              <a:rPr lang="en-US" dirty="0" err="1" smtClean="0"/>
              <a:t>incertidumbre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5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2613" y="-99392"/>
            <a:ext cx="8569325" cy="6093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938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23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13319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92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494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70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63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210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lnSpc>
                <a:spcPts val="3200"/>
              </a:lnSpc>
              <a:buFontTx/>
              <a:buAutoNum type="arabicPeriod"/>
            </a:pPr>
            <a:endParaRPr lang="es-ES" altLang="ca-ES" sz="2400" kern="0" dirty="0" smtClean="0"/>
          </a:p>
          <a:p>
            <a:pPr marL="457200" indent="-457200" eaLnBrk="1" hangingPunct="1">
              <a:lnSpc>
                <a:spcPts val="3200"/>
              </a:lnSpc>
              <a:buFontTx/>
              <a:buAutoNum type="arabicPeriod"/>
            </a:pPr>
            <a:endParaRPr lang="es-ES" altLang="ca-ES" sz="900" kern="0" dirty="0" smtClean="0"/>
          </a:p>
          <a:p>
            <a:pPr marL="0" indent="0" eaLnBrk="1" hangingPunct="1">
              <a:lnSpc>
                <a:spcPts val="3200"/>
              </a:lnSpc>
              <a:buFontTx/>
              <a:buChar char="•"/>
            </a:pPr>
            <a:endParaRPr lang="es-ES" altLang="ca-ES" sz="2400" kern="0" dirty="0" smtClean="0"/>
          </a:p>
          <a:p>
            <a:pPr marL="0" indent="0" eaLnBrk="1" hangingPunct="1">
              <a:lnSpc>
                <a:spcPts val="3200"/>
              </a:lnSpc>
              <a:buFontTx/>
              <a:buChar char="•"/>
            </a:pPr>
            <a:endParaRPr lang="es-ES" altLang="ca-ES" sz="2400" kern="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0" y="116632"/>
            <a:ext cx="8291512" cy="4333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ca-ES" kern="0" dirty="0" err="1" smtClean="0"/>
              <a:t>Conclusiones</a:t>
            </a:r>
            <a:endParaRPr lang="en-GB" altLang="ca-ES" kern="0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302695" y="3596239"/>
            <a:ext cx="8400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Las </a:t>
            </a:r>
            <a:r>
              <a:rPr lang="en-US" b="1" dirty="0" err="1" smtClean="0">
                <a:solidFill>
                  <a:schemeClr val="accent6"/>
                </a:solidFill>
              </a:rPr>
              <a:t>dificultades</a:t>
            </a:r>
            <a:r>
              <a:rPr lang="en-US" b="1" dirty="0" smtClean="0">
                <a:solidFill>
                  <a:schemeClr val="accent6"/>
                </a:solidFill>
              </a:rPr>
              <a:t> en el </a:t>
            </a:r>
            <a:r>
              <a:rPr lang="en-US" b="1" dirty="0" err="1" smtClean="0">
                <a:solidFill>
                  <a:schemeClr val="accent6"/>
                </a:solidFill>
              </a:rPr>
              <a:t>uso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de los </a:t>
            </a:r>
            <a:r>
              <a:rPr lang="en-US" dirty="0" err="1" smtClean="0"/>
              <a:t>mecanismos</a:t>
            </a:r>
            <a:r>
              <a:rPr lang="en-US" dirty="0" smtClean="0"/>
              <a:t> de </a:t>
            </a:r>
            <a:r>
              <a:rPr lang="en-US" dirty="0" err="1" smtClean="0"/>
              <a:t>coordinacion</a:t>
            </a:r>
            <a:r>
              <a:rPr lang="en-US" dirty="0" smtClean="0"/>
              <a:t> </a:t>
            </a:r>
            <a:r>
              <a:rPr lang="en-US" dirty="0" err="1" smtClean="0"/>
              <a:t>clínica</a:t>
            </a:r>
            <a:r>
              <a:rPr lang="en-US" dirty="0" smtClean="0"/>
              <a:t>, </a:t>
            </a:r>
            <a:r>
              <a:rPr lang="en-US" dirty="0" err="1" smtClean="0"/>
              <a:t>reportadas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profesionales</a:t>
            </a:r>
            <a:r>
              <a:rPr lang="en-US" dirty="0" smtClean="0"/>
              <a:t>,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relacionadas</a:t>
            </a:r>
            <a:r>
              <a:rPr lang="en-US" b="1" dirty="0" smtClean="0">
                <a:solidFill>
                  <a:schemeClr val="accent6"/>
                </a:solidFill>
              </a:rPr>
              <a:t> con </a:t>
            </a:r>
            <a:r>
              <a:rPr lang="en-US" b="1" dirty="0" err="1" smtClean="0">
                <a:solidFill>
                  <a:schemeClr val="accent6"/>
                </a:solidFill>
              </a:rPr>
              <a:t>factores</a:t>
            </a:r>
            <a:r>
              <a:rPr lang="en-US" b="1" dirty="0" smtClean="0">
                <a:solidFill>
                  <a:schemeClr val="accent6"/>
                </a:solidFill>
              </a:rPr>
              <a:t> de los </a:t>
            </a:r>
            <a:r>
              <a:rPr lang="en-US" b="1" dirty="0" err="1" smtClean="0">
                <a:solidFill>
                  <a:schemeClr val="accent6"/>
                </a:solidFill>
              </a:rPr>
              <a:t>profesionales</a:t>
            </a:r>
            <a:r>
              <a:rPr lang="en-US" dirty="0" smtClean="0"/>
              <a:t> y con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de </a:t>
            </a:r>
            <a:r>
              <a:rPr lang="en-US" b="1" dirty="0" err="1" smtClean="0">
                <a:solidFill>
                  <a:schemeClr val="accent6"/>
                </a:solidFill>
              </a:rPr>
              <a:t>tipo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organizativo</a:t>
            </a:r>
            <a:r>
              <a:rPr lang="en-US" b="1" dirty="0" smtClean="0">
                <a:solidFill>
                  <a:schemeClr val="accent6"/>
                </a:solidFill>
              </a:rPr>
              <a:t>/</a:t>
            </a:r>
            <a:r>
              <a:rPr lang="en-US" b="1" dirty="0" err="1" smtClean="0">
                <a:solidFill>
                  <a:schemeClr val="accent6"/>
                </a:solidFill>
              </a:rPr>
              <a:t>estructural</a:t>
            </a:r>
            <a:r>
              <a:rPr lang="en-US" b="1" dirty="0" smtClean="0">
                <a:solidFill>
                  <a:schemeClr val="accent6"/>
                </a:solidFill>
              </a:rPr>
              <a:t>.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3850" y="2204864"/>
            <a:ext cx="835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 general, </a:t>
            </a:r>
            <a:r>
              <a:rPr lang="en-US" b="1" dirty="0">
                <a:solidFill>
                  <a:schemeClr val="accent6"/>
                </a:solidFill>
              </a:rPr>
              <a:t>el </a:t>
            </a:r>
            <a:r>
              <a:rPr lang="en-US" b="1" dirty="0" err="1">
                <a:solidFill>
                  <a:schemeClr val="accent6"/>
                </a:solidFill>
              </a:rPr>
              <a:t>conocimiento</a:t>
            </a:r>
            <a:r>
              <a:rPr lang="en-US" b="1" dirty="0">
                <a:solidFill>
                  <a:schemeClr val="accent6"/>
                </a:solidFill>
              </a:rPr>
              <a:t> de las </a:t>
            </a:r>
            <a:r>
              <a:rPr lang="en-US" b="1" dirty="0" err="1">
                <a:solidFill>
                  <a:schemeClr val="accent6"/>
                </a:solidFill>
              </a:rPr>
              <a:t>reuniones</a:t>
            </a:r>
            <a:r>
              <a:rPr lang="en-US" b="1" dirty="0">
                <a:solidFill>
                  <a:schemeClr val="accent6"/>
                </a:solidFill>
              </a:rPr>
              <a:t> de </a:t>
            </a:r>
            <a:r>
              <a:rPr lang="en-US" b="1" dirty="0" err="1">
                <a:solidFill>
                  <a:schemeClr val="accent6"/>
                </a:solidFill>
              </a:rPr>
              <a:t>capacitación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conjunta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es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muy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limitado</a:t>
            </a:r>
            <a:r>
              <a:rPr lang="en-US" b="1" dirty="0" smtClean="0">
                <a:solidFill>
                  <a:schemeClr val="accent6"/>
                </a:solidFill>
              </a:rPr>
              <a:t>, </a:t>
            </a:r>
            <a:r>
              <a:rPr lang="en-US" dirty="0" err="1"/>
              <a:t>excepto</a:t>
            </a:r>
            <a:r>
              <a:rPr lang="en-US" dirty="0"/>
              <a:t> en AP de Chile. </a:t>
            </a:r>
            <a:r>
              <a:rPr lang="en-US" dirty="0" err="1"/>
              <a:t>Mientras</a:t>
            </a:r>
            <a:r>
              <a:rPr lang="en-US" dirty="0"/>
              <a:t> que </a:t>
            </a:r>
            <a:r>
              <a:rPr lang="en-US" b="1" dirty="0" err="1">
                <a:solidFill>
                  <a:schemeClr val="accent6"/>
                </a:solidFill>
              </a:rPr>
              <a:t>su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uso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es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insuficiente</a:t>
            </a:r>
            <a:r>
              <a:rPr lang="en-US" b="1" dirty="0">
                <a:solidFill>
                  <a:schemeClr val="accent6"/>
                </a:solidFill>
              </a:rPr>
              <a:t> en </a:t>
            </a:r>
            <a:r>
              <a:rPr lang="en-US" b="1" dirty="0" smtClean="0">
                <a:solidFill>
                  <a:schemeClr val="accent6"/>
                </a:solidFill>
              </a:rPr>
              <a:t>ambos </a:t>
            </a:r>
            <a:r>
              <a:rPr lang="en-US" b="1" dirty="0" err="1" smtClean="0">
                <a:solidFill>
                  <a:schemeClr val="accent6"/>
                </a:solidFill>
              </a:rPr>
              <a:t>niveles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chemeClr val="accent6"/>
                </a:solidFill>
              </a:rPr>
              <a:t>de </a:t>
            </a:r>
            <a:r>
              <a:rPr lang="en-US" b="1" dirty="0" err="1">
                <a:solidFill>
                  <a:schemeClr val="accent6"/>
                </a:solidFill>
              </a:rPr>
              <a:t>atención</a:t>
            </a:r>
            <a:r>
              <a:rPr lang="en-US" b="1" dirty="0">
                <a:solidFill>
                  <a:schemeClr val="accent6"/>
                </a:solidFill>
              </a:rPr>
              <a:t> de los </a:t>
            </a:r>
            <a:r>
              <a:rPr lang="en-US" b="1" dirty="0" err="1">
                <a:solidFill>
                  <a:schemeClr val="accent6"/>
                </a:solidFill>
              </a:rPr>
              <a:t>seis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países</a:t>
            </a:r>
            <a:r>
              <a:rPr lang="en-US" b="1" dirty="0">
                <a:solidFill>
                  <a:schemeClr val="accent6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423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2446338" y="2321461"/>
            <a:ext cx="42481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 marL="450850" indent="-450850"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DE7008"/>
              </a:buClr>
            </a:pPr>
            <a:r>
              <a:rPr lang="en-GB" altLang="ca-ES" sz="3200" b="1" dirty="0" err="1" smtClean="0">
                <a:solidFill>
                  <a:schemeClr val="bg1"/>
                </a:solidFill>
              </a:rPr>
              <a:t>Muchas</a:t>
            </a:r>
            <a:r>
              <a:rPr lang="en-GB" altLang="ca-ES" sz="3200" b="1" dirty="0" smtClean="0">
                <a:solidFill>
                  <a:schemeClr val="bg1"/>
                </a:solidFill>
              </a:rPr>
              <a:t> </a:t>
            </a:r>
            <a:r>
              <a:rPr lang="en-GB" altLang="ca-ES" sz="3200" b="1" dirty="0" err="1" smtClean="0">
                <a:solidFill>
                  <a:schemeClr val="bg1"/>
                </a:solidFill>
              </a:rPr>
              <a:t>gracias</a:t>
            </a:r>
            <a:endParaRPr lang="en-GB" altLang="ca-ES" sz="32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50000"/>
              </a:spcBef>
              <a:buClr>
                <a:srgbClr val="DE7008"/>
              </a:buClr>
            </a:pPr>
            <a:r>
              <a:rPr lang="en-GB" altLang="ca-ES" sz="3200" b="1" dirty="0" err="1" smtClean="0">
                <a:solidFill>
                  <a:schemeClr val="bg1"/>
                </a:solidFill>
              </a:rPr>
              <a:t>Obrigada</a:t>
            </a:r>
            <a:endParaRPr lang="es-ES" altLang="ca-ES" sz="3200" b="1" dirty="0">
              <a:solidFill>
                <a:schemeClr val="bg1"/>
              </a:solidFill>
            </a:endParaRPr>
          </a:p>
        </p:txBody>
      </p:sp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6372225" y="6165850"/>
            <a:ext cx="24622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DE7008"/>
              </a:buClr>
            </a:pPr>
            <a:r>
              <a:rPr lang="es-ES" altLang="ca-ES" sz="1600" b="1">
                <a:solidFill>
                  <a:schemeClr val="bg1"/>
                </a:solidFill>
              </a:rPr>
              <a:t>www.equity-la.eu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851920" y="4461668"/>
            <a:ext cx="4932362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buClr>
                <a:srgbClr val="993366"/>
              </a:buCl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rgbClr val="993366"/>
              </a:buCl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rgbClr val="99336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rgbClr val="99336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rgbClr val="99336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buClr>
                <a:srgbClr val="99336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buClr>
                <a:srgbClr val="99336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buClr>
                <a:srgbClr val="99336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buClr>
                <a:srgbClr val="99336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ts val="0"/>
              </a:spcBef>
              <a:buClrTx/>
            </a:pPr>
            <a:r>
              <a:rPr lang="en-GB" altLang="es-ES" sz="2000" b="1" dirty="0" smtClean="0">
                <a:solidFill>
                  <a:schemeClr val="bg1"/>
                </a:solidFill>
              </a:rPr>
              <a:t>Andrea Miranda-Mendizabal</a:t>
            </a:r>
          </a:p>
          <a:p>
            <a:pPr algn="r">
              <a:spcBef>
                <a:spcPts val="0"/>
              </a:spcBef>
              <a:buClrTx/>
            </a:pPr>
            <a:r>
              <a:rPr lang="en-GB" altLang="es-ES" sz="2000" dirty="0" smtClean="0">
                <a:solidFill>
                  <a:schemeClr val="bg1"/>
                </a:solidFill>
              </a:rPr>
              <a:t>amiranda@consorci.org</a:t>
            </a:r>
            <a:endParaRPr lang="ca-ES" altLang="es-E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97"/>
          <p:cNvSpPr>
            <a:spLocks noChangeShapeType="1"/>
          </p:cNvSpPr>
          <p:nvPr/>
        </p:nvSpPr>
        <p:spPr bwMode="auto">
          <a:xfrm>
            <a:off x="1676400" y="1812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2291" name="Line 98"/>
          <p:cNvSpPr>
            <a:spLocks noChangeShapeType="1"/>
          </p:cNvSpPr>
          <p:nvPr/>
        </p:nvSpPr>
        <p:spPr bwMode="auto">
          <a:xfrm>
            <a:off x="1676400" y="22717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2292" name="Line 356"/>
          <p:cNvSpPr>
            <a:spLocks noChangeShapeType="1"/>
          </p:cNvSpPr>
          <p:nvPr/>
        </p:nvSpPr>
        <p:spPr bwMode="auto">
          <a:xfrm>
            <a:off x="3619500" y="1812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2293" name="Line 357"/>
          <p:cNvSpPr>
            <a:spLocks noChangeShapeType="1"/>
          </p:cNvSpPr>
          <p:nvPr/>
        </p:nvSpPr>
        <p:spPr bwMode="auto">
          <a:xfrm>
            <a:off x="3619500" y="22717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2294" name="Line 128"/>
          <p:cNvSpPr>
            <a:spLocks noChangeShapeType="1"/>
          </p:cNvSpPr>
          <p:nvPr/>
        </p:nvSpPr>
        <p:spPr bwMode="auto">
          <a:xfrm>
            <a:off x="1485900" y="1519238"/>
            <a:ext cx="0" cy="0"/>
          </a:xfrm>
          <a:prstGeom prst="line">
            <a:avLst/>
          </a:prstGeom>
          <a:noFill/>
          <a:ln w="12700" cap="rnd">
            <a:solidFill>
              <a:srgbClr val="788C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/>
          <a:lstStyle/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2295" name="Line 129"/>
          <p:cNvSpPr>
            <a:spLocks noChangeShapeType="1"/>
          </p:cNvSpPr>
          <p:nvPr/>
        </p:nvSpPr>
        <p:spPr bwMode="auto">
          <a:xfrm>
            <a:off x="1485900" y="2020888"/>
            <a:ext cx="0" cy="0"/>
          </a:xfrm>
          <a:prstGeom prst="line">
            <a:avLst/>
          </a:prstGeom>
          <a:noFill/>
          <a:ln w="25400" cap="rnd">
            <a:solidFill>
              <a:srgbClr val="788C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/>
          <a:lstStyle/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2296" name="Line 130"/>
          <p:cNvSpPr>
            <a:spLocks noChangeShapeType="1"/>
          </p:cNvSpPr>
          <p:nvPr/>
        </p:nvSpPr>
        <p:spPr bwMode="auto">
          <a:xfrm>
            <a:off x="2171700" y="2020888"/>
            <a:ext cx="0" cy="0"/>
          </a:xfrm>
          <a:prstGeom prst="line">
            <a:avLst/>
          </a:prstGeom>
          <a:noFill/>
          <a:ln w="12700" cap="rnd">
            <a:solidFill>
              <a:srgbClr val="788C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/>
          <a:lstStyle/>
          <a:p>
            <a:endParaRPr lang="es-ES" smtClean="0">
              <a:solidFill>
                <a:srgbClr val="000000"/>
              </a:solidFill>
            </a:endParaRPr>
          </a:p>
        </p:txBody>
      </p:sp>
      <p:graphicFrame>
        <p:nvGraphicFramePr>
          <p:cNvPr id="183603" name="Group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49255"/>
              </p:ext>
            </p:extLst>
          </p:nvPr>
        </p:nvGraphicFramePr>
        <p:xfrm>
          <a:off x="251520" y="1043804"/>
          <a:ext cx="8569325" cy="5288016"/>
        </p:xfrm>
        <a:graphic>
          <a:graphicData uri="http://schemas.openxmlformats.org/drawingml/2006/table">
            <a:tbl>
              <a:tblPr/>
              <a:tblGrid>
                <a:gridCol w="1439863"/>
                <a:gridCol w="936625"/>
                <a:gridCol w="1008062"/>
                <a:gridCol w="1584325"/>
                <a:gridCol w="3600450"/>
              </a:tblGrid>
              <a:tr h="504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 de coordinación</a:t>
                      </a:r>
                      <a:endParaRPr kumimoji="0" lang="es-ES" altLang="ca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Mecanismos teórico de coordinación</a:t>
                      </a:r>
                      <a:endParaRPr kumimoji="0" lang="es-ES" altLang="ca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Mecanismo de coordinación asistencial</a:t>
                      </a:r>
                      <a:endParaRPr kumimoji="0" lang="es-ES" altLang="ca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426694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Programación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Normalización de habilidades 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Sistema de experto: formación continua, alternativas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consulta tradicional</a:t>
                      </a:r>
                      <a:endParaRPr kumimoji="0" lang="es-ES" altLang="ca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609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Normalización de procesos de trabajo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GPG, Mapas de atención, Guías farmacológicas,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planificación del alta.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Protocolos y circuitos para la referencia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Sistema de  petición de citas compartido</a:t>
                      </a:r>
                      <a:endParaRPr kumimoji="0" lang="es-ES" altLang="ca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Sistema de planificación de acciones</a:t>
                      </a:r>
                      <a:endParaRPr kumimoji="0" lang="es-ES" altLang="ca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94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Normalización de resultados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Mapas de atención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Sistemas de control del rendimiento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5">
                <a:tc row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Retroalimentación 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Supervisión directa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Gestor de programa o proceso asistencial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5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Adaptación mutua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Comunicación informal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e-mail, correo, web, teléfono, reuniones informales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94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Dispositivos de enlace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Grupos de trabajo</a:t>
                      </a: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Grupos de trabajo multidisciplinarios, interdisciplinarios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y transdisciplinarios 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94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Puesto de enlace</a:t>
                      </a: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Gestor de casos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Central de regulación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3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Comités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permanentes</a:t>
                      </a: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Comité de gestión interniveles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94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Directivo integrador</a:t>
                      </a: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Director asistencial, director de ámbito transversal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Director de área</a:t>
                      </a: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5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Estructura matricial</a:t>
                      </a: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buSzTx/>
                        <a:buFontTx/>
                        <a:buNone/>
                        <a:tabLst/>
                      </a:pPr>
                      <a:endParaRPr kumimoji="0" lang="es-ES" altLang="ca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94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Sistema de información vertical</a:t>
                      </a:r>
                      <a:endParaRPr kumimoji="0" lang="es-ES" altLang="ca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0044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Hoja de referencia y contrarreferencia</a:t>
                      </a:r>
                      <a:endParaRPr kumimoji="0" lang="es-ES" altLang="ca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Sistema de información clínica</a:t>
                      </a:r>
                      <a:endParaRPr kumimoji="0" lang="es-ES" altLang="ca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T="45709" marB="45709" anchor="ctr" horzOverflow="overflow">
                    <a:lnL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88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8" name="Rectangle 284"/>
          <p:cNvSpPr>
            <a:spLocks noChangeArrowheads="1"/>
          </p:cNvSpPr>
          <p:nvPr/>
        </p:nvSpPr>
        <p:spPr bwMode="auto">
          <a:xfrm>
            <a:off x="0" y="5645150"/>
            <a:ext cx="9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>
            <a:spAutoFit/>
          </a:bodyPr>
          <a:lstStyle>
            <a:lvl1pPr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endParaRPr lang="es-ES" altLang="ca-ES" sz="1800" smtClean="0">
              <a:solidFill>
                <a:srgbClr val="000000"/>
              </a:solidFill>
            </a:endParaRPr>
          </a:p>
        </p:txBody>
      </p:sp>
      <p:sp>
        <p:nvSpPr>
          <p:cNvPr id="12349" name="Text Box 300"/>
          <p:cNvSpPr txBox="1">
            <a:spLocks noChangeArrowheads="1"/>
          </p:cNvSpPr>
          <p:nvPr/>
        </p:nvSpPr>
        <p:spPr bwMode="auto">
          <a:xfrm>
            <a:off x="286991" y="6401593"/>
            <a:ext cx="2351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 marL="450850" indent="-450850"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DE7008"/>
              </a:buClr>
            </a:pPr>
            <a:r>
              <a:rPr lang="es-ES" altLang="ca-ES" sz="1200" i="1" dirty="0" smtClean="0">
                <a:solidFill>
                  <a:srgbClr val="000000"/>
                </a:solidFill>
              </a:rPr>
              <a:t>Adaptado de Terraza et al, 2005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44462" y="171550"/>
            <a:ext cx="9036050" cy="665162"/>
          </a:xfrm>
          <a:prstGeom prst="rect">
            <a:avLst/>
          </a:prstGeom>
        </p:spPr>
        <p:txBody>
          <a:bodyPr/>
          <a:lstStyle>
            <a:lvl1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908050" indent="-450850" algn="l" rtl="0" fontAlgn="base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365250" indent="-450850" algn="l" rtl="0" fontAlgn="base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822450" indent="-450850" algn="l" rtl="0" fontAlgn="base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279650" indent="-450850" algn="l" rtl="0" fontAlgn="base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" altLang="ca-ES" sz="2800" dirty="0" smtClean="0">
                <a:solidFill>
                  <a:srgbClr val="FFFFFF"/>
                </a:solidFill>
              </a:rPr>
              <a:t> </a:t>
            </a:r>
            <a:r>
              <a:rPr lang="es-ES" altLang="ca-ES" sz="2800" dirty="0">
                <a:solidFill>
                  <a:srgbClr val="FFFFFF"/>
                </a:solidFill>
              </a:rPr>
              <a:t> </a:t>
            </a:r>
            <a:r>
              <a:rPr lang="es-ES" altLang="ca-ES" sz="2400" dirty="0" smtClean="0">
                <a:solidFill>
                  <a:srgbClr val="FFFFFF"/>
                </a:solidFill>
              </a:rPr>
              <a:t>Mecanismos de coordinación entre niveles</a:t>
            </a:r>
            <a:endParaRPr lang="es-ES" altLang="ca-E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dirty="0" smtClean="0"/>
              <a:t>Características de la muestra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05287"/>
              </p:ext>
            </p:extLst>
          </p:nvPr>
        </p:nvGraphicFramePr>
        <p:xfrm>
          <a:off x="900113" y="836613"/>
          <a:ext cx="7281863" cy="5472110"/>
        </p:xfrm>
        <a:graphic>
          <a:graphicData uri="http://schemas.openxmlformats.org/drawingml/2006/table">
            <a:tbl>
              <a:tblPr/>
              <a:tblGrid>
                <a:gridCol w="2036765"/>
                <a:gridCol w="874735"/>
                <a:gridCol w="874735"/>
                <a:gridCol w="874735"/>
                <a:gridCol w="874735"/>
                <a:gridCol w="871423"/>
                <a:gridCol w="874735"/>
              </a:tblGrid>
              <a:tr h="246372">
                <a:tc rowSpan="2">
                  <a:txBody>
                    <a:bodyPr/>
                    <a:lstStyle/>
                    <a:p>
                      <a:pPr algn="r" fontAlgn="ctr"/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Argentina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Brasil</a:t>
                      </a: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Chile</a:t>
                      </a: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Colombia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México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Uruguay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485313">
                <a:tc vMerge="1">
                  <a:txBody>
                    <a:bodyPr/>
                    <a:lstStyle/>
                    <a:p>
                      <a:pPr algn="l" rtl="0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  <a:p>
                      <a:pPr algn="ctr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  <a:p>
                      <a:pPr algn="ctr" rtl="0" fontAlgn="ctr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363</a:t>
                      </a:r>
                    </a:p>
                    <a:p>
                      <a:pPr algn="ctr" fontAlgn="t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  <a:p>
                      <a:pPr algn="ctr" rtl="0" fontAlgn="ctr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353</a:t>
                      </a:r>
                    </a:p>
                    <a:p>
                      <a:pPr algn="ctr" rtl="0" fontAlgn="ctr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ca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Sexo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22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Mujeres</a:t>
                      </a: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 (69,7</a:t>
                      </a: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 (57,7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 (47,7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 (34,7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 (44,7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 (54,1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35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Edad</a:t>
                      </a: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200" dirty="0"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24-35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años</a:t>
                      </a: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(22,3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 (27,3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 (38,2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 (</a:t>
                      </a:r>
                      <a:r>
                        <a:rPr lang="es-E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(17,0)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 a 50 años</a:t>
                      </a: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 (45,7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 (40,7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 (36,2</a:t>
                      </a:r>
                      <a:r>
                        <a:rPr lang="es-E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 (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25,9)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38,1)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 (47,0)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a 81 años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 (32,0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 (31,0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(25,6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(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21,5)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51,5)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 (34,3)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Nivel asistencial</a:t>
                      </a: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200"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Atención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primaria (AP)</a:t>
                      </a: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 (44,9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 (28,6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 (40,5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 (32,5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 (42,7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 (30,9)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Atención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especializada (AE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 (55,1</a:t>
                      </a:r>
                      <a:r>
                        <a:rPr lang="es-E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 (71,4</a:t>
                      </a:r>
                      <a:r>
                        <a:rPr lang="es-E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 (59,5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 (67,5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 (57,3</a:t>
                      </a:r>
                      <a:r>
                        <a:rPr lang="es-ES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 (69,1)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Tiempo por paciente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s-E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200"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Atención primaria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200" dirty="0"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≤</a:t>
                      </a:r>
                      <a:r>
                        <a:rPr lang="es-E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minutos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(43,3)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(49,5)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 (73,1)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(5,1)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(5,8)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 (80,7)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&gt; 15 minutos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(56,7)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(50,5)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(27,0)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 (94,9)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 (94,2)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(17,4)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Atención especializada</a:t>
                      </a: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51" marR="6051" marT="605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51" marR="6051" marT="605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51" marR="6051" marT="605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51" marR="6051" marT="605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51" marR="6051" marT="605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≤ 15 minutos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 (52,8)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 (79,3)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 (60,0)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(31,1)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(19,2)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 (81,2)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77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&gt; 15 minutos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8571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(33,2)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(20,7)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 (40,0)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 (68,9)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 (80,8)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 (18,9)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827088" y="6308725"/>
            <a:ext cx="76422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b="1" dirty="0" smtClean="0">
                <a:solidFill>
                  <a:srgbClr val="000000"/>
                </a:solidFill>
              </a:rPr>
              <a:t>**</a:t>
            </a:r>
            <a:r>
              <a:rPr lang="es-ES" sz="1000" dirty="0">
                <a:solidFill>
                  <a:srgbClr val="000000"/>
                </a:solidFill>
              </a:rPr>
              <a:t>Porcentaje calculado en base a la n de cada nivel.</a:t>
            </a:r>
            <a:endParaRPr lang="es-ES" sz="105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28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182591"/>
              </p:ext>
            </p:extLst>
          </p:nvPr>
        </p:nvGraphicFramePr>
        <p:xfrm>
          <a:off x="478960" y="908720"/>
          <a:ext cx="8213667" cy="5584754"/>
        </p:xfrm>
        <a:graphic>
          <a:graphicData uri="http://schemas.openxmlformats.org/drawingml/2006/table">
            <a:tbl>
              <a:tblPr/>
              <a:tblGrid>
                <a:gridCol w="2815834"/>
                <a:gridCol w="991344"/>
                <a:gridCol w="855683"/>
                <a:gridCol w="911535"/>
                <a:gridCol w="879757"/>
                <a:gridCol w="879757"/>
                <a:gridCol w="879757"/>
              </a:tblGrid>
              <a:tr h="283165">
                <a:tc rowSpan="2">
                  <a:txBody>
                    <a:bodyPr/>
                    <a:lstStyle/>
                    <a:p>
                      <a:pPr algn="l" fontAlgn="t"/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70" marR="7870" marT="78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Argentina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Brasil</a:t>
                      </a: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Chile</a:t>
                      </a: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Colombia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México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Uruguay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8" marR="7868" marT="78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428811">
                <a:tc vMerge="1">
                  <a:txBody>
                    <a:bodyPr/>
                    <a:lstStyle/>
                    <a:p>
                      <a:pPr algn="l" fontAlgn="t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69" marR="7869" marT="78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  <a:p>
                      <a:pPr algn="ctr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  <a:p>
                      <a:pPr algn="ctr" rtl="0" fontAlgn="ctr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363</a:t>
                      </a:r>
                    </a:p>
                    <a:p>
                      <a:pPr algn="ctr" fontAlgn="t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  <a:p>
                      <a:pPr algn="ctr" rtl="0" fontAlgn="ctr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353</a:t>
                      </a:r>
                    </a:p>
                    <a:p>
                      <a:pPr algn="ctr" rtl="0" fontAlgn="ctr"/>
                      <a:r>
                        <a:rPr lang="ca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a-E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(%)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2412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Experiencia en lugar de trabajo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 1 año </a:t>
                      </a:r>
                    </a:p>
                  </a:txBody>
                  <a:tcPr marL="7870" marR="7870" marT="78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(9,9)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</a:t>
                      </a:r>
                      <a:r>
                        <a:rPr lang="es-E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años</a:t>
                      </a:r>
                    </a:p>
                  </a:txBody>
                  <a:tcPr marL="7870" marR="7870" marT="78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 (17,4)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 (29,4)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 (17,5)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(27,0)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(11,0)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(15,3)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16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3 años </a:t>
                      </a:r>
                    </a:p>
                  </a:txBody>
                  <a:tcPr marL="7870" marR="7870" marT="78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 (69,1)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 (51,4)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 (48,9)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 (39,9)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 (81,6)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 (74,8)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16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Tipo de contrato</a:t>
                      </a: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200" dirty="0"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758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Estable </a:t>
                      </a:r>
                    </a:p>
                  </a:txBody>
                  <a:tcPr marL="7870" marR="7870" marT="78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 (77,0)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 (76,6)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 (37,7)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(20,5)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 (81,0)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 (73,1)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Temporal</a:t>
                      </a:r>
                    </a:p>
                  </a:txBody>
                  <a:tcPr marL="7870" marR="7870" marT="78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(23,1)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(23,4)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 (62,3)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283 (79,5)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 (19,0)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(23,5)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Horas contratadas por semana</a:t>
                      </a:r>
                    </a:p>
                  </a:txBody>
                  <a:tcPr marL="7870" marR="7870" marT="78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200" dirty="0"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 20 horas</a:t>
                      </a: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57,5)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157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20-40 horas</a:t>
                      </a: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49,7)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32,8)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351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33,4)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40 horas</a:t>
                      </a: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40,5)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55,9)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16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Trabaja en el sector </a:t>
                      </a: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privado</a:t>
                      </a:r>
                      <a:endParaRPr lang="es-E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 (34,0)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 (55,4)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(57,5)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 (36,1)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 (48,8)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 (86,7)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16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Suficiente</a:t>
                      </a:r>
                      <a:r>
                        <a:rPr lang="ca-E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12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tiempo</a:t>
                      </a:r>
                      <a:r>
                        <a:rPr lang="ca-E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consulta para la </a:t>
                      </a:r>
                      <a:r>
                        <a:rPr lang="ca-ES" sz="12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coordinación</a:t>
                      </a:r>
                      <a:endParaRPr lang="ca-E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 (30,6)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 (36,5)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(14,1)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 (16,8)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(26,0)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 (38,8)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4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a los médicos del otro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</a:t>
                      </a:r>
                      <a:r>
                        <a:rPr lang="es-ES" sz="1200" b="1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ES" sz="1200" baseline="30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476">
                <a:tc>
                  <a:txBody>
                    <a:bodyPr/>
                    <a:lstStyle/>
                    <a:p>
                      <a:pPr marL="108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Atención primaria</a:t>
                      </a:r>
                      <a:endParaRPr lang="es-E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(31,2)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(11,9)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(9,9)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(7,6)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(11,5)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 (63,3)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476">
                <a:tc>
                  <a:txBody>
                    <a:bodyPr/>
                    <a:lstStyle/>
                    <a:p>
                      <a:pPr marL="108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Atención especializada</a:t>
                      </a:r>
                      <a:endParaRPr lang="es-E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 (33,7)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(10,7)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(9,2)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(6,9)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(11,5)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(73,8)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4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Confía en las habilidades de los médicos del otro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</a:t>
                      </a:r>
                      <a:r>
                        <a:rPr lang="es-ES" sz="1200" b="1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E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+mn-lt"/>
                      </a:endParaRPr>
                    </a:p>
                  </a:txBody>
                  <a:tcPr marL="9526" marR="85734" marT="95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8690">
                <a:tc>
                  <a:txBody>
                    <a:bodyPr/>
                    <a:lstStyle/>
                    <a:p>
                      <a:pPr marL="108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Atención primaria</a:t>
                      </a:r>
                      <a:endParaRPr lang="es-E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 (80,9)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 (67,9)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 (83,7)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(83,0)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 (78,8)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(89,9)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108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Atención especializada</a:t>
                      </a:r>
                      <a:endParaRPr lang="es-E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 (72,0)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 (45,2)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(30,9)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 (43,3)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 (28,2)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 (78,3)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4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dirty="0" smtClean="0"/>
              <a:t>Características de la muestra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95288" y="6453336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baseline="30000" dirty="0"/>
              <a:t>a </a:t>
            </a:r>
            <a:r>
              <a:rPr lang="es-ES" sz="1000" b="1" dirty="0"/>
              <a:t>Si: </a:t>
            </a:r>
            <a:r>
              <a:rPr lang="es-ES" sz="1000" dirty="0"/>
              <a:t>siempre, muchas </a:t>
            </a:r>
            <a:r>
              <a:rPr lang="es-ES" sz="1000" dirty="0" smtClean="0"/>
              <a:t>veces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</p:spTree>
    <p:extLst>
      <p:ext uri="{BB962C8B-B14F-4D97-AF65-F5344CB8AC3E}">
        <p14:creationId xmlns:p14="http://schemas.microsoft.com/office/powerpoint/2010/main" val="18648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ca-ES" sz="3200" dirty="0" smtClean="0"/>
              <a:t>Introducción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16632"/>
            <a:ext cx="8291512" cy="4333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ES" altLang="ca-ES" sz="3200" kern="0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99233" y="1052736"/>
            <a:ext cx="8083621" cy="6771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La </a:t>
            </a:r>
            <a:r>
              <a:rPr lang="es-ES" dirty="0"/>
              <a:t>coordinación </a:t>
            </a:r>
            <a:r>
              <a:rPr lang="es-ES" dirty="0" smtClean="0"/>
              <a:t>entre los </a:t>
            </a:r>
            <a:r>
              <a:rPr lang="es-ES" dirty="0"/>
              <a:t>niveles de </a:t>
            </a:r>
            <a:r>
              <a:rPr lang="es-ES" dirty="0" smtClean="0"/>
              <a:t>atención se considera que mejora </a:t>
            </a:r>
            <a:r>
              <a:rPr lang="es-ES" dirty="0"/>
              <a:t>la calidad y la eficiencia en los sistemas de </a:t>
            </a:r>
            <a:r>
              <a:rPr lang="es-ES" dirty="0" smtClean="0"/>
              <a:t>salud.</a:t>
            </a:r>
            <a:endParaRPr lang="es-ES" sz="2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99233" y="2096452"/>
            <a:ext cx="8083621" cy="6771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Es una prioridad, en la </a:t>
            </a:r>
            <a:r>
              <a:rPr lang="es-ES" dirty="0"/>
              <a:t>estrategia de la </a:t>
            </a:r>
            <a:r>
              <a:rPr lang="es-ES" dirty="0" smtClean="0"/>
              <a:t>OPS, </a:t>
            </a:r>
            <a:r>
              <a:rPr lang="es-ES" dirty="0"/>
              <a:t>para reforzar </a:t>
            </a:r>
            <a:r>
              <a:rPr lang="es-ES" dirty="0" smtClean="0"/>
              <a:t>el </a:t>
            </a:r>
            <a:r>
              <a:rPr lang="es-ES" dirty="0"/>
              <a:t>modelo de salud basado en la atención primaria en </a:t>
            </a:r>
            <a:r>
              <a:rPr lang="es-ES" dirty="0" smtClean="0"/>
              <a:t>Latinoamérica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499233" y="3145973"/>
            <a:ext cx="8083621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A pesar de ser una </a:t>
            </a:r>
            <a:r>
              <a:rPr lang="es-ES" dirty="0" smtClean="0"/>
              <a:t>preocupación en esta región, ha sido escasamente analizada. </a:t>
            </a:r>
            <a:endParaRPr lang="es-ES" dirty="0"/>
          </a:p>
        </p:txBody>
      </p:sp>
      <p:grpSp>
        <p:nvGrpSpPr>
          <p:cNvPr id="35" name="Grupo 34"/>
          <p:cNvGrpSpPr/>
          <p:nvPr/>
        </p:nvGrpSpPr>
        <p:grpSpPr>
          <a:xfrm>
            <a:off x="1331640" y="4299754"/>
            <a:ext cx="6773224" cy="2169584"/>
            <a:chOff x="1835696" y="4334967"/>
            <a:chExt cx="6773224" cy="2169584"/>
          </a:xfrm>
        </p:grpSpPr>
        <p:sp>
          <p:nvSpPr>
            <p:cNvPr id="22" name="Rectángulo redondeado 21"/>
            <p:cNvSpPr/>
            <p:nvPr/>
          </p:nvSpPr>
          <p:spPr>
            <a:xfrm>
              <a:off x="1835696" y="5143956"/>
              <a:ext cx="1591720" cy="361621"/>
            </a:xfrm>
            <a:prstGeom prst="round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1835696" y="4334967"/>
              <a:ext cx="6773224" cy="2169584"/>
              <a:chOff x="1835696" y="4334967"/>
              <a:chExt cx="6773224" cy="2169584"/>
            </a:xfrm>
          </p:grpSpPr>
          <p:sp>
            <p:nvSpPr>
              <p:cNvPr id="26" name="Rectángulo redondeado 25"/>
              <p:cNvSpPr/>
              <p:nvPr/>
            </p:nvSpPr>
            <p:spPr>
              <a:xfrm>
                <a:off x="4460742" y="5776264"/>
                <a:ext cx="4071698" cy="728287"/>
              </a:xfrm>
              <a:prstGeom prst="round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33" name="Grupo 32"/>
              <p:cNvGrpSpPr/>
              <p:nvPr/>
            </p:nvGrpSpPr>
            <p:grpSpPr>
              <a:xfrm>
                <a:off x="1835696" y="4334967"/>
                <a:ext cx="6773224" cy="2169584"/>
                <a:chOff x="1835696" y="4334967"/>
                <a:chExt cx="6773224" cy="2169584"/>
              </a:xfrm>
            </p:grpSpPr>
            <p:sp>
              <p:nvSpPr>
                <p:cNvPr id="21" name="Rectángulo redondeado 20"/>
                <p:cNvSpPr/>
                <p:nvPr/>
              </p:nvSpPr>
              <p:spPr>
                <a:xfrm>
                  <a:off x="4460742" y="4334967"/>
                  <a:ext cx="4071698" cy="385379"/>
                </a:xfrm>
                <a:prstGeom prst="roundRect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3" name="Rectángulo redondeado 22"/>
                <p:cNvSpPr/>
                <p:nvPr/>
              </p:nvSpPr>
              <p:spPr>
                <a:xfrm>
                  <a:off x="1835696" y="5864034"/>
                  <a:ext cx="1591720" cy="361621"/>
                </a:xfrm>
                <a:prstGeom prst="roundRect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3" name="Rectángulo redondeado 12"/>
                <p:cNvSpPr/>
                <p:nvPr/>
              </p:nvSpPr>
              <p:spPr>
                <a:xfrm>
                  <a:off x="1835696" y="4334967"/>
                  <a:ext cx="1591720" cy="385380"/>
                </a:xfrm>
                <a:prstGeom prst="roundRect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4" name="CuadroTexto 13"/>
                <p:cNvSpPr txBox="1"/>
                <p:nvPr/>
              </p:nvSpPr>
              <p:spPr>
                <a:xfrm>
                  <a:off x="1907704" y="4351014"/>
                  <a:ext cx="1507120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lvl="0" eaLnBrk="1" fontAlgn="auto" hangingPunct="1">
                    <a:spcAft>
                      <a:spcPts val="0"/>
                    </a:spcAft>
                    <a:buClr>
                      <a:srgbClr val="0B1455"/>
                    </a:buClr>
                    <a:defRPr/>
                  </a:pPr>
                  <a:r>
                    <a:rPr lang="es-ES" altLang="ca-ES" b="1" kern="0" dirty="0"/>
                    <a:t>Nivel macro </a:t>
                  </a:r>
                  <a:endParaRPr lang="es-ES" altLang="ca-ES" b="1" kern="0" dirty="0">
                    <a:sym typeface="Wingdings" panose="05000000000000000000" pitchFamily="2" charset="2"/>
                  </a:endParaRPr>
                </a:p>
              </p:txBody>
            </p:sp>
            <p:sp>
              <p:nvSpPr>
                <p:cNvPr id="17" name="CuadroTexto 16"/>
                <p:cNvSpPr txBox="1"/>
                <p:nvPr/>
              </p:nvSpPr>
              <p:spPr>
                <a:xfrm>
                  <a:off x="1920296" y="5864035"/>
                  <a:ext cx="1507120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lvl="0" eaLnBrk="1" fontAlgn="auto" hangingPunct="1">
                    <a:spcAft>
                      <a:spcPts val="0"/>
                    </a:spcAft>
                    <a:buClr>
                      <a:srgbClr val="0B1455"/>
                    </a:buClr>
                    <a:defRPr/>
                  </a:pPr>
                  <a:r>
                    <a:rPr lang="es-ES" altLang="ca-ES" b="1" kern="0" dirty="0"/>
                    <a:t>Nivel </a:t>
                  </a:r>
                  <a:r>
                    <a:rPr lang="es-ES" altLang="ca-ES" b="1" kern="0" dirty="0" smtClean="0"/>
                    <a:t>micro </a:t>
                  </a:r>
                  <a:endParaRPr lang="es-ES" altLang="ca-ES" b="1" kern="0" dirty="0">
                    <a:sym typeface="Wingdings" panose="05000000000000000000" pitchFamily="2" charset="2"/>
                  </a:endParaRPr>
                </a:p>
              </p:txBody>
            </p:sp>
            <p:grpSp>
              <p:nvGrpSpPr>
                <p:cNvPr id="32" name="Grupo 31"/>
                <p:cNvGrpSpPr/>
                <p:nvPr/>
              </p:nvGrpSpPr>
              <p:grpSpPr>
                <a:xfrm>
                  <a:off x="1934008" y="4368666"/>
                  <a:ext cx="6674912" cy="2135885"/>
                  <a:chOff x="1920296" y="4366812"/>
                  <a:chExt cx="6674912" cy="2135885"/>
                </a:xfrm>
              </p:grpSpPr>
              <p:sp>
                <p:nvSpPr>
                  <p:cNvPr id="25" name="Rectángulo redondeado 24"/>
                  <p:cNvSpPr/>
                  <p:nvPr/>
                </p:nvSpPr>
                <p:spPr>
                  <a:xfrm>
                    <a:off x="4460742" y="5139838"/>
                    <a:ext cx="4071698" cy="363885"/>
                  </a:xfrm>
                  <a:prstGeom prst="roundRect">
                    <a:avLst/>
                  </a:prstGeom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5" name="CuadroTexto 14"/>
                  <p:cNvSpPr txBox="1"/>
                  <p:nvPr/>
                </p:nvSpPr>
                <p:spPr>
                  <a:xfrm>
                    <a:off x="1920296" y="5139838"/>
                    <a:ext cx="150712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lvl="0" eaLnBrk="1" fontAlgn="auto" hangingPunct="1">
                      <a:spcAft>
                        <a:spcPts val="0"/>
                      </a:spcAft>
                      <a:buClr>
                        <a:srgbClr val="0B1455"/>
                      </a:buClr>
                      <a:defRPr/>
                    </a:pPr>
                    <a:r>
                      <a:rPr lang="es-ES" altLang="ca-ES" b="1" kern="0" dirty="0"/>
                      <a:t>Nivel </a:t>
                    </a:r>
                    <a:r>
                      <a:rPr lang="es-ES" altLang="ca-ES" b="1" kern="0" dirty="0" smtClean="0"/>
                      <a:t>meso </a:t>
                    </a:r>
                    <a:endParaRPr lang="es-ES" altLang="ca-ES" b="1" kern="0" dirty="0"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18" name="CuadroTexto 17"/>
                  <p:cNvSpPr txBox="1"/>
                  <p:nvPr/>
                </p:nvSpPr>
                <p:spPr>
                  <a:xfrm>
                    <a:off x="4701624" y="4366812"/>
                    <a:ext cx="3589934" cy="32316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lvl="0" eaLnBrk="1" fontAlgn="auto" hangingPunct="1">
                      <a:spcAft>
                        <a:spcPts val="0"/>
                      </a:spcAft>
                      <a:buClr>
                        <a:srgbClr val="0B1455"/>
                      </a:buClr>
                      <a:defRPr/>
                    </a:pPr>
                    <a:r>
                      <a:rPr lang="es-ES" altLang="ca-ES" sz="1500" kern="0" dirty="0" err="1" smtClean="0">
                        <a:sym typeface="Wingdings" panose="05000000000000000000" pitchFamily="2" charset="2"/>
                      </a:rPr>
                      <a:t>Desarrollladas</a:t>
                    </a:r>
                    <a:r>
                      <a:rPr lang="es-ES" altLang="ca-ES" sz="1500" kern="0" dirty="0" smtClean="0">
                        <a:sym typeface="Wingdings" panose="05000000000000000000" pitchFamily="2" charset="2"/>
                      </a:rPr>
                      <a:t> a nivel </a:t>
                    </a:r>
                    <a:r>
                      <a:rPr lang="es-ES" altLang="ca-ES" sz="1500" kern="0" dirty="0" err="1" smtClean="0">
                        <a:sym typeface="Wingdings" panose="05000000000000000000" pitchFamily="2" charset="2"/>
                      </a:rPr>
                      <a:t>supraorganizativo</a:t>
                    </a:r>
                    <a:endParaRPr lang="es-ES" altLang="ca-ES" sz="1500" kern="0" dirty="0" smtClean="0"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1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460742" y="5733256"/>
                    <a:ext cx="4134466" cy="7694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C70044"/>
                      </a:buClr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70044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C70044"/>
                      </a:buClr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70044"/>
                      </a:buClr>
                      <a:buChar char="•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C70044"/>
                      </a:buClr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C70044"/>
                      </a:buClr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C70044"/>
                      </a:buClr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C70044"/>
                      </a:buClr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C70044"/>
                      </a:buClr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1876425" marR="0" lvl="0" indent="-1876425" defTabSz="9144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>
                        <a:srgbClr val="DE7008"/>
                      </a:buClr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" altLang="pt-BR" sz="1600" b="1" i="0" u="none" strike="noStrike" kern="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sym typeface="Wingdings" panose="05000000000000000000" pitchFamily="2" charset="2"/>
                      </a:rPr>
                      <a:t>Desarrolladas gestores y profesionales</a:t>
                    </a:r>
                    <a:endParaRPr kumimoji="0" lang="es-ES" altLang="pt-BR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sym typeface="Wingdings" panose="05000000000000000000" pitchFamily="2" charset="2"/>
                    </a:endParaRPr>
                  </a:p>
                  <a:p>
                    <a:pPr marL="1876425" marR="0" lvl="0" indent="-1876425" defTabSz="9144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>
                        <a:srgbClr val="DE7008"/>
                      </a:buClr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" altLang="pt-B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C70044"/>
                        </a:solidFill>
                        <a:effectLst/>
                        <a:uLnTx/>
                        <a:uFillTx/>
                        <a:sym typeface="Wingdings" panose="05000000000000000000" pitchFamily="2" charset="2"/>
                      </a:rPr>
                      <a:t>Mecanismos de coordinación individuales </a:t>
                    </a:r>
                  </a:p>
                  <a:p>
                    <a:pPr marL="1876425" marR="0" lvl="0" indent="-1876425" defTabSz="9144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>
                        <a:srgbClr val="DE7008"/>
                      </a:buClr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" altLang="pt-B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C70044"/>
                        </a:solidFill>
                        <a:effectLst/>
                        <a:uLnTx/>
                        <a:uFillTx/>
                        <a:sym typeface="Wingdings" panose="05000000000000000000" pitchFamily="2" charset="2"/>
                      </a:rPr>
                      <a:t>o como </a:t>
                    </a:r>
                    <a:r>
                      <a:rPr lang="es-ES" altLang="pt-BR" sz="1400" b="1" kern="0" noProof="0" dirty="0" smtClean="0">
                        <a:solidFill>
                          <a:srgbClr val="C70044"/>
                        </a:solidFill>
                        <a:sym typeface="Wingdings" panose="05000000000000000000" pitchFamily="2" charset="2"/>
                      </a:rPr>
                      <a:t>e</a:t>
                    </a:r>
                    <a:r>
                      <a:rPr kumimoji="0" lang="es-ES" altLang="pt-BR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C70044"/>
                        </a:solidFill>
                        <a:effectLst/>
                        <a:uLnTx/>
                        <a:uFillTx/>
                        <a:sym typeface="Wingdings" panose="05000000000000000000" pitchFamily="2" charset="2"/>
                      </a:rPr>
                      <a:t>strategia</a:t>
                    </a:r>
                    <a:endParaRPr kumimoji="0" lang="es-ES" altLang="ca-ES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C70044"/>
                      </a:solidFill>
                      <a:effectLst/>
                      <a:uLnTx/>
                      <a:uFillTx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20" name="CuadroTexto 19"/>
                  <p:cNvSpPr txBox="1"/>
                  <p:nvPr/>
                </p:nvSpPr>
                <p:spPr>
                  <a:xfrm>
                    <a:off x="4460742" y="5143956"/>
                    <a:ext cx="4134466" cy="32316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1876425" lvl="0" indent="-1876425" eaLnBrk="1" fontAlgn="auto" hangingPunct="1">
                      <a:spcAft>
                        <a:spcPts val="0"/>
                      </a:spcAft>
                      <a:buClr>
                        <a:srgbClr val="0B1455"/>
                      </a:buClr>
                      <a:defRPr/>
                    </a:pPr>
                    <a:r>
                      <a:rPr lang="es-ES" altLang="ca-ES" sz="1500" kern="0" dirty="0">
                        <a:sym typeface="Wingdings" panose="05000000000000000000" pitchFamily="2" charset="2"/>
                      </a:rPr>
                      <a:t>Desarrolladas e implementadas por </a:t>
                    </a:r>
                    <a:r>
                      <a:rPr lang="es-ES" altLang="ca-ES" sz="1500" kern="0" dirty="0" smtClean="0">
                        <a:sym typeface="Wingdings" panose="05000000000000000000" pitchFamily="2" charset="2"/>
                      </a:rPr>
                      <a:t>gestores</a:t>
                    </a:r>
                  </a:p>
                </p:txBody>
              </p:sp>
            </p:grpSp>
            <p:sp>
              <p:nvSpPr>
                <p:cNvPr id="27" name="Flecha derecha 26"/>
                <p:cNvSpPr/>
                <p:nvPr/>
              </p:nvSpPr>
              <p:spPr>
                <a:xfrm>
                  <a:off x="3688005" y="4342020"/>
                  <a:ext cx="631311" cy="369332"/>
                </a:xfrm>
                <a:prstGeom prst="rightArrow">
                  <a:avLst/>
                </a:prstGeom>
                <a:solidFill>
                  <a:schemeClr val="accent3">
                    <a:lumMod val="85000"/>
                  </a:schemeClr>
                </a:solidFill>
                <a:ln>
                  <a:solidFill>
                    <a:schemeClr val="accent4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8" name="Flecha derecha 27"/>
                <p:cNvSpPr/>
                <p:nvPr/>
              </p:nvSpPr>
              <p:spPr>
                <a:xfrm>
                  <a:off x="3688004" y="5120872"/>
                  <a:ext cx="631311" cy="369332"/>
                </a:xfrm>
                <a:prstGeom prst="rightArrow">
                  <a:avLst/>
                </a:prstGeom>
                <a:solidFill>
                  <a:schemeClr val="accent3">
                    <a:lumMod val="85000"/>
                  </a:schemeClr>
                </a:solidFill>
                <a:ln>
                  <a:solidFill>
                    <a:schemeClr val="accent4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9" name="Flecha derecha 28"/>
                <p:cNvSpPr/>
                <p:nvPr/>
              </p:nvSpPr>
              <p:spPr>
                <a:xfrm>
                  <a:off x="3688003" y="5873690"/>
                  <a:ext cx="631311" cy="369332"/>
                </a:xfrm>
                <a:prstGeom prst="rightArrow">
                  <a:avLst/>
                </a:prstGeom>
                <a:solidFill>
                  <a:schemeClr val="accent3">
                    <a:lumMod val="85000"/>
                  </a:schemeClr>
                </a:solidFill>
                <a:ln>
                  <a:solidFill>
                    <a:schemeClr val="accent4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6394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65481"/>
            <a:ext cx="8291512" cy="433388"/>
          </a:xfrm>
        </p:spPr>
        <p:txBody>
          <a:bodyPr/>
          <a:lstStyle/>
          <a:p>
            <a:pPr eaLnBrk="1" hangingPunct="1"/>
            <a:r>
              <a:rPr lang="en-GB" altLang="ca-ES" sz="2400" dirty="0" err="1" smtClean="0"/>
              <a:t>Introducción</a:t>
            </a:r>
            <a:endParaRPr lang="en-GB" altLang="ca-ES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16632"/>
            <a:ext cx="8291512" cy="4333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ES" altLang="ca-ES" sz="3200" kern="0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709080" y="1218377"/>
            <a:ext cx="7663928" cy="150810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accent6"/>
                </a:solidFill>
                <a:ea typeface="Osaka" pitchFamily="124" charset="-128"/>
              </a:rPr>
              <a:t>Coordinación asistencial </a:t>
            </a:r>
          </a:p>
          <a:p>
            <a:pPr algn="ctr"/>
            <a:endParaRPr lang="es-ES" sz="1200" b="1" dirty="0" smtClean="0"/>
          </a:p>
          <a:p>
            <a:pPr algn="ctr"/>
            <a:r>
              <a:rPr lang="es-ES" altLang="es-ES" sz="2000" b="1" kern="0" dirty="0"/>
              <a:t>Concertación de todos los servicios </a:t>
            </a:r>
            <a:r>
              <a:rPr lang="es-ES" altLang="es-ES" sz="2000" kern="0" dirty="0"/>
              <a:t>necesarios para atender al paciente </a:t>
            </a:r>
            <a:r>
              <a:rPr lang="es-ES" altLang="es-ES" sz="2000" b="1" kern="0" dirty="0"/>
              <a:t>a lo largo del continuo asistencial</a:t>
            </a:r>
            <a:r>
              <a:rPr lang="es-ES" altLang="es-ES" sz="2000" kern="0" dirty="0"/>
              <a:t>, de manera que se armonicen y se </a:t>
            </a:r>
            <a:r>
              <a:rPr lang="es-ES" altLang="es-ES" sz="2000" b="1" kern="0" dirty="0"/>
              <a:t>alcance un objetivo común, sin </a:t>
            </a:r>
            <a:r>
              <a:rPr lang="es-ES" altLang="es-ES" sz="2000" b="1" kern="0" dirty="0" smtClean="0"/>
              <a:t>conflictos</a:t>
            </a:r>
            <a:r>
              <a:rPr lang="es-ES" sz="2000" dirty="0" smtClean="0"/>
              <a:t>.</a:t>
            </a:r>
            <a:r>
              <a:rPr lang="es-ES" sz="2000" baseline="30000" dirty="0" smtClean="0"/>
              <a:t>1</a:t>
            </a:r>
            <a:endParaRPr lang="es-ES" sz="2000" baseline="30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709080" y="6340097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/>
              <a:t>1 </a:t>
            </a:r>
            <a:r>
              <a:rPr lang="es-ES" sz="1200" i="1" dirty="0" err="1" smtClean="0"/>
              <a:t>Longest</a:t>
            </a:r>
            <a:r>
              <a:rPr lang="es-ES" sz="1200" i="1" dirty="0" smtClean="0"/>
              <a:t> BB &amp;Young</a:t>
            </a:r>
            <a:r>
              <a:rPr lang="es-ES" sz="1200" i="1" dirty="0"/>
              <a:t>, </a:t>
            </a:r>
            <a:r>
              <a:rPr lang="es-ES" sz="1200" i="1" dirty="0" smtClean="0"/>
              <a:t>G, 2000.</a:t>
            </a:r>
            <a:endParaRPr lang="es-ES" sz="1200" i="1" dirty="0"/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5076056" y="3348343"/>
            <a:ext cx="2258919" cy="5715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>
            <a:noFill/>
          </a:ln>
          <a:effectLst/>
          <a:extLst/>
        </p:spPr>
        <p:txBody>
          <a:bodyPr lIns="64514" tIns="32257" rIns="64514" bIns="32257"/>
          <a:lstStyle>
            <a:lvl1pPr defTabSz="644525"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44525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44525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44525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44525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Tx/>
            </a:pPr>
            <a:r>
              <a:rPr lang="es-ES" altLang="ca-ES" sz="1800" b="1" dirty="0">
                <a:solidFill>
                  <a:schemeClr val="accent2"/>
                </a:solidFill>
                <a:ea typeface="Osaka" pitchFamily="124" charset="-128"/>
              </a:rPr>
              <a:t>Coordinación de la gestión clínica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1691680" y="3350725"/>
            <a:ext cx="2519269" cy="566737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>
            <a:noFill/>
          </a:ln>
          <a:extLst/>
        </p:spPr>
        <p:txBody>
          <a:bodyPr lIns="64514" tIns="32257" rIns="64514" bIns="32257"/>
          <a:lstStyle>
            <a:lvl1pPr defTabSz="644525"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44525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44525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44525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44525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Tx/>
            </a:pPr>
            <a:r>
              <a:rPr lang="es-ES" altLang="ca-ES" sz="1800" b="1" dirty="0">
                <a:solidFill>
                  <a:schemeClr val="accent2"/>
                </a:solidFill>
                <a:ea typeface="Osaka" pitchFamily="124" charset="-128"/>
              </a:rPr>
              <a:t>Coordinación de la información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611684" y="4365104"/>
            <a:ext cx="2606129" cy="923330"/>
          </a:xfrm>
          <a:prstGeom prst="rect">
            <a:avLst/>
          </a:prstGeom>
          <a:noFill/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s-ES_tradnl" altLang="ca-E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Transferencia y </a:t>
            </a:r>
            <a:endParaRPr lang="es-ES_tradnl" altLang="ca-ES" sz="18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s-ES_tradnl" altLang="ca-E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Utilización de la información clínica</a:t>
            </a:r>
            <a:endParaRPr lang="es-ES" altLang="ca-ES" sz="18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716016" y="4365104"/>
            <a:ext cx="3209528" cy="1200329"/>
          </a:xfrm>
          <a:prstGeom prst="rect">
            <a:avLst/>
          </a:prstGeom>
          <a:noFill/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70044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s-ES_tradnl" altLang="ca-E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Coherencia de la atención entre niveles</a:t>
            </a:r>
            <a:endParaRPr lang="es-ES_tradnl" altLang="ca-ES" sz="18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s-ES_tradnl" altLang="ca-E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Seguimiento entre niveles </a:t>
            </a:r>
            <a:endParaRPr lang="es-ES_tradnl" altLang="ca-ES" sz="18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s-ES_tradnl" altLang="ca-E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Accesibilidad entre niveles </a:t>
            </a:r>
            <a:endParaRPr lang="es-ES" altLang="ca-ES" sz="18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Flecha abajo 2"/>
          <p:cNvSpPr/>
          <p:nvPr/>
        </p:nvSpPr>
        <p:spPr>
          <a:xfrm>
            <a:off x="2770732" y="3938865"/>
            <a:ext cx="288032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 abajo 12"/>
          <p:cNvSpPr/>
          <p:nvPr/>
        </p:nvSpPr>
        <p:spPr>
          <a:xfrm>
            <a:off x="6061499" y="3962452"/>
            <a:ext cx="288032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31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76547" y="116632"/>
            <a:ext cx="9036050" cy="665162"/>
          </a:xfrm>
          <a:prstGeom prst="rect">
            <a:avLst/>
          </a:prstGeom>
        </p:spPr>
        <p:txBody>
          <a:bodyPr/>
          <a:lstStyle>
            <a:lvl1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450850" indent="-4508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908050" indent="-450850" algn="l" rtl="0" fontAlgn="base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365250" indent="-450850" algn="l" rtl="0" fontAlgn="base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822450" indent="-450850" algn="l" rtl="0" fontAlgn="base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279650" indent="-450850" algn="l" rtl="0" fontAlgn="base">
              <a:spcBef>
                <a:spcPct val="0"/>
              </a:spcBef>
              <a:spcAft>
                <a:spcPct val="0"/>
              </a:spcAft>
              <a:buClr>
                <a:srgbClr val="DE7008"/>
              </a:buClr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" altLang="ca-ES" sz="3600" dirty="0" smtClean="0">
                <a:solidFill>
                  <a:srgbClr val="FFFFFF"/>
                </a:solidFill>
              </a:rPr>
              <a:t> </a:t>
            </a:r>
            <a:r>
              <a:rPr lang="es-ES" altLang="ca-ES" sz="3600" dirty="0">
                <a:solidFill>
                  <a:srgbClr val="FFFFFF"/>
                </a:solidFill>
              </a:rPr>
              <a:t> </a:t>
            </a:r>
            <a:r>
              <a:rPr lang="es-ES" altLang="ca-ES" dirty="0" smtClean="0">
                <a:solidFill>
                  <a:srgbClr val="FFFFFF"/>
                </a:solidFill>
              </a:rPr>
              <a:t>Objetivo</a:t>
            </a:r>
            <a:endParaRPr lang="es-ES" altLang="ca-ES" dirty="0">
              <a:solidFill>
                <a:srgbClr val="FFFFFF"/>
              </a:solidFill>
            </a:endParaRPr>
          </a:p>
        </p:txBody>
      </p:sp>
      <p:sp>
        <p:nvSpPr>
          <p:cNvPr id="3" name="Marcador de contenido 1"/>
          <p:cNvSpPr txBox="1">
            <a:spLocks/>
          </p:cNvSpPr>
          <p:nvPr/>
        </p:nvSpPr>
        <p:spPr>
          <a:xfrm>
            <a:off x="445256" y="2132856"/>
            <a:ext cx="8298632" cy="201622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938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19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2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Analizar el nivel de conocimiento y uso de los mecanismos de coordinación clínica en redes </a:t>
            </a:r>
            <a:r>
              <a:rPr lang="es-ES" dirty="0"/>
              <a:t> </a:t>
            </a:r>
            <a:r>
              <a:rPr lang="es-ES" dirty="0" smtClean="0"/>
              <a:t>públicas de servicios de salud en seis países de Latinoamérica.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23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44624"/>
            <a:ext cx="8893175" cy="647700"/>
          </a:xfrm>
        </p:spPr>
        <p:txBody>
          <a:bodyPr/>
          <a:lstStyle/>
          <a:p>
            <a:pPr eaLnBrk="1" hangingPunct="1"/>
            <a:r>
              <a:rPr lang="en-GB" altLang="ca-ES" sz="2400" dirty="0" err="1" smtClean="0"/>
              <a:t>Métodos</a:t>
            </a:r>
            <a:endParaRPr lang="en-GB" altLang="ca-ES" sz="24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23" y="978028"/>
            <a:ext cx="4084880" cy="556535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GB" altLang="ca-ES" sz="2000" b="1" dirty="0" err="1" smtClean="0">
                <a:solidFill>
                  <a:schemeClr val="accent2"/>
                </a:solidFill>
              </a:rPr>
              <a:t>Diseño</a:t>
            </a:r>
            <a:endParaRPr lang="en-GB" altLang="ca-ES" sz="2000" b="1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altLang="ca-ES" sz="2000" b="1" dirty="0" err="1" smtClean="0"/>
              <a:t>Estudio</a:t>
            </a:r>
            <a:r>
              <a:rPr lang="en-US" altLang="ca-ES" sz="2000" b="1" dirty="0" smtClean="0"/>
              <a:t> transversal </a:t>
            </a:r>
            <a:r>
              <a:rPr lang="en-US" altLang="ca-ES" sz="2000" dirty="0" err="1" smtClean="0"/>
              <a:t>mediante</a:t>
            </a:r>
            <a:r>
              <a:rPr lang="en-US" altLang="ca-ES" sz="2000" b="1" dirty="0" smtClean="0"/>
              <a:t> </a:t>
            </a:r>
            <a:r>
              <a:rPr lang="en-US" altLang="ca-ES" sz="2000" dirty="0" err="1" smtClean="0"/>
              <a:t>encuesta</a:t>
            </a:r>
            <a:r>
              <a:rPr lang="en-US" altLang="ca-ES" sz="2000" dirty="0" smtClean="0"/>
              <a:t> </a:t>
            </a:r>
            <a:r>
              <a:rPr lang="en-US" altLang="ca-ES" sz="2000" dirty="0"/>
              <a:t>(Mayo-</a:t>
            </a:r>
            <a:r>
              <a:rPr lang="en-US" altLang="ca-ES" sz="2000" dirty="0" err="1"/>
              <a:t>Octubre</a:t>
            </a:r>
            <a:r>
              <a:rPr lang="en-US" altLang="ca-ES" sz="2000" dirty="0"/>
              <a:t> 2015</a:t>
            </a:r>
            <a:r>
              <a:rPr lang="en-US" altLang="ca-ES" sz="2000" dirty="0" smtClean="0"/>
              <a:t>)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es-ES" altLang="ca-ES" sz="2000" b="1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altLang="ca-ES" sz="2000" b="1" dirty="0">
                <a:solidFill>
                  <a:schemeClr val="accent2"/>
                </a:solidFill>
              </a:rPr>
              <a:t>Cuestionario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altLang="ca-ES" sz="2000" b="1" dirty="0"/>
              <a:t>COORDENA </a:t>
            </a:r>
            <a:r>
              <a:rPr lang="en-US" altLang="ca-ES" sz="2000" dirty="0" err="1"/>
              <a:t>adaptado</a:t>
            </a:r>
            <a:r>
              <a:rPr lang="en-US" altLang="ca-ES" sz="2000" dirty="0"/>
              <a:t> y </a:t>
            </a:r>
            <a:r>
              <a:rPr lang="en-US" altLang="ca-ES" sz="2000" dirty="0" err="1"/>
              <a:t>pilotado</a:t>
            </a:r>
            <a:r>
              <a:rPr lang="en-US" altLang="ca-ES" sz="2000" dirty="0"/>
              <a:t> en </a:t>
            </a:r>
            <a:r>
              <a:rPr lang="en-US" altLang="ca-ES" sz="2000" dirty="0" err="1"/>
              <a:t>cada</a:t>
            </a:r>
            <a:r>
              <a:rPr lang="en-US" altLang="ca-ES" sz="2000" dirty="0"/>
              <a:t> </a:t>
            </a:r>
            <a:r>
              <a:rPr lang="en-US" altLang="ca-ES" sz="2000" dirty="0" err="1"/>
              <a:t>país</a:t>
            </a:r>
            <a:endParaRPr lang="en-US" altLang="ca-ES" sz="2000" dirty="0"/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es-ES" altLang="ca-ES" sz="2000" b="1" dirty="0"/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GB" altLang="ca-ES" sz="2000" b="1" dirty="0" err="1" smtClean="0">
                <a:solidFill>
                  <a:schemeClr val="accent2"/>
                </a:solidFill>
              </a:rPr>
              <a:t>Población</a:t>
            </a:r>
            <a:r>
              <a:rPr lang="en-GB" altLang="ca-ES" sz="2000" b="1" dirty="0" smtClean="0">
                <a:solidFill>
                  <a:schemeClr val="accent2"/>
                </a:solidFill>
              </a:rPr>
              <a:t> de </a:t>
            </a:r>
            <a:r>
              <a:rPr lang="en-GB" altLang="ca-ES" sz="2000" b="1" dirty="0" err="1" smtClean="0">
                <a:solidFill>
                  <a:schemeClr val="accent2"/>
                </a:solidFill>
              </a:rPr>
              <a:t>estudio</a:t>
            </a:r>
            <a:endParaRPr lang="en-GB" altLang="ca-ES" sz="20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s-ES" altLang="ca-ES" sz="2000" b="1" dirty="0" smtClean="0"/>
              <a:t>Médicos de atención primaria y especializada</a:t>
            </a:r>
            <a:r>
              <a:rPr lang="es-ES" altLang="ca-ES" sz="2000" dirty="0" smtClean="0"/>
              <a:t>, de redes públicas de salud, que estuvieran trabajando </a:t>
            </a:r>
            <a:r>
              <a:rPr lang="es-ES" altLang="ca-ES" sz="2000" dirty="0"/>
              <a:t>en la red </a:t>
            </a:r>
            <a:r>
              <a:rPr lang="es-ES" altLang="ca-ES" sz="2000" dirty="0" smtClean="0"/>
              <a:t>más de </a:t>
            </a:r>
            <a:r>
              <a:rPr lang="es-ES" altLang="ca-ES" sz="2000" dirty="0"/>
              <a:t>tres </a:t>
            </a:r>
            <a:r>
              <a:rPr lang="es-ES" altLang="ca-ES" sz="2000" dirty="0" smtClean="0"/>
              <a:t>meses.</a:t>
            </a:r>
            <a:endParaRPr lang="en-GB" altLang="ca-E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GB" altLang="ca-ES" sz="2000" b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GB" altLang="ca-ES" sz="2000" b="1" dirty="0" err="1" smtClean="0">
                <a:solidFill>
                  <a:schemeClr val="accent2"/>
                </a:solidFill>
              </a:rPr>
              <a:t>Muestra</a:t>
            </a:r>
            <a:endParaRPr lang="en-GB" altLang="ca-ES" sz="2000" b="1" dirty="0">
              <a:solidFill>
                <a:schemeClr val="accent2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ca-ES" sz="2000" b="1" dirty="0"/>
              <a:t>348 </a:t>
            </a:r>
            <a:r>
              <a:rPr lang="en-US" altLang="ca-ES" sz="2000" b="1" dirty="0" err="1"/>
              <a:t>médicos</a:t>
            </a:r>
            <a:r>
              <a:rPr lang="en-US" altLang="ca-ES" sz="2000" b="1" dirty="0"/>
              <a:t> </a:t>
            </a:r>
            <a:r>
              <a:rPr lang="en-US" altLang="ca-ES" sz="2000" b="1" dirty="0" err="1"/>
              <a:t>por</a:t>
            </a:r>
            <a:r>
              <a:rPr lang="en-US" altLang="ca-ES" sz="2000" b="1" dirty="0"/>
              <a:t> </a:t>
            </a:r>
            <a:r>
              <a:rPr lang="en-US" altLang="ca-ES" sz="2000" b="1" dirty="0" err="1"/>
              <a:t>país</a:t>
            </a:r>
            <a:r>
              <a:rPr lang="en-US" altLang="ca-ES" sz="2000" b="1" dirty="0"/>
              <a:t> </a:t>
            </a:r>
            <a:r>
              <a:rPr lang="en-US" altLang="ca-ES" sz="2000" dirty="0"/>
              <a:t>(174 </a:t>
            </a:r>
            <a:r>
              <a:rPr lang="en-US" altLang="ca-ES" sz="2000" dirty="0" err="1"/>
              <a:t>por</a:t>
            </a:r>
            <a:r>
              <a:rPr lang="en-US" altLang="ca-ES" sz="2000" dirty="0"/>
              <a:t> red</a:t>
            </a:r>
            <a:r>
              <a:rPr lang="en-US" altLang="ca-ES" sz="2000" dirty="0" smtClean="0"/>
              <a:t>).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s-ES" altLang="ca-ES" sz="2000" b="1" dirty="0" smtClean="0"/>
          </a:p>
          <a:p>
            <a:pPr marL="0" indent="0" eaLnBrk="1" hangingPunct="1">
              <a:buFontTx/>
              <a:buNone/>
            </a:pPr>
            <a:endParaRPr lang="es-ES" altLang="ca-ES" sz="2000" b="1" dirty="0" smtClean="0"/>
          </a:p>
        </p:txBody>
      </p:sp>
      <p:grpSp>
        <p:nvGrpSpPr>
          <p:cNvPr id="225" name="Grupo 224"/>
          <p:cNvGrpSpPr/>
          <p:nvPr/>
        </p:nvGrpSpPr>
        <p:grpSpPr>
          <a:xfrm>
            <a:off x="4460873" y="1914183"/>
            <a:ext cx="4891211" cy="3949054"/>
            <a:chOff x="1311022" y="1230551"/>
            <a:chExt cx="6854190" cy="5007255"/>
          </a:xfrm>
        </p:grpSpPr>
        <p:grpSp>
          <p:nvGrpSpPr>
            <p:cNvPr id="226" name="Group 3"/>
            <p:cNvGrpSpPr>
              <a:grpSpLocks/>
            </p:cNvGrpSpPr>
            <p:nvPr/>
          </p:nvGrpSpPr>
          <p:grpSpPr bwMode="auto">
            <a:xfrm>
              <a:off x="1979613" y="1268413"/>
              <a:ext cx="4249737" cy="4608512"/>
              <a:chOff x="1292" y="572"/>
              <a:chExt cx="2677" cy="2903"/>
            </a:xfrm>
          </p:grpSpPr>
          <p:sp>
            <p:nvSpPr>
              <p:cNvPr id="250" name="Freeform 20"/>
              <p:cNvSpPr>
                <a:spLocks noChangeAspect="1"/>
              </p:cNvSpPr>
              <p:nvPr/>
            </p:nvSpPr>
            <p:spPr bwMode="auto">
              <a:xfrm>
                <a:off x="2296" y="1343"/>
                <a:ext cx="113" cy="77"/>
              </a:xfrm>
              <a:custGeom>
                <a:avLst/>
                <a:gdLst>
                  <a:gd name="T0" fmla="*/ 0 w 205"/>
                  <a:gd name="T1" fmla="*/ 2147483647 h 173"/>
                  <a:gd name="T2" fmla="*/ 527064749 w 205"/>
                  <a:gd name="T3" fmla="*/ 2147483647 h 173"/>
                  <a:gd name="T4" fmla="*/ 210870646 w 205"/>
                  <a:gd name="T5" fmla="*/ 460694301 h 173"/>
                  <a:gd name="T6" fmla="*/ 2147483647 w 205"/>
                  <a:gd name="T7" fmla="*/ 0 h 173"/>
                  <a:gd name="T8" fmla="*/ 2147483647 w 205"/>
                  <a:gd name="T9" fmla="*/ 2040356541 h 173"/>
                  <a:gd name="T10" fmla="*/ 2147483647 w 205"/>
                  <a:gd name="T11" fmla="*/ 2147483647 h 173"/>
                  <a:gd name="T12" fmla="*/ 2147483647 w 205"/>
                  <a:gd name="T13" fmla="*/ 2147483647 h 173"/>
                  <a:gd name="T14" fmla="*/ 2147483647 w 205"/>
                  <a:gd name="T15" fmla="*/ 1777079467 h 173"/>
                  <a:gd name="T16" fmla="*/ 2147483647 w 205"/>
                  <a:gd name="T17" fmla="*/ 2147483647 h 173"/>
                  <a:gd name="T18" fmla="*/ 2147483647 w 205"/>
                  <a:gd name="T19" fmla="*/ 2147483647 h 173"/>
                  <a:gd name="T20" fmla="*/ 2147483647 w 205"/>
                  <a:gd name="T21" fmla="*/ 2147483647 h 173"/>
                  <a:gd name="T22" fmla="*/ 2147483647 w 205"/>
                  <a:gd name="T23" fmla="*/ 2147483647 h 173"/>
                  <a:gd name="T24" fmla="*/ 2147483647 w 205"/>
                  <a:gd name="T25" fmla="*/ 2147483647 h 173"/>
                  <a:gd name="T26" fmla="*/ 2147483647 w 205"/>
                  <a:gd name="T27" fmla="*/ 2147483647 h 173"/>
                  <a:gd name="T28" fmla="*/ 2147483647 w 205"/>
                  <a:gd name="T29" fmla="*/ 2147483647 h 173"/>
                  <a:gd name="T30" fmla="*/ 2147483647 w 205"/>
                  <a:gd name="T31" fmla="*/ 2147483647 h 173"/>
                  <a:gd name="T32" fmla="*/ 1581193540 w 205"/>
                  <a:gd name="T33" fmla="*/ 2147483647 h 173"/>
                  <a:gd name="T34" fmla="*/ 0 w 205"/>
                  <a:gd name="T35" fmla="*/ 2147483647 h 1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5"/>
                  <a:gd name="T55" fmla="*/ 0 h 173"/>
                  <a:gd name="T56" fmla="*/ 205 w 205"/>
                  <a:gd name="T57" fmla="*/ 173 h 1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5" h="173">
                    <a:moveTo>
                      <a:pt x="0" y="113"/>
                    </a:moveTo>
                    <a:lnTo>
                      <a:pt x="5" y="56"/>
                    </a:lnTo>
                    <a:lnTo>
                      <a:pt x="2" y="7"/>
                    </a:lnTo>
                    <a:lnTo>
                      <a:pt x="26" y="0"/>
                    </a:lnTo>
                    <a:lnTo>
                      <a:pt x="44" y="31"/>
                    </a:lnTo>
                    <a:lnTo>
                      <a:pt x="72" y="40"/>
                    </a:lnTo>
                    <a:lnTo>
                      <a:pt x="92" y="58"/>
                    </a:lnTo>
                    <a:lnTo>
                      <a:pt x="181" y="27"/>
                    </a:lnTo>
                    <a:lnTo>
                      <a:pt x="193" y="36"/>
                    </a:lnTo>
                    <a:lnTo>
                      <a:pt x="205" y="56"/>
                    </a:lnTo>
                    <a:lnTo>
                      <a:pt x="156" y="100"/>
                    </a:lnTo>
                    <a:lnTo>
                      <a:pt x="186" y="151"/>
                    </a:lnTo>
                    <a:lnTo>
                      <a:pt x="128" y="173"/>
                    </a:lnTo>
                    <a:lnTo>
                      <a:pt x="118" y="127"/>
                    </a:lnTo>
                    <a:lnTo>
                      <a:pt x="109" y="141"/>
                    </a:lnTo>
                    <a:lnTo>
                      <a:pt x="78" y="112"/>
                    </a:lnTo>
                    <a:lnTo>
                      <a:pt x="15" y="91"/>
                    </a:lnTo>
                    <a:lnTo>
                      <a:pt x="0" y="113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1" name="Freeform 21"/>
              <p:cNvSpPr>
                <a:spLocks noChangeAspect="1"/>
              </p:cNvSpPr>
              <p:nvPr/>
            </p:nvSpPr>
            <p:spPr bwMode="auto">
              <a:xfrm>
                <a:off x="2409" y="1343"/>
                <a:ext cx="83" cy="77"/>
              </a:xfrm>
              <a:custGeom>
                <a:avLst/>
                <a:gdLst>
                  <a:gd name="T0" fmla="*/ 2147483647 w 150"/>
                  <a:gd name="T1" fmla="*/ 2147483647 h 164"/>
                  <a:gd name="T2" fmla="*/ 2147483647 w 150"/>
                  <a:gd name="T3" fmla="*/ 2147483647 h 164"/>
                  <a:gd name="T4" fmla="*/ 2147483647 w 150"/>
                  <a:gd name="T5" fmla="*/ 2147483647 h 164"/>
                  <a:gd name="T6" fmla="*/ 2147483647 w 150"/>
                  <a:gd name="T7" fmla="*/ 2147483647 h 164"/>
                  <a:gd name="T8" fmla="*/ 2147483647 w 150"/>
                  <a:gd name="T9" fmla="*/ 2147483647 h 164"/>
                  <a:gd name="T10" fmla="*/ 2147483647 w 150"/>
                  <a:gd name="T11" fmla="*/ 2147483647 h 164"/>
                  <a:gd name="T12" fmla="*/ 324112514 w 150"/>
                  <a:gd name="T13" fmla="*/ 1467914666 h 164"/>
                  <a:gd name="T14" fmla="*/ 0 w 150"/>
                  <a:gd name="T15" fmla="*/ 0 h 164"/>
                  <a:gd name="T16" fmla="*/ 2147483647 w 150"/>
                  <a:gd name="T17" fmla="*/ 154555472 h 164"/>
                  <a:gd name="T18" fmla="*/ 2147483647 w 150"/>
                  <a:gd name="T19" fmla="*/ 2147483647 h 164"/>
                  <a:gd name="T20" fmla="*/ 2147483647 w 150"/>
                  <a:gd name="T21" fmla="*/ 2147483647 h 164"/>
                  <a:gd name="T22" fmla="*/ 2147483647 w 150"/>
                  <a:gd name="T23" fmla="*/ 2147483647 h 164"/>
                  <a:gd name="T24" fmla="*/ 2147483647 w 150"/>
                  <a:gd name="T25" fmla="*/ 2147483647 h 164"/>
                  <a:gd name="T26" fmla="*/ 2147483647 w 150"/>
                  <a:gd name="T27" fmla="*/ 2147483647 h 164"/>
                  <a:gd name="T28" fmla="*/ 2147483647 w 150"/>
                  <a:gd name="T29" fmla="*/ 2147483647 h 164"/>
                  <a:gd name="T30" fmla="*/ 2147483647 w 150"/>
                  <a:gd name="T31" fmla="*/ 2147483647 h 16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50"/>
                  <a:gd name="T49" fmla="*/ 0 h 164"/>
                  <a:gd name="T50" fmla="*/ 150 w 150"/>
                  <a:gd name="T51" fmla="*/ 164 h 16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50" h="164">
                    <a:moveTo>
                      <a:pt x="87" y="89"/>
                    </a:moveTo>
                    <a:lnTo>
                      <a:pt x="112" y="93"/>
                    </a:lnTo>
                    <a:lnTo>
                      <a:pt x="103" y="78"/>
                    </a:lnTo>
                    <a:lnTo>
                      <a:pt x="83" y="74"/>
                    </a:lnTo>
                    <a:lnTo>
                      <a:pt x="65" y="55"/>
                    </a:lnTo>
                    <a:lnTo>
                      <a:pt x="20" y="33"/>
                    </a:lnTo>
                    <a:lnTo>
                      <a:pt x="3" y="19"/>
                    </a:lnTo>
                    <a:lnTo>
                      <a:pt x="0" y="0"/>
                    </a:lnTo>
                    <a:lnTo>
                      <a:pt x="62" y="2"/>
                    </a:lnTo>
                    <a:lnTo>
                      <a:pt x="105" y="31"/>
                    </a:lnTo>
                    <a:lnTo>
                      <a:pt x="149" y="59"/>
                    </a:lnTo>
                    <a:lnTo>
                      <a:pt x="150" y="115"/>
                    </a:lnTo>
                    <a:lnTo>
                      <a:pt x="127" y="133"/>
                    </a:lnTo>
                    <a:lnTo>
                      <a:pt x="111" y="164"/>
                    </a:lnTo>
                    <a:lnTo>
                      <a:pt x="95" y="142"/>
                    </a:lnTo>
                    <a:lnTo>
                      <a:pt x="87" y="89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2" name="Freeform 22"/>
              <p:cNvSpPr>
                <a:spLocks noChangeAspect="1"/>
              </p:cNvSpPr>
              <p:nvPr/>
            </p:nvSpPr>
            <p:spPr bwMode="auto">
              <a:xfrm>
                <a:off x="3278" y="1469"/>
                <a:ext cx="103" cy="118"/>
              </a:xfrm>
              <a:custGeom>
                <a:avLst/>
                <a:gdLst>
                  <a:gd name="T0" fmla="*/ 2147483647 w 190"/>
                  <a:gd name="T1" fmla="*/ 2147483647 h 260"/>
                  <a:gd name="T2" fmla="*/ 2147483647 w 190"/>
                  <a:gd name="T3" fmla="*/ 930359580 h 260"/>
                  <a:gd name="T4" fmla="*/ 2147483647 w 190"/>
                  <a:gd name="T5" fmla="*/ 0 h 260"/>
                  <a:gd name="T6" fmla="*/ 2147483647 w 190"/>
                  <a:gd name="T7" fmla="*/ 1860891880 h 260"/>
                  <a:gd name="T8" fmla="*/ 1229266227 w 190"/>
                  <a:gd name="T9" fmla="*/ 2147483647 h 260"/>
                  <a:gd name="T10" fmla="*/ 2147483647 w 190"/>
                  <a:gd name="T11" fmla="*/ 2147483647 h 260"/>
                  <a:gd name="T12" fmla="*/ 0 w 190"/>
                  <a:gd name="T13" fmla="*/ 2147483647 h 260"/>
                  <a:gd name="T14" fmla="*/ 2147483647 w 190"/>
                  <a:gd name="T15" fmla="*/ 2147483647 h 260"/>
                  <a:gd name="T16" fmla="*/ 2147483647 w 190"/>
                  <a:gd name="T17" fmla="*/ 2147483647 h 260"/>
                  <a:gd name="T18" fmla="*/ 2147483647 w 190"/>
                  <a:gd name="T19" fmla="*/ 2147483647 h 260"/>
                  <a:gd name="T20" fmla="*/ 2147483647 w 190"/>
                  <a:gd name="T21" fmla="*/ 2147483647 h 260"/>
                  <a:gd name="T22" fmla="*/ 2147483647 w 190"/>
                  <a:gd name="T23" fmla="*/ 2147483647 h 260"/>
                  <a:gd name="T24" fmla="*/ 2147483647 w 190"/>
                  <a:gd name="T25" fmla="*/ 2147483647 h 260"/>
                  <a:gd name="T26" fmla="*/ 2147483647 w 190"/>
                  <a:gd name="T27" fmla="*/ 2147483647 h 2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0"/>
                  <a:gd name="T43" fmla="*/ 0 h 260"/>
                  <a:gd name="T44" fmla="*/ 190 w 190"/>
                  <a:gd name="T45" fmla="*/ 260 h 2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0" h="260">
                    <a:moveTo>
                      <a:pt x="150" y="69"/>
                    </a:moveTo>
                    <a:lnTo>
                      <a:pt x="91" y="13"/>
                    </a:lnTo>
                    <a:lnTo>
                      <a:pt x="44" y="0"/>
                    </a:lnTo>
                    <a:lnTo>
                      <a:pt x="32" y="26"/>
                    </a:lnTo>
                    <a:lnTo>
                      <a:pt x="12" y="88"/>
                    </a:lnTo>
                    <a:lnTo>
                      <a:pt x="36" y="177"/>
                    </a:lnTo>
                    <a:lnTo>
                      <a:pt x="0" y="248"/>
                    </a:lnTo>
                    <a:lnTo>
                      <a:pt x="43" y="256"/>
                    </a:lnTo>
                    <a:lnTo>
                      <a:pt x="106" y="260"/>
                    </a:lnTo>
                    <a:lnTo>
                      <a:pt x="149" y="191"/>
                    </a:lnTo>
                    <a:lnTo>
                      <a:pt x="190" y="124"/>
                    </a:lnTo>
                    <a:lnTo>
                      <a:pt x="175" y="82"/>
                    </a:lnTo>
                    <a:lnTo>
                      <a:pt x="174" y="95"/>
                    </a:lnTo>
                    <a:lnTo>
                      <a:pt x="150" y="69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3" name="Freeform 23"/>
              <p:cNvSpPr>
                <a:spLocks noChangeAspect="1"/>
              </p:cNvSpPr>
              <p:nvPr/>
            </p:nvSpPr>
            <p:spPr bwMode="auto">
              <a:xfrm>
                <a:off x="2425" y="1247"/>
                <a:ext cx="424" cy="554"/>
              </a:xfrm>
              <a:custGeom>
                <a:avLst/>
                <a:gdLst>
                  <a:gd name="T0" fmla="*/ 2147483647 w 778"/>
                  <a:gd name="T1" fmla="*/ 2147483647 h 1212"/>
                  <a:gd name="T2" fmla="*/ 2147483647 w 778"/>
                  <a:gd name="T3" fmla="*/ 2147483647 h 1212"/>
                  <a:gd name="T4" fmla="*/ 2147483647 w 778"/>
                  <a:gd name="T5" fmla="*/ 2147483647 h 1212"/>
                  <a:gd name="T6" fmla="*/ 2147483647 w 778"/>
                  <a:gd name="T7" fmla="*/ 2147483647 h 1212"/>
                  <a:gd name="T8" fmla="*/ 2147483647 w 778"/>
                  <a:gd name="T9" fmla="*/ 2147483647 h 1212"/>
                  <a:gd name="T10" fmla="*/ 2147483647 w 778"/>
                  <a:gd name="T11" fmla="*/ 2147483647 h 1212"/>
                  <a:gd name="T12" fmla="*/ 2147483647 w 778"/>
                  <a:gd name="T13" fmla="*/ 2147483647 h 1212"/>
                  <a:gd name="T14" fmla="*/ 2147483647 w 778"/>
                  <a:gd name="T15" fmla="*/ 2147483647 h 1212"/>
                  <a:gd name="T16" fmla="*/ 2147483647 w 778"/>
                  <a:gd name="T17" fmla="*/ 2147483647 h 1212"/>
                  <a:gd name="T18" fmla="*/ 2147483647 w 778"/>
                  <a:gd name="T19" fmla="*/ 2147483647 h 1212"/>
                  <a:gd name="T20" fmla="*/ 2040420401 w 778"/>
                  <a:gd name="T21" fmla="*/ 2147483647 h 1212"/>
                  <a:gd name="T22" fmla="*/ 612235415 w 778"/>
                  <a:gd name="T23" fmla="*/ 2147483647 h 1212"/>
                  <a:gd name="T24" fmla="*/ 2147483647 w 778"/>
                  <a:gd name="T25" fmla="*/ 2147483647 h 1212"/>
                  <a:gd name="T26" fmla="*/ 2147483647 w 778"/>
                  <a:gd name="T27" fmla="*/ 2147483647 h 1212"/>
                  <a:gd name="T28" fmla="*/ 2147483647 w 778"/>
                  <a:gd name="T29" fmla="*/ 2147483647 h 1212"/>
                  <a:gd name="T30" fmla="*/ 2147483647 w 778"/>
                  <a:gd name="T31" fmla="*/ 2147483647 h 1212"/>
                  <a:gd name="T32" fmla="*/ 2147483647 w 778"/>
                  <a:gd name="T33" fmla="*/ 2147483647 h 1212"/>
                  <a:gd name="T34" fmla="*/ 2147483647 w 778"/>
                  <a:gd name="T35" fmla="*/ 2147483647 h 1212"/>
                  <a:gd name="T36" fmla="*/ 2147483647 w 778"/>
                  <a:gd name="T37" fmla="*/ 2147483647 h 1212"/>
                  <a:gd name="T38" fmla="*/ 2147483647 w 778"/>
                  <a:gd name="T39" fmla="*/ 2147483647 h 1212"/>
                  <a:gd name="T40" fmla="*/ 2147483647 w 778"/>
                  <a:gd name="T41" fmla="*/ 2147483647 h 1212"/>
                  <a:gd name="T42" fmla="*/ 2147483647 w 778"/>
                  <a:gd name="T43" fmla="*/ 2147483647 h 1212"/>
                  <a:gd name="T44" fmla="*/ 2147483647 w 778"/>
                  <a:gd name="T45" fmla="*/ 2147483647 h 1212"/>
                  <a:gd name="T46" fmla="*/ 2147483647 w 778"/>
                  <a:gd name="T47" fmla="*/ 2147483647 h 1212"/>
                  <a:gd name="T48" fmla="*/ 2147483647 w 778"/>
                  <a:gd name="T49" fmla="*/ 2147483647 h 1212"/>
                  <a:gd name="T50" fmla="*/ 2147483647 w 778"/>
                  <a:gd name="T51" fmla="*/ 2147483647 h 1212"/>
                  <a:gd name="T52" fmla="*/ 2147483647 w 778"/>
                  <a:gd name="T53" fmla="*/ 2147483647 h 1212"/>
                  <a:gd name="T54" fmla="*/ 2147483647 w 778"/>
                  <a:gd name="T55" fmla="*/ 2147483647 h 1212"/>
                  <a:gd name="T56" fmla="*/ 2147483647 w 778"/>
                  <a:gd name="T57" fmla="*/ 2147483647 h 1212"/>
                  <a:gd name="T58" fmla="*/ 2147483647 w 778"/>
                  <a:gd name="T59" fmla="*/ 2147483647 h 1212"/>
                  <a:gd name="T60" fmla="*/ 2147483647 w 778"/>
                  <a:gd name="T61" fmla="*/ 2147483647 h 1212"/>
                  <a:gd name="T62" fmla="*/ 2147483647 w 778"/>
                  <a:gd name="T63" fmla="*/ 2147483647 h 1212"/>
                  <a:gd name="T64" fmla="*/ 2147483647 w 778"/>
                  <a:gd name="T65" fmla="*/ 2147483647 h 1212"/>
                  <a:gd name="T66" fmla="*/ 2147483647 w 778"/>
                  <a:gd name="T67" fmla="*/ 2147483647 h 1212"/>
                  <a:gd name="T68" fmla="*/ 2147483647 w 778"/>
                  <a:gd name="T69" fmla="*/ 2147483647 h 1212"/>
                  <a:gd name="T70" fmla="*/ 2147483647 w 778"/>
                  <a:gd name="T71" fmla="*/ 2147483647 h 1212"/>
                  <a:gd name="T72" fmla="*/ 2147483647 w 778"/>
                  <a:gd name="T73" fmla="*/ 357904439 h 1212"/>
                  <a:gd name="T74" fmla="*/ 2147483647 w 778"/>
                  <a:gd name="T75" fmla="*/ 2147483647 h 121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78"/>
                  <a:gd name="T115" fmla="*/ 0 h 1212"/>
                  <a:gd name="T116" fmla="*/ 778 w 778"/>
                  <a:gd name="T117" fmla="*/ 1212 h 121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78" h="1212">
                    <a:moveTo>
                      <a:pt x="328" y="81"/>
                    </a:moveTo>
                    <a:lnTo>
                      <a:pt x="306" y="113"/>
                    </a:lnTo>
                    <a:lnTo>
                      <a:pt x="314" y="100"/>
                    </a:lnTo>
                    <a:lnTo>
                      <a:pt x="276" y="101"/>
                    </a:lnTo>
                    <a:lnTo>
                      <a:pt x="230" y="160"/>
                    </a:lnTo>
                    <a:lnTo>
                      <a:pt x="222" y="214"/>
                    </a:lnTo>
                    <a:lnTo>
                      <a:pt x="150" y="282"/>
                    </a:lnTo>
                    <a:lnTo>
                      <a:pt x="142" y="323"/>
                    </a:lnTo>
                    <a:lnTo>
                      <a:pt x="130" y="287"/>
                    </a:lnTo>
                    <a:lnTo>
                      <a:pt x="116" y="269"/>
                    </a:lnTo>
                    <a:lnTo>
                      <a:pt x="117" y="325"/>
                    </a:lnTo>
                    <a:lnTo>
                      <a:pt x="94" y="343"/>
                    </a:lnTo>
                    <a:lnTo>
                      <a:pt x="78" y="374"/>
                    </a:lnTo>
                    <a:lnTo>
                      <a:pt x="96" y="405"/>
                    </a:lnTo>
                    <a:lnTo>
                      <a:pt x="111" y="471"/>
                    </a:lnTo>
                    <a:lnTo>
                      <a:pt x="96" y="502"/>
                    </a:lnTo>
                    <a:lnTo>
                      <a:pt x="101" y="556"/>
                    </a:lnTo>
                    <a:lnTo>
                      <a:pt x="105" y="612"/>
                    </a:lnTo>
                    <a:lnTo>
                      <a:pt x="115" y="622"/>
                    </a:lnTo>
                    <a:lnTo>
                      <a:pt x="73" y="704"/>
                    </a:lnTo>
                    <a:lnTo>
                      <a:pt x="33" y="720"/>
                    </a:lnTo>
                    <a:lnTo>
                      <a:pt x="20" y="760"/>
                    </a:lnTo>
                    <a:lnTo>
                      <a:pt x="0" y="774"/>
                    </a:lnTo>
                    <a:lnTo>
                      <a:pt x="6" y="798"/>
                    </a:lnTo>
                    <a:lnTo>
                      <a:pt x="58" y="838"/>
                    </a:lnTo>
                    <a:lnTo>
                      <a:pt x="97" y="876"/>
                    </a:lnTo>
                    <a:lnTo>
                      <a:pt x="160" y="874"/>
                    </a:lnTo>
                    <a:lnTo>
                      <a:pt x="232" y="911"/>
                    </a:lnTo>
                    <a:lnTo>
                      <a:pt x="236" y="906"/>
                    </a:lnTo>
                    <a:lnTo>
                      <a:pt x="273" y="942"/>
                    </a:lnTo>
                    <a:lnTo>
                      <a:pt x="309" y="979"/>
                    </a:lnTo>
                    <a:lnTo>
                      <a:pt x="359" y="1036"/>
                    </a:lnTo>
                    <a:lnTo>
                      <a:pt x="371" y="1069"/>
                    </a:lnTo>
                    <a:lnTo>
                      <a:pt x="452" y="1070"/>
                    </a:lnTo>
                    <a:lnTo>
                      <a:pt x="500" y="1074"/>
                    </a:lnTo>
                    <a:lnTo>
                      <a:pt x="566" y="1095"/>
                    </a:lnTo>
                    <a:lnTo>
                      <a:pt x="541" y="1184"/>
                    </a:lnTo>
                    <a:lnTo>
                      <a:pt x="582" y="1212"/>
                    </a:lnTo>
                    <a:lnTo>
                      <a:pt x="596" y="1109"/>
                    </a:lnTo>
                    <a:lnTo>
                      <a:pt x="612" y="1007"/>
                    </a:lnTo>
                    <a:lnTo>
                      <a:pt x="585" y="930"/>
                    </a:lnTo>
                    <a:lnTo>
                      <a:pt x="570" y="861"/>
                    </a:lnTo>
                    <a:lnTo>
                      <a:pt x="617" y="857"/>
                    </a:lnTo>
                    <a:lnTo>
                      <a:pt x="628" y="841"/>
                    </a:lnTo>
                    <a:lnTo>
                      <a:pt x="593" y="826"/>
                    </a:lnTo>
                    <a:lnTo>
                      <a:pt x="586" y="778"/>
                    </a:lnTo>
                    <a:lnTo>
                      <a:pt x="640" y="778"/>
                    </a:lnTo>
                    <a:lnTo>
                      <a:pt x="695" y="778"/>
                    </a:lnTo>
                    <a:lnTo>
                      <a:pt x="689" y="766"/>
                    </a:lnTo>
                    <a:lnTo>
                      <a:pt x="706" y="774"/>
                    </a:lnTo>
                    <a:lnTo>
                      <a:pt x="740" y="749"/>
                    </a:lnTo>
                    <a:lnTo>
                      <a:pt x="764" y="809"/>
                    </a:lnTo>
                    <a:lnTo>
                      <a:pt x="778" y="814"/>
                    </a:lnTo>
                    <a:lnTo>
                      <a:pt x="763" y="755"/>
                    </a:lnTo>
                    <a:lnTo>
                      <a:pt x="726" y="699"/>
                    </a:lnTo>
                    <a:lnTo>
                      <a:pt x="747" y="664"/>
                    </a:lnTo>
                    <a:lnTo>
                      <a:pt x="717" y="573"/>
                    </a:lnTo>
                    <a:lnTo>
                      <a:pt x="732" y="511"/>
                    </a:lnTo>
                    <a:lnTo>
                      <a:pt x="748" y="450"/>
                    </a:lnTo>
                    <a:lnTo>
                      <a:pt x="691" y="453"/>
                    </a:lnTo>
                    <a:lnTo>
                      <a:pt x="636" y="457"/>
                    </a:lnTo>
                    <a:lnTo>
                      <a:pt x="577" y="393"/>
                    </a:lnTo>
                    <a:lnTo>
                      <a:pt x="528" y="390"/>
                    </a:lnTo>
                    <a:lnTo>
                      <a:pt x="478" y="388"/>
                    </a:lnTo>
                    <a:lnTo>
                      <a:pt x="432" y="362"/>
                    </a:lnTo>
                    <a:lnTo>
                      <a:pt x="434" y="316"/>
                    </a:lnTo>
                    <a:lnTo>
                      <a:pt x="401" y="234"/>
                    </a:lnTo>
                    <a:lnTo>
                      <a:pt x="375" y="233"/>
                    </a:lnTo>
                    <a:lnTo>
                      <a:pt x="402" y="171"/>
                    </a:lnTo>
                    <a:lnTo>
                      <a:pt x="439" y="110"/>
                    </a:lnTo>
                    <a:lnTo>
                      <a:pt x="475" y="50"/>
                    </a:lnTo>
                    <a:lnTo>
                      <a:pt x="518" y="36"/>
                    </a:lnTo>
                    <a:lnTo>
                      <a:pt x="525" y="0"/>
                    </a:lnTo>
                    <a:lnTo>
                      <a:pt x="485" y="5"/>
                    </a:lnTo>
                    <a:lnTo>
                      <a:pt x="424" y="42"/>
                    </a:lnTo>
                    <a:lnTo>
                      <a:pt x="365" y="78"/>
                    </a:lnTo>
                    <a:lnTo>
                      <a:pt x="328" y="81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4" name="Freeform 24"/>
              <p:cNvSpPr>
                <a:spLocks noChangeAspect="1"/>
              </p:cNvSpPr>
              <p:nvPr/>
            </p:nvSpPr>
            <p:spPr bwMode="auto">
              <a:xfrm>
                <a:off x="3046" y="1376"/>
                <a:ext cx="165" cy="239"/>
              </a:xfrm>
              <a:custGeom>
                <a:avLst/>
                <a:gdLst>
                  <a:gd name="T0" fmla="*/ 2147483647 w 308"/>
                  <a:gd name="T1" fmla="*/ 2147483647 h 527"/>
                  <a:gd name="T2" fmla="*/ 2147483647 w 308"/>
                  <a:gd name="T3" fmla="*/ 2147483647 h 527"/>
                  <a:gd name="T4" fmla="*/ 2147483647 w 308"/>
                  <a:gd name="T5" fmla="*/ 2147483647 h 527"/>
                  <a:gd name="T6" fmla="*/ 2147483647 w 308"/>
                  <a:gd name="T7" fmla="*/ 2147483647 h 527"/>
                  <a:gd name="T8" fmla="*/ 2147483647 w 308"/>
                  <a:gd name="T9" fmla="*/ 2147483647 h 527"/>
                  <a:gd name="T10" fmla="*/ 2147483647 w 308"/>
                  <a:gd name="T11" fmla="*/ 2147483647 h 527"/>
                  <a:gd name="T12" fmla="*/ 2147483647 w 308"/>
                  <a:gd name="T13" fmla="*/ 2147483647 h 527"/>
                  <a:gd name="T14" fmla="*/ 2147483647 w 308"/>
                  <a:gd name="T15" fmla="*/ 2147483647 h 527"/>
                  <a:gd name="T16" fmla="*/ 2147483647 w 308"/>
                  <a:gd name="T17" fmla="*/ 2147483647 h 527"/>
                  <a:gd name="T18" fmla="*/ 2147483647 w 308"/>
                  <a:gd name="T19" fmla="*/ 2147483647 h 527"/>
                  <a:gd name="T20" fmla="*/ 2147483647 w 308"/>
                  <a:gd name="T21" fmla="*/ 913723542 h 527"/>
                  <a:gd name="T22" fmla="*/ 2147483647 w 308"/>
                  <a:gd name="T23" fmla="*/ 1686940229 h 527"/>
                  <a:gd name="T24" fmla="*/ 2147483647 w 308"/>
                  <a:gd name="T25" fmla="*/ 0 h 527"/>
                  <a:gd name="T26" fmla="*/ 2147483647 w 308"/>
                  <a:gd name="T27" fmla="*/ 1054230808 h 527"/>
                  <a:gd name="T28" fmla="*/ 2147483647 w 308"/>
                  <a:gd name="T29" fmla="*/ 2147483647 h 527"/>
                  <a:gd name="T30" fmla="*/ 2147483647 w 308"/>
                  <a:gd name="T31" fmla="*/ 2147483647 h 527"/>
                  <a:gd name="T32" fmla="*/ 2147483647 w 308"/>
                  <a:gd name="T33" fmla="*/ 2147483647 h 527"/>
                  <a:gd name="T34" fmla="*/ 0 w 308"/>
                  <a:gd name="T35" fmla="*/ 2147483647 h 527"/>
                  <a:gd name="T36" fmla="*/ 2147483647 w 308"/>
                  <a:gd name="T37" fmla="*/ 2147483647 h 527"/>
                  <a:gd name="T38" fmla="*/ 2147483647 w 308"/>
                  <a:gd name="T39" fmla="*/ 2147483647 h 527"/>
                  <a:gd name="T40" fmla="*/ 2147483647 w 308"/>
                  <a:gd name="T41" fmla="*/ 2147483647 h 527"/>
                  <a:gd name="T42" fmla="*/ 2147483647 w 308"/>
                  <a:gd name="T43" fmla="*/ 2147483647 h 527"/>
                  <a:gd name="T44" fmla="*/ 2147483647 w 308"/>
                  <a:gd name="T45" fmla="*/ 2147483647 h 527"/>
                  <a:gd name="T46" fmla="*/ 2147483647 w 308"/>
                  <a:gd name="T47" fmla="*/ 2147483647 h 527"/>
                  <a:gd name="T48" fmla="*/ 2147483647 w 308"/>
                  <a:gd name="T49" fmla="*/ 2147483647 h 527"/>
                  <a:gd name="T50" fmla="*/ 2147483647 w 308"/>
                  <a:gd name="T51" fmla="*/ 2147483647 h 527"/>
                  <a:gd name="T52" fmla="*/ 2147483647 w 308"/>
                  <a:gd name="T53" fmla="*/ 2147483647 h 527"/>
                  <a:gd name="T54" fmla="*/ 2147483647 w 308"/>
                  <a:gd name="T55" fmla="*/ 2147483647 h 527"/>
                  <a:gd name="T56" fmla="*/ 2147483647 w 308"/>
                  <a:gd name="T57" fmla="*/ 2147483647 h 527"/>
                  <a:gd name="T58" fmla="*/ 2147483647 w 308"/>
                  <a:gd name="T59" fmla="*/ 2147483647 h 52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08"/>
                  <a:gd name="T91" fmla="*/ 0 h 527"/>
                  <a:gd name="T92" fmla="*/ 308 w 308"/>
                  <a:gd name="T93" fmla="*/ 527 h 52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08" h="527">
                    <a:moveTo>
                      <a:pt x="248" y="379"/>
                    </a:moveTo>
                    <a:lnTo>
                      <a:pt x="215" y="339"/>
                    </a:lnTo>
                    <a:lnTo>
                      <a:pt x="219" y="275"/>
                    </a:lnTo>
                    <a:lnTo>
                      <a:pt x="250" y="260"/>
                    </a:lnTo>
                    <a:lnTo>
                      <a:pt x="262" y="223"/>
                    </a:lnTo>
                    <a:lnTo>
                      <a:pt x="259" y="166"/>
                    </a:lnTo>
                    <a:lnTo>
                      <a:pt x="190" y="122"/>
                    </a:lnTo>
                    <a:lnTo>
                      <a:pt x="177" y="148"/>
                    </a:lnTo>
                    <a:lnTo>
                      <a:pt x="182" y="77"/>
                    </a:lnTo>
                    <a:lnTo>
                      <a:pt x="144" y="45"/>
                    </a:lnTo>
                    <a:lnTo>
                      <a:pt x="107" y="13"/>
                    </a:lnTo>
                    <a:lnTo>
                      <a:pt x="121" y="24"/>
                    </a:lnTo>
                    <a:lnTo>
                      <a:pt x="94" y="0"/>
                    </a:lnTo>
                    <a:lnTo>
                      <a:pt x="103" y="15"/>
                    </a:lnTo>
                    <a:lnTo>
                      <a:pt x="44" y="73"/>
                    </a:lnTo>
                    <a:lnTo>
                      <a:pt x="70" y="103"/>
                    </a:lnTo>
                    <a:lnTo>
                      <a:pt x="24" y="132"/>
                    </a:lnTo>
                    <a:lnTo>
                      <a:pt x="0" y="186"/>
                    </a:lnTo>
                    <a:lnTo>
                      <a:pt x="37" y="244"/>
                    </a:lnTo>
                    <a:lnTo>
                      <a:pt x="74" y="242"/>
                    </a:lnTo>
                    <a:lnTo>
                      <a:pt x="78" y="283"/>
                    </a:lnTo>
                    <a:lnTo>
                      <a:pt x="107" y="320"/>
                    </a:lnTo>
                    <a:lnTo>
                      <a:pt x="89" y="387"/>
                    </a:lnTo>
                    <a:lnTo>
                      <a:pt x="96" y="473"/>
                    </a:lnTo>
                    <a:lnTo>
                      <a:pt x="139" y="527"/>
                    </a:lnTo>
                    <a:lnTo>
                      <a:pt x="178" y="525"/>
                    </a:lnTo>
                    <a:lnTo>
                      <a:pt x="242" y="495"/>
                    </a:lnTo>
                    <a:lnTo>
                      <a:pt x="308" y="481"/>
                    </a:lnTo>
                    <a:lnTo>
                      <a:pt x="278" y="430"/>
                    </a:lnTo>
                    <a:lnTo>
                      <a:pt x="248" y="379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5" name="Freeform 25"/>
              <p:cNvSpPr>
                <a:spLocks noChangeAspect="1"/>
              </p:cNvSpPr>
              <p:nvPr/>
            </p:nvSpPr>
            <p:spPr bwMode="auto">
              <a:xfrm>
                <a:off x="3159" y="1463"/>
                <a:ext cx="137" cy="133"/>
              </a:xfrm>
              <a:custGeom>
                <a:avLst/>
                <a:gdLst>
                  <a:gd name="T0" fmla="*/ 2147483647 w 251"/>
                  <a:gd name="T1" fmla="*/ 2147483647 h 298"/>
                  <a:gd name="T2" fmla="*/ 0 w 251"/>
                  <a:gd name="T3" fmla="*/ 2147483647 h 298"/>
                  <a:gd name="T4" fmla="*/ 410061716 w 251"/>
                  <a:gd name="T5" fmla="*/ 2147483647 h 298"/>
                  <a:gd name="T6" fmla="*/ 2147483647 w 251"/>
                  <a:gd name="T7" fmla="*/ 2147483647 h 298"/>
                  <a:gd name="T8" fmla="*/ 2147483647 w 251"/>
                  <a:gd name="T9" fmla="*/ 2057312431 h 298"/>
                  <a:gd name="T10" fmla="*/ 2147483647 w 251"/>
                  <a:gd name="T11" fmla="*/ 132772082 h 298"/>
                  <a:gd name="T12" fmla="*/ 2147483647 w 251"/>
                  <a:gd name="T13" fmla="*/ 530924763 h 298"/>
                  <a:gd name="T14" fmla="*/ 2147483647 w 251"/>
                  <a:gd name="T15" fmla="*/ 331766412 h 298"/>
                  <a:gd name="T16" fmla="*/ 2147483647 w 251"/>
                  <a:gd name="T17" fmla="*/ 0 h 298"/>
                  <a:gd name="T18" fmla="*/ 2147483647 w 251"/>
                  <a:gd name="T19" fmla="*/ 398152631 h 298"/>
                  <a:gd name="T20" fmla="*/ 2147483647 w 251"/>
                  <a:gd name="T21" fmla="*/ 2147483647 h 298"/>
                  <a:gd name="T22" fmla="*/ 2147483647 w 251"/>
                  <a:gd name="T23" fmla="*/ 2147483647 h 298"/>
                  <a:gd name="T24" fmla="*/ 2147483647 w 251"/>
                  <a:gd name="T25" fmla="*/ 2147483647 h 298"/>
                  <a:gd name="T26" fmla="*/ 2147483647 w 251"/>
                  <a:gd name="T27" fmla="*/ 2147483647 h 298"/>
                  <a:gd name="T28" fmla="*/ 2147483647 w 251"/>
                  <a:gd name="T29" fmla="*/ 2147483647 h 298"/>
                  <a:gd name="T30" fmla="*/ 2147483647 w 251"/>
                  <a:gd name="T31" fmla="*/ 2147483647 h 298"/>
                  <a:gd name="T32" fmla="*/ 2147483647 w 251"/>
                  <a:gd name="T33" fmla="*/ 2147483647 h 298"/>
                  <a:gd name="T34" fmla="*/ 2147483647 w 251"/>
                  <a:gd name="T35" fmla="*/ 2147483647 h 298"/>
                  <a:gd name="T36" fmla="*/ 2147483647 w 251"/>
                  <a:gd name="T37" fmla="*/ 2147483647 h 298"/>
                  <a:gd name="T38" fmla="*/ 2147483647 w 251"/>
                  <a:gd name="T39" fmla="*/ 2147483647 h 2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51"/>
                  <a:gd name="T61" fmla="*/ 0 h 298"/>
                  <a:gd name="T62" fmla="*/ 251 w 251"/>
                  <a:gd name="T63" fmla="*/ 298 h 2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51" h="298">
                    <a:moveTo>
                      <a:pt x="33" y="187"/>
                    </a:moveTo>
                    <a:lnTo>
                      <a:pt x="0" y="147"/>
                    </a:lnTo>
                    <a:lnTo>
                      <a:pt x="4" y="83"/>
                    </a:lnTo>
                    <a:lnTo>
                      <a:pt x="35" y="68"/>
                    </a:lnTo>
                    <a:lnTo>
                      <a:pt x="47" y="31"/>
                    </a:lnTo>
                    <a:lnTo>
                      <a:pt x="59" y="2"/>
                    </a:lnTo>
                    <a:lnTo>
                      <a:pt x="135" y="8"/>
                    </a:lnTo>
                    <a:lnTo>
                      <a:pt x="192" y="5"/>
                    </a:lnTo>
                    <a:lnTo>
                      <a:pt x="190" y="0"/>
                    </a:lnTo>
                    <a:lnTo>
                      <a:pt x="251" y="6"/>
                    </a:lnTo>
                    <a:lnTo>
                      <a:pt x="246" y="40"/>
                    </a:lnTo>
                    <a:lnTo>
                      <a:pt x="226" y="102"/>
                    </a:lnTo>
                    <a:lnTo>
                      <a:pt x="250" y="191"/>
                    </a:lnTo>
                    <a:lnTo>
                      <a:pt x="214" y="262"/>
                    </a:lnTo>
                    <a:lnTo>
                      <a:pt x="176" y="248"/>
                    </a:lnTo>
                    <a:lnTo>
                      <a:pt x="118" y="261"/>
                    </a:lnTo>
                    <a:lnTo>
                      <a:pt x="122" y="298"/>
                    </a:lnTo>
                    <a:lnTo>
                      <a:pt x="93" y="289"/>
                    </a:lnTo>
                    <a:lnTo>
                      <a:pt x="63" y="238"/>
                    </a:lnTo>
                    <a:lnTo>
                      <a:pt x="33" y="187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6" name="Freeform 26"/>
              <p:cNvSpPr>
                <a:spLocks noChangeAspect="1"/>
              </p:cNvSpPr>
              <p:nvPr/>
            </p:nvSpPr>
            <p:spPr bwMode="auto">
              <a:xfrm>
                <a:off x="3035" y="1301"/>
                <a:ext cx="32" cy="23"/>
              </a:xfrm>
              <a:custGeom>
                <a:avLst/>
                <a:gdLst>
                  <a:gd name="T0" fmla="*/ 1712623131 w 58"/>
                  <a:gd name="T1" fmla="*/ 140726403 h 50"/>
                  <a:gd name="T2" fmla="*/ 2147483647 w 58"/>
                  <a:gd name="T3" fmla="*/ 0 h 50"/>
                  <a:gd name="T4" fmla="*/ 2147483647 w 58"/>
                  <a:gd name="T5" fmla="*/ 2147483647 h 50"/>
                  <a:gd name="T6" fmla="*/ 0 w 58"/>
                  <a:gd name="T7" fmla="*/ 2147483647 h 50"/>
                  <a:gd name="T8" fmla="*/ 2147483647 w 58"/>
                  <a:gd name="T9" fmla="*/ 1195491695 h 50"/>
                  <a:gd name="T10" fmla="*/ 1712623131 w 58"/>
                  <a:gd name="T11" fmla="*/ 140726403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8"/>
                  <a:gd name="T19" fmla="*/ 0 h 50"/>
                  <a:gd name="T20" fmla="*/ 58 w 58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8" h="50">
                    <a:moveTo>
                      <a:pt x="17" y="2"/>
                    </a:moveTo>
                    <a:lnTo>
                      <a:pt x="58" y="0"/>
                    </a:lnTo>
                    <a:lnTo>
                      <a:pt x="39" y="50"/>
                    </a:lnTo>
                    <a:lnTo>
                      <a:pt x="0" y="45"/>
                    </a:lnTo>
                    <a:lnTo>
                      <a:pt x="25" y="17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7" name="Freeform 27"/>
              <p:cNvSpPr>
                <a:spLocks noChangeAspect="1"/>
              </p:cNvSpPr>
              <p:nvPr/>
            </p:nvSpPr>
            <p:spPr bwMode="auto">
              <a:xfrm>
                <a:off x="2631" y="1254"/>
                <a:ext cx="471" cy="379"/>
              </a:xfrm>
              <a:custGeom>
                <a:avLst/>
                <a:gdLst>
                  <a:gd name="T0" fmla="*/ 2147483647 w 870"/>
                  <a:gd name="T1" fmla="*/ 2147483647 h 836"/>
                  <a:gd name="T2" fmla="*/ 2147483647 w 870"/>
                  <a:gd name="T3" fmla="*/ 2147483647 h 836"/>
                  <a:gd name="T4" fmla="*/ 2147483647 w 870"/>
                  <a:gd name="T5" fmla="*/ 2147483647 h 836"/>
                  <a:gd name="T6" fmla="*/ 2147483647 w 870"/>
                  <a:gd name="T7" fmla="*/ 2147483647 h 836"/>
                  <a:gd name="T8" fmla="*/ 2147483647 w 870"/>
                  <a:gd name="T9" fmla="*/ 2147483647 h 836"/>
                  <a:gd name="T10" fmla="*/ 2147483647 w 870"/>
                  <a:gd name="T11" fmla="*/ 2147483647 h 836"/>
                  <a:gd name="T12" fmla="*/ 2147483647 w 870"/>
                  <a:gd name="T13" fmla="*/ 2147483647 h 836"/>
                  <a:gd name="T14" fmla="*/ 2147483647 w 870"/>
                  <a:gd name="T15" fmla="*/ 2147483647 h 836"/>
                  <a:gd name="T16" fmla="*/ 2147483647 w 870"/>
                  <a:gd name="T17" fmla="*/ 2099045212 h 836"/>
                  <a:gd name="T18" fmla="*/ 2147483647 w 870"/>
                  <a:gd name="T19" fmla="*/ 2147483647 h 836"/>
                  <a:gd name="T20" fmla="*/ 2147483647 w 870"/>
                  <a:gd name="T21" fmla="*/ 2147483647 h 836"/>
                  <a:gd name="T22" fmla="*/ 2147483647 w 870"/>
                  <a:gd name="T23" fmla="*/ 2147483647 h 836"/>
                  <a:gd name="T24" fmla="*/ 2147483647 w 870"/>
                  <a:gd name="T25" fmla="*/ 2147483647 h 836"/>
                  <a:gd name="T26" fmla="*/ 2147483647 w 870"/>
                  <a:gd name="T27" fmla="*/ 1679303995 h 836"/>
                  <a:gd name="T28" fmla="*/ 2147483647 w 870"/>
                  <a:gd name="T29" fmla="*/ 2147483647 h 836"/>
                  <a:gd name="T30" fmla="*/ 0 w 870"/>
                  <a:gd name="T31" fmla="*/ 2147483647 h 836"/>
                  <a:gd name="T32" fmla="*/ 2147483647 w 870"/>
                  <a:gd name="T33" fmla="*/ 2147483647 h 836"/>
                  <a:gd name="T34" fmla="*/ 2147483647 w 870"/>
                  <a:gd name="T35" fmla="*/ 2147483647 h 836"/>
                  <a:gd name="T36" fmla="*/ 2147483647 w 870"/>
                  <a:gd name="T37" fmla="*/ 2147483647 h 836"/>
                  <a:gd name="T38" fmla="*/ 2147483647 w 870"/>
                  <a:gd name="T39" fmla="*/ 2147483647 h 836"/>
                  <a:gd name="T40" fmla="*/ 2147483647 w 870"/>
                  <a:gd name="T41" fmla="*/ 2147483647 h 836"/>
                  <a:gd name="T42" fmla="*/ 2147483647 w 870"/>
                  <a:gd name="T43" fmla="*/ 2147483647 h 836"/>
                  <a:gd name="T44" fmla="*/ 2147483647 w 870"/>
                  <a:gd name="T45" fmla="*/ 2147483647 h 836"/>
                  <a:gd name="T46" fmla="*/ 2147483647 w 870"/>
                  <a:gd name="T47" fmla="*/ 2147483647 h 836"/>
                  <a:gd name="T48" fmla="*/ 2147483647 w 870"/>
                  <a:gd name="T49" fmla="*/ 2147483647 h 836"/>
                  <a:gd name="T50" fmla="*/ 2147483647 w 870"/>
                  <a:gd name="T51" fmla="*/ 2147483647 h 836"/>
                  <a:gd name="T52" fmla="*/ 2147483647 w 870"/>
                  <a:gd name="T53" fmla="*/ 2147483647 h 836"/>
                  <a:gd name="T54" fmla="*/ 2147483647 w 870"/>
                  <a:gd name="T55" fmla="*/ 2147483647 h 836"/>
                  <a:gd name="T56" fmla="*/ 2147483647 w 870"/>
                  <a:gd name="T57" fmla="*/ 2147483647 h 836"/>
                  <a:gd name="T58" fmla="*/ 2147483647 w 870"/>
                  <a:gd name="T59" fmla="*/ 2147483647 h 836"/>
                  <a:gd name="T60" fmla="*/ 2147483647 w 870"/>
                  <a:gd name="T61" fmla="*/ 2147483647 h 836"/>
                  <a:gd name="T62" fmla="*/ 2147483647 w 870"/>
                  <a:gd name="T63" fmla="*/ 2147483647 h 836"/>
                  <a:gd name="T64" fmla="*/ 2147483647 w 870"/>
                  <a:gd name="T65" fmla="*/ 2147483647 h 836"/>
                  <a:gd name="T66" fmla="*/ 2147483647 w 870"/>
                  <a:gd name="T67" fmla="*/ 2147483647 h 836"/>
                  <a:gd name="T68" fmla="*/ 2147483647 w 870"/>
                  <a:gd name="T69" fmla="*/ 2147483647 h 836"/>
                  <a:gd name="T70" fmla="*/ 2147483647 w 870"/>
                  <a:gd name="T71" fmla="*/ 2147483647 h 836"/>
                  <a:gd name="T72" fmla="*/ 2147483647 w 870"/>
                  <a:gd name="T73" fmla="*/ 2147483647 h 836"/>
                  <a:gd name="T74" fmla="*/ 2147483647 w 870"/>
                  <a:gd name="T75" fmla="*/ 2147483647 h 836"/>
                  <a:gd name="T76" fmla="*/ 2147483647 w 870"/>
                  <a:gd name="T77" fmla="*/ 2147483647 h 8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70"/>
                  <a:gd name="T118" fmla="*/ 0 h 836"/>
                  <a:gd name="T119" fmla="*/ 870 w 870"/>
                  <a:gd name="T120" fmla="*/ 836 h 8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70" h="836">
                    <a:moveTo>
                      <a:pt x="723" y="182"/>
                    </a:moveTo>
                    <a:lnTo>
                      <a:pt x="718" y="171"/>
                    </a:lnTo>
                    <a:lnTo>
                      <a:pt x="704" y="154"/>
                    </a:lnTo>
                    <a:lnTo>
                      <a:pt x="679" y="155"/>
                    </a:lnTo>
                    <a:lnTo>
                      <a:pt x="692" y="153"/>
                    </a:lnTo>
                    <a:lnTo>
                      <a:pt x="675" y="134"/>
                    </a:lnTo>
                    <a:lnTo>
                      <a:pt x="740" y="112"/>
                    </a:lnTo>
                    <a:lnTo>
                      <a:pt x="670" y="113"/>
                    </a:lnTo>
                    <a:lnTo>
                      <a:pt x="600" y="114"/>
                    </a:lnTo>
                    <a:lnTo>
                      <a:pt x="625" y="123"/>
                    </a:lnTo>
                    <a:lnTo>
                      <a:pt x="558" y="152"/>
                    </a:lnTo>
                    <a:lnTo>
                      <a:pt x="472" y="123"/>
                    </a:lnTo>
                    <a:lnTo>
                      <a:pt x="411" y="123"/>
                    </a:lnTo>
                    <a:lnTo>
                      <a:pt x="351" y="125"/>
                    </a:lnTo>
                    <a:lnTo>
                      <a:pt x="328" y="78"/>
                    </a:lnTo>
                    <a:lnTo>
                      <a:pt x="258" y="50"/>
                    </a:lnTo>
                    <a:lnTo>
                      <a:pt x="231" y="0"/>
                    </a:lnTo>
                    <a:lnTo>
                      <a:pt x="213" y="30"/>
                    </a:lnTo>
                    <a:lnTo>
                      <a:pt x="244" y="50"/>
                    </a:lnTo>
                    <a:lnTo>
                      <a:pt x="229" y="51"/>
                    </a:lnTo>
                    <a:lnTo>
                      <a:pt x="143" y="87"/>
                    </a:lnTo>
                    <a:lnTo>
                      <a:pt x="131" y="101"/>
                    </a:lnTo>
                    <a:lnTo>
                      <a:pt x="148" y="193"/>
                    </a:lnTo>
                    <a:lnTo>
                      <a:pt x="119" y="229"/>
                    </a:lnTo>
                    <a:lnTo>
                      <a:pt x="84" y="179"/>
                    </a:lnTo>
                    <a:lnTo>
                      <a:pt x="119" y="116"/>
                    </a:lnTo>
                    <a:lnTo>
                      <a:pt x="100" y="57"/>
                    </a:lnTo>
                    <a:lnTo>
                      <a:pt x="143" y="24"/>
                    </a:lnTo>
                    <a:lnTo>
                      <a:pt x="100" y="38"/>
                    </a:lnTo>
                    <a:lnTo>
                      <a:pt x="64" y="98"/>
                    </a:lnTo>
                    <a:lnTo>
                      <a:pt x="27" y="159"/>
                    </a:lnTo>
                    <a:lnTo>
                      <a:pt x="0" y="221"/>
                    </a:lnTo>
                    <a:lnTo>
                      <a:pt x="26" y="222"/>
                    </a:lnTo>
                    <a:lnTo>
                      <a:pt x="59" y="304"/>
                    </a:lnTo>
                    <a:lnTo>
                      <a:pt x="57" y="350"/>
                    </a:lnTo>
                    <a:lnTo>
                      <a:pt x="103" y="376"/>
                    </a:lnTo>
                    <a:lnTo>
                      <a:pt x="153" y="378"/>
                    </a:lnTo>
                    <a:lnTo>
                      <a:pt x="202" y="381"/>
                    </a:lnTo>
                    <a:lnTo>
                      <a:pt x="261" y="445"/>
                    </a:lnTo>
                    <a:lnTo>
                      <a:pt x="316" y="441"/>
                    </a:lnTo>
                    <a:lnTo>
                      <a:pt x="373" y="438"/>
                    </a:lnTo>
                    <a:lnTo>
                      <a:pt x="357" y="499"/>
                    </a:lnTo>
                    <a:lnTo>
                      <a:pt x="342" y="561"/>
                    </a:lnTo>
                    <a:lnTo>
                      <a:pt x="372" y="652"/>
                    </a:lnTo>
                    <a:lnTo>
                      <a:pt x="351" y="687"/>
                    </a:lnTo>
                    <a:lnTo>
                      <a:pt x="388" y="743"/>
                    </a:lnTo>
                    <a:lnTo>
                      <a:pt x="403" y="802"/>
                    </a:lnTo>
                    <a:lnTo>
                      <a:pt x="454" y="834"/>
                    </a:lnTo>
                    <a:lnTo>
                      <a:pt x="490" y="830"/>
                    </a:lnTo>
                    <a:lnTo>
                      <a:pt x="497" y="836"/>
                    </a:lnTo>
                    <a:lnTo>
                      <a:pt x="563" y="786"/>
                    </a:lnTo>
                    <a:lnTo>
                      <a:pt x="619" y="735"/>
                    </a:lnTo>
                    <a:lnTo>
                      <a:pt x="631" y="714"/>
                    </a:lnTo>
                    <a:lnTo>
                      <a:pt x="589" y="700"/>
                    </a:lnTo>
                    <a:lnTo>
                      <a:pt x="570" y="618"/>
                    </a:lnTo>
                    <a:lnTo>
                      <a:pt x="549" y="580"/>
                    </a:lnTo>
                    <a:lnTo>
                      <a:pt x="614" y="603"/>
                    </a:lnTo>
                    <a:lnTo>
                      <a:pt x="672" y="622"/>
                    </a:lnTo>
                    <a:lnTo>
                      <a:pt x="684" y="597"/>
                    </a:lnTo>
                    <a:lnTo>
                      <a:pt x="737" y="574"/>
                    </a:lnTo>
                    <a:lnTo>
                      <a:pt x="791" y="552"/>
                    </a:lnTo>
                    <a:lnTo>
                      <a:pt x="809" y="512"/>
                    </a:lnTo>
                    <a:lnTo>
                      <a:pt x="804" y="511"/>
                    </a:lnTo>
                    <a:lnTo>
                      <a:pt x="767" y="453"/>
                    </a:lnTo>
                    <a:lnTo>
                      <a:pt x="791" y="399"/>
                    </a:lnTo>
                    <a:lnTo>
                      <a:pt x="837" y="370"/>
                    </a:lnTo>
                    <a:lnTo>
                      <a:pt x="811" y="340"/>
                    </a:lnTo>
                    <a:lnTo>
                      <a:pt x="870" y="282"/>
                    </a:lnTo>
                    <a:lnTo>
                      <a:pt x="861" y="267"/>
                    </a:lnTo>
                    <a:lnTo>
                      <a:pt x="796" y="265"/>
                    </a:lnTo>
                    <a:lnTo>
                      <a:pt x="755" y="265"/>
                    </a:lnTo>
                    <a:lnTo>
                      <a:pt x="771" y="261"/>
                    </a:lnTo>
                    <a:lnTo>
                      <a:pt x="792" y="227"/>
                    </a:lnTo>
                    <a:lnTo>
                      <a:pt x="809" y="214"/>
                    </a:lnTo>
                    <a:lnTo>
                      <a:pt x="769" y="176"/>
                    </a:lnTo>
                    <a:lnTo>
                      <a:pt x="746" y="179"/>
                    </a:lnTo>
                    <a:lnTo>
                      <a:pt x="721" y="165"/>
                    </a:lnTo>
                    <a:lnTo>
                      <a:pt x="723" y="18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8" name="Freeform 28"/>
              <p:cNvSpPr>
                <a:spLocks noChangeAspect="1"/>
              </p:cNvSpPr>
              <p:nvPr/>
            </p:nvSpPr>
            <p:spPr bwMode="auto">
              <a:xfrm>
                <a:off x="2947" y="1290"/>
                <a:ext cx="20" cy="4"/>
              </a:xfrm>
              <a:custGeom>
                <a:avLst/>
                <a:gdLst>
                  <a:gd name="T0" fmla="*/ 2147483647 w 31"/>
                  <a:gd name="T1" fmla="*/ 653183274 h 7"/>
                  <a:gd name="T2" fmla="*/ 0 w 31"/>
                  <a:gd name="T3" fmla="*/ 0 h 7"/>
                  <a:gd name="T4" fmla="*/ 2147483647 w 31"/>
                  <a:gd name="T5" fmla="*/ 653183274 h 7"/>
                  <a:gd name="T6" fmla="*/ 0 60000 65536"/>
                  <a:gd name="T7" fmla="*/ 0 60000 65536"/>
                  <a:gd name="T8" fmla="*/ 0 60000 65536"/>
                  <a:gd name="T9" fmla="*/ 0 w 31"/>
                  <a:gd name="T10" fmla="*/ 0 h 7"/>
                  <a:gd name="T11" fmla="*/ 31 w 31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" h="7">
                    <a:moveTo>
                      <a:pt x="31" y="7"/>
                    </a:moveTo>
                    <a:lnTo>
                      <a:pt x="0" y="0"/>
                    </a:lnTo>
                    <a:lnTo>
                      <a:pt x="31" y="7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9" name="Freeform 34"/>
              <p:cNvSpPr>
                <a:spLocks noChangeAspect="1"/>
              </p:cNvSpPr>
              <p:nvPr/>
            </p:nvSpPr>
            <p:spPr bwMode="auto">
              <a:xfrm>
                <a:off x="2956" y="1044"/>
                <a:ext cx="5" cy="3"/>
              </a:xfrm>
              <a:custGeom>
                <a:avLst/>
                <a:gdLst>
                  <a:gd name="T0" fmla="*/ 1333162076 w 9"/>
                  <a:gd name="T1" fmla="*/ 256047857 h 5"/>
                  <a:gd name="T2" fmla="*/ 1333162076 w 9"/>
                  <a:gd name="T3" fmla="*/ 0 h 5"/>
                  <a:gd name="T4" fmla="*/ 1185063939 w 9"/>
                  <a:gd name="T5" fmla="*/ 0 h 5"/>
                  <a:gd name="T6" fmla="*/ 1036966067 w 9"/>
                  <a:gd name="T7" fmla="*/ 0 h 5"/>
                  <a:gd name="T8" fmla="*/ 740770321 w 9"/>
                  <a:gd name="T9" fmla="*/ 0 h 5"/>
                  <a:gd name="T10" fmla="*/ 740770321 w 9"/>
                  <a:gd name="T11" fmla="*/ 256047857 h 5"/>
                  <a:gd name="T12" fmla="*/ 592392284 w 9"/>
                  <a:gd name="T13" fmla="*/ 0 h 5"/>
                  <a:gd name="T14" fmla="*/ 444294015 w 9"/>
                  <a:gd name="T15" fmla="*/ 256047857 h 5"/>
                  <a:gd name="T16" fmla="*/ 296196407 w 9"/>
                  <a:gd name="T17" fmla="*/ 256047857 h 5"/>
                  <a:gd name="T18" fmla="*/ 296196407 w 9"/>
                  <a:gd name="T19" fmla="*/ 512095713 h 5"/>
                  <a:gd name="T20" fmla="*/ 296196407 w 9"/>
                  <a:gd name="T21" fmla="*/ 1024191427 h 5"/>
                  <a:gd name="T22" fmla="*/ 148098203 w 9"/>
                  <a:gd name="T23" fmla="*/ 1024191427 h 5"/>
                  <a:gd name="T24" fmla="*/ 0 w 9"/>
                  <a:gd name="T25" fmla="*/ 1024191427 h 5"/>
                  <a:gd name="T26" fmla="*/ 0 w 9"/>
                  <a:gd name="T27" fmla="*/ 1280239204 h 5"/>
                  <a:gd name="T28" fmla="*/ 148098203 w 9"/>
                  <a:gd name="T29" fmla="*/ 1280239204 h 5"/>
                  <a:gd name="T30" fmla="*/ 296196407 w 9"/>
                  <a:gd name="T31" fmla="*/ 1280239204 h 5"/>
                  <a:gd name="T32" fmla="*/ 444294015 w 9"/>
                  <a:gd name="T33" fmla="*/ 1280239204 h 5"/>
                  <a:gd name="T34" fmla="*/ 592392284 w 9"/>
                  <a:gd name="T35" fmla="*/ 1024191427 h 5"/>
                  <a:gd name="T36" fmla="*/ 740770321 w 9"/>
                  <a:gd name="T37" fmla="*/ 1024191427 h 5"/>
                  <a:gd name="T38" fmla="*/ 740770321 w 9"/>
                  <a:gd name="T39" fmla="*/ 512095713 h 5"/>
                  <a:gd name="T40" fmla="*/ 1036966067 w 9"/>
                  <a:gd name="T41" fmla="*/ 512095713 h 5"/>
                  <a:gd name="T42" fmla="*/ 1185063939 w 9"/>
                  <a:gd name="T43" fmla="*/ 512095713 h 5"/>
                  <a:gd name="T44" fmla="*/ 1333162076 w 9"/>
                  <a:gd name="T45" fmla="*/ 512095713 h 5"/>
                  <a:gd name="T46" fmla="*/ 1333162076 w 9"/>
                  <a:gd name="T47" fmla="*/ 256047857 h 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"/>
                  <a:gd name="T73" fmla="*/ 0 h 5"/>
                  <a:gd name="T74" fmla="*/ 9 w 9"/>
                  <a:gd name="T75" fmla="*/ 5 h 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" h="5">
                    <a:moveTo>
                      <a:pt x="9" y="1"/>
                    </a:move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0" name="Freeform 38"/>
              <p:cNvSpPr>
                <a:spLocks noChangeAspect="1"/>
              </p:cNvSpPr>
              <p:nvPr/>
            </p:nvSpPr>
            <p:spPr bwMode="auto">
              <a:xfrm>
                <a:off x="2958" y="1047"/>
                <a:ext cx="3" cy="2"/>
              </a:xfrm>
              <a:custGeom>
                <a:avLst/>
                <a:gdLst>
                  <a:gd name="T0" fmla="*/ 2000373665 w 4"/>
                  <a:gd name="T1" fmla="*/ 499935906 h 2"/>
                  <a:gd name="T2" fmla="*/ 2000373665 w 4"/>
                  <a:gd name="T3" fmla="*/ 999241774 h 2"/>
                  <a:gd name="T4" fmla="*/ 1500122888 w 4"/>
                  <a:gd name="T5" fmla="*/ 999241774 h 2"/>
                  <a:gd name="T6" fmla="*/ 1500122888 w 4"/>
                  <a:gd name="T7" fmla="*/ 499935906 h 2"/>
                  <a:gd name="T8" fmla="*/ 1000501951 w 4"/>
                  <a:gd name="T9" fmla="*/ 999241774 h 2"/>
                  <a:gd name="T10" fmla="*/ 1000501951 w 4"/>
                  <a:gd name="T11" fmla="*/ 499935906 h 2"/>
                  <a:gd name="T12" fmla="*/ 0 w 4"/>
                  <a:gd name="T13" fmla="*/ 499935906 h 2"/>
                  <a:gd name="T14" fmla="*/ 1000501951 w 4"/>
                  <a:gd name="T15" fmla="*/ 499935906 h 2"/>
                  <a:gd name="T16" fmla="*/ 1000501951 w 4"/>
                  <a:gd name="T17" fmla="*/ 0 h 2"/>
                  <a:gd name="T18" fmla="*/ 1500122888 w 4"/>
                  <a:gd name="T19" fmla="*/ 0 h 2"/>
                  <a:gd name="T20" fmla="*/ 1500122888 w 4"/>
                  <a:gd name="T21" fmla="*/ 499935906 h 2"/>
                  <a:gd name="T22" fmla="*/ 2000373665 w 4"/>
                  <a:gd name="T23" fmla="*/ 499935906 h 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"/>
                  <a:gd name="T37" fmla="*/ 0 h 2"/>
                  <a:gd name="T38" fmla="*/ 4 w 4"/>
                  <a:gd name="T39" fmla="*/ 2 h 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" h="2">
                    <a:moveTo>
                      <a:pt x="4" y="1"/>
                    </a:moveTo>
                    <a:lnTo>
                      <a:pt x="4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1" name="Freeform 40"/>
              <p:cNvSpPr>
                <a:spLocks noChangeAspect="1"/>
              </p:cNvSpPr>
              <p:nvPr/>
            </p:nvSpPr>
            <p:spPr bwMode="auto">
              <a:xfrm>
                <a:off x="2708" y="997"/>
                <a:ext cx="124" cy="75"/>
              </a:xfrm>
              <a:custGeom>
                <a:avLst/>
                <a:gdLst>
                  <a:gd name="T0" fmla="*/ 1954598955 w 227"/>
                  <a:gd name="T1" fmla="*/ 793329606 h 164"/>
                  <a:gd name="T2" fmla="*/ 822850181 w 227"/>
                  <a:gd name="T3" fmla="*/ 2147483647 h 164"/>
                  <a:gd name="T4" fmla="*/ 0 w 227"/>
                  <a:gd name="T5" fmla="*/ 2147483647 h 164"/>
                  <a:gd name="T6" fmla="*/ 411425090 w 227"/>
                  <a:gd name="T7" fmla="*/ 2147483647 h 164"/>
                  <a:gd name="T8" fmla="*/ 2147483647 w 227"/>
                  <a:gd name="T9" fmla="*/ 2147483647 h 164"/>
                  <a:gd name="T10" fmla="*/ 2147483647 w 227"/>
                  <a:gd name="T11" fmla="*/ 2147483647 h 164"/>
                  <a:gd name="T12" fmla="*/ 2147483647 w 227"/>
                  <a:gd name="T13" fmla="*/ 2147483647 h 164"/>
                  <a:gd name="T14" fmla="*/ 2147483647 w 227"/>
                  <a:gd name="T15" fmla="*/ 2147483647 h 164"/>
                  <a:gd name="T16" fmla="*/ 2147483647 w 227"/>
                  <a:gd name="T17" fmla="*/ 2147483647 h 164"/>
                  <a:gd name="T18" fmla="*/ 2147483647 w 227"/>
                  <a:gd name="T19" fmla="*/ 2147483647 h 164"/>
                  <a:gd name="T20" fmla="*/ 2147483647 w 227"/>
                  <a:gd name="T21" fmla="*/ 2147483647 h 164"/>
                  <a:gd name="T22" fmla="*/ 2147483647 w 227"/>
                  <a:gd name="T23" fmla="*/ 2147483647 h 164"/>
                  <a:gd name="T24" fmla="*/ 2147483647 w 227"/>
                  <a:gd name="T25" fmla="*/ 1730806472 h 164"/>
                  <a:gd name="T26" fmla="*/ 2147483647 w 227"/>
                  <a:gd name="T27" fmla="*/ 0 h 164"/>
                  <a:gd name="T28" fmla="*/ 1954598955 w 227"/>
                  <a:gd name="T29" fmla="*/ 793329606 h 1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27"/>
                  <a:gd name="T46" fmla="*/ 0 h 164"/>
                  <a:gd name="T47" fmla="*/ 227 w 227"/>
                  <a:gd name="T48" fmla="*/ 164 h 1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27" h="164">
                    <a:moveTo>
                      <a:pt x="19" y="11"/>
                    </a:moveTo>
                    <a:lnTo>
                      <a:pt x="8" y="63"/>
                    </a:lnTo>
                    <a:lnTo>
                      <a:pt x="0" y="89"/>
                    </a:lnTo>
                    <a:lnTo>
                      <a:pt x="4" y="132"/>
                    </a:lnTo>
                    <a:lnTo>
                      <a:pt x="25" y="164"/>
                    </a:lnTo>
                    <a:lnTo>
                      <a:pt x="52" y="125"/>
                    </a:lnTo>
                    <a:lnTo>
                      <a:pt x="84" y="108"/>
                    </a:lnTo>
                    <a:lnTo>
                      <a:pt x="116" y="110"/>
                    </a:lnTo>
                    <a:lnTo>
                      <a:pt x="198" y="115"/>
                    </a:lnTo>
                    <a:lnTo>
                      <a:pt x="227" y="88"/>
                    </a:lnTo>
                    <a:lnTo>
                      <a:pt x="155" y="55"/>
                    </a:lnTo>
                    <a:lnTo>
                      <a:pt x="169" y="40"/>
                    </a:lnTo>
                    <a:lnTo>
                      <a:pt x="137" y="24"/>
                    </a:lnTo>
                    <a:lnTo>
                      <a:pt x="48" y="0"/>
                    </a:lnTo>
                    <a:lnTo>
                      <a:pt x="19" y="11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2" name="Freeform 41"/>
              <p:cNvSpPr>
                <a:spLocks noChangeAspect="1"/>
              </p:cNvSpPr>
              <p:nvPr/>
            </p:nvSpPr>
            <p:spPr bwMode="auto">
              <a:xfrm>
                <a:off x="2621" y="997"/>
                <a:ext cx="100" cy="59"/>
              </a:xfrm>
              <a:custGeom>
                <a:avLst/>
                <a:gdLst>
                  <a:gd name="T0" fmla="*/ 2147483647 w 183"/>
                  <a:gd name="T1" fmla="*/ 699422763 h 131"/>
                  <a:gd name="T2" fmla="*/ 2147483647 w 183"/>
                  <a:gd name="T3" fmla="*/ 2147483647 h 131"/>
                  <a:gd name="T4" fmla="*/ 2147483647 w 183"/>
                  <a:gd name="T5" fmla="*/ 2147483647 h 131"/>
                  <a:gd name="T6" fmla="*/ 2147483647 w 183"/>
                  <a:gd name="T7" fmla="*/ 2147483647 h 131"/>
                  <a:gd name="T8" fmla="*/ 2147483647 w 183"/>
                  <a:gd name="T9" fmla="*/ 2147483647 h 131"/>
                  <a:gd name="T10" fmla="*/ 2147483647 w 183"/>
                  <a:gd name="T11" fmla="*/ 2147483647 h 131"/>
                  <a:gd name="T12" fmla="*/ 0 w 183"/>
                  <a:gd name="T13" fmla="*/ 2147483647 h 131"/>
                  <a:gd name="T14" fmla="*/ 2147483647 w 183"/>
                  <a:gd name="T15" fmla="*/ 2147483647 h 131"/>
                  <a:gd name="T16" fmla="*/ 2147483647 w 183"/>
                  <a:gd name="T17" fmla="*/ 2147483647 h 131"/>
                  <a:gd name="T18" fmla="*/ 2147483647 w 183"/>
                  <a:gd name="T19" fmla="*/ 2147483647 h 131"/>
                  <a:gd name="T20" fmla="*/ 2147483647 w 183"/>
                  <a:gd name="T21" fmla="*/ 2147483647 h 131"/>
                  <a:gd name="T22" fmla="*/ 2147483647 w 183"/>
                  <a:gd name="T23" fmla="*/ 1119076338 h 131"/>
                  <a:gd name="T24" fmla="*/ 2147483647 w 183"/>
                  <a:gd name="T25" fmla="*/ 0 h 131"/>
                  <a:gd name="T26" fmla="*/ 2147483647 w 183"/>
                  <a:gd name="T27" fmla="*/ 419653884 h 131"/>
                  <a:gd name="T28" fmla="*/ 2147483647 w 183"/>
                  <a:gd name="T29" fmla="*/ 699422763 h 13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3"/>
                  <a:gd name="T46" fmla="*/ 0 h 131"/>
                  <a:gd name="T47" fmla="*/ 183 w 183"/>
                  <a:gd name="T48" fmla="*/ 131 h 13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3" h="131">
                    <a:moveTo>
                      <a:pt x="183" y="10"/>
                    </a:moveTo>
                    <a:lnTo>
                      <a:pt x="172" y="62"/>
                    </a:lnTo>
                    <a:lnTo>
                      <a:pt x="164" y="88"/>
                    </a:lnTo>
                    <a:lnTo>
                      <a:pt x="168" y="131"/>
                    </a:lnTo>
                    <a:lnTo>
                      <a:pt x="103" y="127"/>
                    </a:lnTo>
                    <a:lnTo>
                      <a:pt x="39" y="125"/>
                    </a:lnTo>
                    <a:lnTo>
                      <a:pt x="0" y="102"/>
                    </a:lnTo>
                    <a:lnTo>
                      <a:pt x="33" y="90"/>
                    </a:lnTo>
                    <a:lnTo>
                      <a:pt x="84" y="93"/>
                    </a:lnTo>
                    <a:lnTo>
                      <a:pt x="136" y="95"/>
                    </a:lnTo>
                    <a:lnTo>
                      <a:pt x="115" y="41"/>
                    </a:lnTo>
                    <a:lnTo>
                      <a:pt x="88" y="16"/>
                    </a:lnTo>
                    <a:lnTo>
                      <a:pt x="82" y="0"/>
                    </a:lnTo>
                    <a:lnTo>
                      <a:pt x="145" y="6"/>
                    </a:lnTo>
                    <a:lnTo>
                      <a:pt x="183" y="1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3" name="Freeform 44"/>
              <p:cNvSpPr>
                <a:spLocks noChangeAspect="1"/>
              </p:cNvSpPr>
              <p:nvPr/>
            </p:nvSpPr>
            <p:spPr bwMode="auto">
              <a:xfrm>
                <a:off x="3069" y="1189"/>
                <a:ext cx="5" cy="14"/>
              </a:xfrm>
              <a:custGeom>
                <a:avLst/>
                <a:gdLst>
                  <a:gd name="T0" fmla="*/ 393450614 w 13"/>
                  <a:gd name="T1" fmla="*/ 2147483647 h 25"/>
                  <a:gd name="T2" fmla="*/ 0 w 13"/>
                  <a:gd name="T3" fmla="*/ 1835351116 h 25"/>
                  <a:gd name="T4" fmla="*/ 639374124 w 13"/>
                  <a:gd name="T5" fmla="*/ 0 h 25"/>
                  <a:gd name="T6" fmla="*/ 393450614 w 13"/>
                  <a:gd name="T7" fmla="*/ 2147483647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25"/>
                  <a:gd name="T14" fmla="*/ 13 w 13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25">
                    <a:moveTo>
                      <a:pt x="8" y="25"/>
                    </a:moveTo>
                    <a:lnTo>
                      <a:pt x="0" y="14"/>
                    </a:lnTo>
                    <a:lnTo>
                      <a:pt x="13" y="0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4" name="Freeform 45"/>
              <p:cNvSpPr>
                <a:spLocks noChangeAspect="1"/>
              </p:cNvSpPr>
              <p:nvPr/>
            </p:nvSpPr>
            <p:spPr bwMode="auto">
              <a:xfrm>
                <a:off x="2198" y="1290"/>
                <a:ext cx="115" cy="100"/>
              </a:xfrm>
              <a:custGeom>
                <a:avLst/>
                <a:gdLst>
                  <a:gd name="T0" fmla="*/ 2147483647 w 209"/>
                  <a:gd name="T1" fmla="*/ 2147483647 h 222"/>
                  <a:gd name="T2" fmla="*/ 0 w 209"/>
                  <a:gd name="T3" fmla="*/ 2147483647 h 222"/>
                  <a:gd name="T4" fmla="*/ 1044352521 w 209"/>
                  <a:gd name="T5" fmla="*/ 1286593492 h 222"/>
                  <a:gd name="T6" fmla="*/ 835437514 w 209"/>
                  <a:gd name="T7" fmla="*/ 609404108 h 222"/>
                  <a:gd name="T8" fmla="*/ 1775553987 w 209"/>
                  <a:gd name="T9" fmla="*/ 0 h 222"/>
                  <a:gd name="T10" fmla="*/ 2147483647 w 209"/>
                  <a:gd name="T11" fmla="*/ 1218974518 h 222"/>
                  <a:gd name="T12" fmla="*/ 2147483647 w 209"/>
                  <a:gd name="T13" fmla="*/ 744975067 h 222"/>
                  <a:gd name="T14" fmla="*/ 2147483647 w 209"/>
                  <a:gd name="T15" fmla="*/ 2147483647 h 222"/>
                  <a:gd name="T16" fmla="*/ 2147483647 w 209"/>
                  <a:gd name="T17" fmla="*/ 2147483647 h 222"/>
                  <a:gd name="T18" fmla="*/ 2147483647 w 209"/>
                  <a:gd name="T19" fmla="*/ 2147483647 h 222"/>
                  <a:gd name="T20" fmla="*/ 2147483647 w 209"/>
                  <a:gd name="T21" fmla="*/ 2147483647 h 222"/>
                  <a:gd name="T22" fmla="*/ 2147483647 w 209"/>
                  <a:gd name="T23" fmla="*/ 2147483647 h 222"/>
                  <a:gd name="T24" fmla="*/ 2147483647 w 209"/>
                  <a:gd name="T25" fmla="*/ 2147483647 h 222"/>
                  <a:gd name="T26" fmla="*/ 2147483647 w 209"/>
                  <a:gd name="T27" fmla="*/ 2147483647 h 222"/>
                  <a:gd name="T28" fmla="*/ 2147483647 w 209"/>
                  <a:gd name="T29" fmla="*/ 2147483647 h 222"/>
                  <a:gd name="T30" fmla="*/ 2147483647 w 209"/>
                  <a:gd name="T31" fmla="*/ 2147483647 h 222"/>
                  <a:gd name="T32" fmla="*/ 2147483647 w 209"/>
                  <a:gd name="T33" fmla="*/ 2147483647 h 222"/>
                  <a:gd name="T34" fmla="*/ 2147483647 w 209"/>
                  <a:gd name="T35" fmla="*/ 2147483647 h 222"/>
                  <a:gd name="T36" fmla="*/ 2147483647 w 209"/>
                  <a:gd name="T37" fmla="*/ 2147483647 h 222"/>
                  <a:gd name="T38" fmla="*/ 2147483647 w 209"/>
                  <a:gd name="T39" fmla="*/ 2147483647 h 22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09"/>
                  <a:gd name="T61" fmla="*/ 0 h 222"/>
                  <a:gd name="T62" fmla="*/ 209 w 209"/>
                  <a:gd name="T63" fmla="*/ 222 h 22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09" h="222">
                    <a:moveTo>
                      <a:pt x="45" y="110"/>
                    </a:moveTo>
                    <a:lnTo>
                      <a:pt x="0" y="52"/>
                    </a:lnTo>
                    <a:lnTo>
                      <a:pt x="10" y="19"/>
                    </a:lnTo>
                    <a:lnTo>
                      <a:pt x="8" y="9"/>
                    </a:lnTo>
                    <a:lnTo>
                      <a:pt x="17" y="0"/>
                    </a:lnTo>
                    <a:lnTo>
                      <a:pt x="108" y="18"/>
                    </a:lnTo>
                    <a:lnTo>
                      <a:pt x="146" y="11"/>
                    </a:lnTo>
                    <a:lnTo>
                      <a:pt x="177" y="60"/>
                    </a:lnTo>
                    <a:lnTo>
                      <a:pt x="209" y="109"/>
                    </a:lnTo>
                    <a:lnTo>
                      <a:pt x="185" y="116"/>
                    </a:lnTo>
                    <a:lnTo>
                      <a:pt x="188" y="165"/>
                    </a:lnTo>
                    <a:lnTo>
                      <a:pt x="183" y="222"/>
                    </a:lnTo>
                    <a:lnTo>
                      <a:pt x="151" y="173"/>
                    </a:lnTo>
                    <a:lnTo>
                      <a:pt x="151" y="193"/>
                    </a:lnTo>
                    <a:lnTo>
                      <a:pt x="138" y="171"/>
                    </a:lnTo>
                    <a:lnTo>
                      <a:pt x="120" y="129"/>
                    </a:lnTo>
                    <a:lnTo>
                      <a:pt x="76" y="95"/>
                    </a:lnTo>
                    <a:lnTo>
                      <a:pt x="39" y="60"/>
                    </a:lnTo>
                    <a:lnTo>
                      <a:pt x="54" y="97"/>
                    </a:lnTo>
                    <a:lnTo>
                      <a:pt x="45" y="11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5" name="Freeform 46"/>
              <p:cNvSpPr>
                <a:spLocks noChangeAspect="1"/>
              </p:cNvSpPr>
              <p:nvPr/>
            </p:nvSpPr>
            <p:spPr bwMode="auto">
              <a:xfrm>
                <a:off x="2756" y="1240"/>
                <a:ext cx="6" cy="5"/>
              </a:xfrm>
              <a:custGeom>
                <a:avLst/>
                <a:gdLst>
                  <a:gd name="T0" fmla="*/ 215881438 w 10"/>
                  <a:gd name="T1" fmla="*/ 0 h 14"/>
                  <a:gd name="T2" fmla="*/ 0 w 10"/>
                  <a:gd name="T3" fmla="*/ 78674022 h 14"/>
                  <a:gd name="T4" fmla="*/ 1079861661 w 10"/>
                  <a:gd name="T5" fmla="*/ 550950154 h 14"/>
                  <a:gd name="T6" fmla="*/ 215881438 w 1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14"/>
                  <a:gd name="T14" fmla="*/ 10 w 1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14">
                    <a:moveTo>
                      <a:pt x="2" y="0"/>
                    </a:moveTo>
                    <a:lnTo>
                      <a:pt x="0" y="2"/>
                    </a:lnTo>
                    <a:lnTo>
                      <a:pt x="10" y="1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6" name="Freeform 47"/>
              <p:cNvSpPr>
                <a:spLocks noChangeAspect="1"/>
              </p:cNvSpPr>
              <p:nvPr/>
            </p:nvSpPr>
            <p:spPr bwMode="auto">
              <a:xfrm>
                <a:off x="3111" y="1217"/>
                <a:ext cx="13" cy="7"/>
              </a:xfrm>
              <a:custGeom>
                <a:avLst/>
                <a:gdLst>
                  <a:gd name="T0" fmla="*/ 2147483647 w 14"/>
                  <a:gd name="T1" fmla="*/ 614668980 h 18"/>
                  <a:gd name="T2" fmla="*/ 1499988232 w 14"/>
                  <a:gd name="T3" fmla="*/ 790270923 h 18"/>
                  <a:gd name="T4" fmla="*/ 0 w 14"/>
                  <a:gd name="T5" fmla="*/ 0 h 18"/>
                  <a:gd name="T6" fmla="*/ 2147483647 w 14"/>
                  <a:gd name="T7" fmla="*/ 526805831 h 18"/>
                  <a:gd name="T8" fmla="*/ 2147483647 w 14"/>
                  <a:gd name="T9" fmla="*/ 61466898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8"/>
                  <a:gd name="T17" fmla="*/ 14 w 14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8">
                    <a:moveTo>
                      <a:pt x="13" y="14"/>
                    </a:moveTo>
                    <a:lnTo>
                      <a:pt x="3" y="18"/>
                    </a:lnTo>
                    <a:lnTo>
                      <a:pt x="0" y="0"/>
                    </a:lnTo>
                    <a:lnTo>
                      <a:pt x="14" y="12"/>
                    </a:lnTo>
                    <a:lnTo>
                      <a:pt x="13" y="14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7" name="Freeform 48"/>
              <p:cNvSpPr>
                <a:spLocks noChangeAspect="1"/>
              </p:cNvSpPr>
              <p:nvPr/>
            </p:nvSpPr>
            <p:spPr bwMode="auto">
              <a:xfrm>
                <a:off x="3059" y="1142"/>
                <a:ext cx="8" cy="10"/>
              </a:xfrm>
              <a:custGeom>
                <a:avLst/>
                <a:gdLst>
                  <a:gd name="T0" fmla="*/ 1515075852 w 13"/>
                  <a:gd name="T1" fmla="*/ 747907899 h 28"/>
                  <a:gd name="T2" fmla="*/ 582648231 w 13"/>
                  <a:gd name="T3" fmla="*/ 1102246647 h 28"/>
                  <a:gd name="T4" fmla="*/ 0 w 13"/>
                  <a:gd name="T5" fmla="*/ 39345394 h 28"/>
                  <a:gd name="T6" fmla="*/ 1165534831 w 13"/>
                  <a:gd name="T7" fmla="*/ 0 h 28"/>
                  <a:gd name="T8" fmla="*/ 1515075852 w 13"/>
                  <a:gd name="T9" fmla="*/ 747907899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28"/>
                  <a:gd name="T17" fmla="*/ 13 w 13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28">
                    <a:moveTo>
                      <a:pt x="13" y="19"/>
                    </a:moveTo>
                    <a:lnTo>
                      <a:pt x="5" y="28"/>
                    </a:lnTo>
                    <a:lnTo>
                      <a:pt x="0" y="1"/>
                    </a:lnTo>
                    <a:lnTo>
                      <a:pt x="10" y="0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8" name="Freeform 49"/>
              <p:cNvSpPr>
                <a:spLocks noChangeAspect="1"/>
              </p:cNvSpPr>
              <p:nvPr/>
            </p:nvSpPr>
            <p:spPr bwMode="auto">
              <a:xfrm>
                <a:off x="2061" y="1178"/>
                <a:ext cx="81" cy="39"/>
              </a:xfrm>
              <a:custGeom>
                <a:avLst/>
                <a:gdLst>
                  <a:gd name="T0" fmla="*/ 2147483647 w 144"/>
                  <a:gd name="T1" fmla="*/ 2147483647 h 93"/>
                  <a:gd name="T2" fmla="*/ 2147483647 w 144"/>
                  <a:gd name="T3" fmla="*/ 2147483647 h 93"/>
                  <a:gd name="T4" fmla="*/ 2147483647 w 144"/>
                  <a:gd name="T5" fmla="*/ 2147483647 h 93"/>
                  <a:gd name="T6" fmla="*/ 2147483647 w 144"/>
                  <a:gd name="T7" fmla="*/ 2147483647 h 93"/>
                  <a:gd name="T8" fmla="*/ 0 w 144"/>
                  <a:gd name="T9" fmla="*/ 2147483647 h 93"/>
                  <a:gd name="T10" fmla="*/ 2147483647 w 144"/>
                  <a:gd name="T11" fmla="*/ 0 h 93"/>
                  <a:gd name="T12" fmla="*/ 2147483647 w 144"/>
                  <a:gd name="T13" fmla="*/ 1588826356 h 93"/>
                  <a:gd name="T14" fmla="*/ 2147483647 w 144"/>
                  <a:gd name="T15" fmla="*/ 2065503629 h 93"/>
                  <a:gd name="T16" fmla="*/ 2147483647 w 144"/>
                  <a:gd name="T17" fmla="*/ 2147483647 h 9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93"/>
                  <a:gd name="T29" fmla="*/ 144 w 144"/>
                  <a:gd name="T30" fmla="*/ 93 h 9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93">
                    <a:moveTo>
                      <a:pt x="143" y="74"/>
                    </a:moveTo>
                    <a:lnTo>
                      <a:pt x="128" y="93"/>
                    </a:lnTo>
                    <a:lnTo>
                      <a:pt x="95" y="86"/>
                    </a:lnTo>
                    <a:lnTo>
                      <a:pt x="47" y="68"/>
                    </a:lnTo>
                    <a:lnTo>
                      <a:pt x="0" y="50"/>
                    </a:lnTo>
                    <a:lnTo>
                      <a:pt x="53" y="0"/>
                    </a:lnTo>
                    <a:lnTo>
                      <a:pt x="92" y="30"/>
                    </a:lnTo>
                    <a:lnTo>
                      <a:pt x="144" y="39"/>
                    </a:lnTo>
                    <a:lnTo>
                      <a:pt x="143" y="74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9" name="Freeform 50"/>
              <p:cNvSpPr>
                <a:spLocks noChangeAspect="1"/>
              </p:cNvSpPr>
              <p:nvPr/>
            </p:nvSpPr>
            <p:spPr bwMode="auto">
              <a:xfrm>
                <a:off x="3041" y="1254"/>
                <a:ext cx="5" cy="7"/>
              </a:xfrm>
              <a:custGeom>
                <a:avLst/>
                <a:gdLst>
                  <a:gd name="T0" fmla="*/ 638971383 w 13"/>
                  <a:gd name="T1" fmla="*/ 395135462 h 18"/>
                  <a:gd name="T2" fmla="*/ 638971383 w 13"/>
                  <a:gd name="T3" fmla="*/ 307272225 h 18"/>
                  <a:gd name="T4" fmla="*/ 589861258 w 13"/>
                  <a:gd name="T5" fmla="*/ 307272225 h 18"/>
                  <a:gd name="T6" fmla="*/ 638971383 w 13"/>
                  <a:gd name="T7" fmla="*/ 307272225 h 18"/>
                  <a:gd name="T8" fmla="*/ 638971383 w 13"/>
                  <a:gd name="T9" fmla="*/ 263465357 h 18"/>
                  <a:gd name="T10" fmla="*/ 638971383 w 13"/>
                  <a:gd name="T11" fmla="*/ 219533606 h 18"/>
                  <a:gd name="T12" fmla="*/ 638971383 w 13"/>
                  <a:gd name="T13" fmla="*/ 175601811 h 18"/>
                  <a:gd name="T14" fmla="*/ 638971383 w 13"/>
                  <a:gd name="T15" fmla="*/ 131670413 h 18"/>
                  <a:gd name="T16" fmla="*/ 589861258 w 13"/>
                  <a:gd name="T17" fmla="*/ 131670413 h 18"/>
                  <a:gd name="T18" fmla="*/ 638971383 w 13"/>
                  <a:gd name="T19" fmla="*/ 131670413 h 18"/>
                  <a:gd name="T20" fmla="*/ 638971383 w 13"/>
                  <a:gd name="T21" fmla="*/ 43931762 h 18"/>
                  <a:gd name="T22" fmla="*/ 589861258 w 13"/>
                  <a:gd name="T23" fmla="*/ 43931762 h 18"/>
                  <a:gd name="T24" fmla="*/ 540616697 w 13"/>
                  <a:gd name="T25" fmla="*/ 43931762 h 18"/>
                  <a:gd name="T26" fmla="*/ 491506206 w 13"/>
                  <a:gd name="T27" fmla="*/ 0 h 18"/>
                  <a:gd name="T28" fmla="*/ 491506206 w 13"/>
                  <a:gd name="T29" fmla="*/ 43931762 h 18"/>
                  <a:gd name="T30" fmla="*/ 442395714 w 13"/>
                  <a:gd name="T31" fmla="*/ 43931762 h 18"/>
                  <a:gd name="T32" fmla="*/ 393151520 w 13"/>
                  <a:gd name="T33" fmla="*/ 131670413 h 18"/>
                  <a:gd name="T34" fmla="*/ 393151520 w 13"/>
                  <a:gd name="T35" fmla="*/ 175601811 h 18"/>
                  <a:gd name="T36" fmla="*/ 294930446 w 13"/>
                  <a:gd name="T37" fmla="*/ 175601811 h 18"/>
                  <a:gd name="T38" fmla="*/ 294930446 w 13"/>
                  <a:gd name="T39" fmla="*/ 219533606 h 18"/>
                  <a:gd name="T40" fmla="*/ 245820320 w 13"/>
                  <a:gd name="T41" fmla="*/ 219533606 h 18"/>
                  <a:gd name="T42" fmla="*/ 245820320 w 13"/>
                  <a:gd name="T43" fmla="*/ 263465357 h 18"/>
                  <a:gd name="T44" fmla="*/ 245820320 w 13"/>
                  <a:gd name="T45" fmla="*/ 307272225 h 18"/>
                  <a:gd name="T46" fmla="*/ 196575760 w 13"/>
                  <a:gd name="T47" fmla="*/ 307272225 h 18"/>
                  <a:gd name="T48" fmla="*/ 196575760 w 13"/>
                  <a:gd name="T49" fmla="*/ 395135462 h 18"/>
                  <a:gd name="T50" fmla="*/ 196575760 w 13"/>
                  <a:gd name="T51" fmla="*/ 439067213 h 18"/>
                  <a:gd name="T52" fmla="*/ 196575760 w 13"/>
                  <a:gd name="T53" fmla="*/ 482998611 h 18"/>
                  <a:gd name="T54" fmla="*/ 147465223 w 13"/>
                  <a:gd name="T55" fmla="*/ 482998611 h 18"/>
                  <a:gd name="T56" fmla="*/ 147465223 w 13"/>
                  <a:gd name="T57" fmla="*/ 526805831 h 18"/>
                  <a:gd name="T58" fmla="*/ 147465223 w 13"/>
                  <a:gd name="T59" fmla="*/ 570737582 h 18"/>
                  <a:gd name="T60" fmla="*/ 196575760 w 13"/>
                  <a:gd name="T61" fmla="*/ 570737582 h 18"/>
                  <a:gd name="T62" fmla="*/ 196575760 w 13"/>
                  <a:gd name="T63" fmla="*/ 658600731 h 18"/>
                  <a:gd name="T64" fmla="*/ 147465223 w 13"/>
                  <a:gd name="T65" fmla="*/ 702407951 h 18"/>
                  <a:gd name="T66" fmla="*/ 98355098 w 13"/>
                  <a:gd name="T67" fmla="*/ 746339525 h 18"/>
                  <a:gd name="T68" fmla="*/ 0 w 13"/>
                  <a:gd name="T69" fmla="*/ 746339525 h 18"/>
                  <a:gd name="T70" fmla="*/ 0 w 13"/>
                  <a:gd name="T71" fmla="*/ 790270923 h 18"/>
                  <a:gd name="T72" fmla="*/ 98355098 w 13"/>
                  <a:gd name="T73" fmla="*/ 790270923 h 18"/>
                  <a:gd name="T74" fmla="*/ 147465223 w 13"/>
                  <a:gd name="T75" fmla="*/ 790270923 h 18"/>
                  <a:gd name="T76" fmla="*/ 196575760 w 13"/>
                  <a:gd name="T77" fmla="*/ 790270923 h 18"/>
                  <a:gd name="T78" fmla="*/ 196575760 w 13"/>
                  <a:gd name="T79" fmla="*/ 746339525 h 18"/>
                  <a:gd name="T80" fmla="*/ 245820320 w 13"/>
                  <a:gd name="T81" fmla="*/ 746339525 h 18"/>
                  <a:gd name="T82" fmla="*/ 245820320 w 13"/>
                  <a:gd name="T83" fmla="*/ 790270923 h 18"/>
                  <a:gd name="T84" fmla="*/ 294930446 w 13"/>
                  <a:gd name="T85" fmla="*/ 790270923 h 18"/>
                  <a:gd name="T86" fmla="*/ 294930446 w 13"/>
                  <a:gd name="T87" fmla="*/ 746339525 h 18"/>
                  <a:gd name="T88" fmla="*/ 393151520 w 13"/>
                  <a:gd name="T89" fmla="*/ 746339525 h 18"/>
                  <a:gd name="T90" fmla="*/ 442395714 w 13"/>
                  <a:gd name="T91" fmla="*/ 746339525 h 18"/>
                  <a:gd name="T92" fmla="*/ 442395714 w 13"/>
                  <a:gd name="T93" fmla="*/ 702407951 h 18"/>
                  <a:gd name="T94" fmla="*/ 491506206 w 13"/>
                  <a:gd name="T95" fmla="*/ 702407951 h 18"/>
                  <a:gd name="T96" fmla="*/ 491506206 w 13"/>
                  <a:gd name="T97" fmla="*/ 658600731 h 18"/>
                  <a:gd name="T98" fmla="*/ 540616697 w 13"/>
                  <a:gd name="T99" fmla="*/ 658600731 h 18"/>
                  <a:gd name="T100" fmla="*/ 540616697 w 13"/>
                  <a:gd name="T101" fmla="*/ 570737582 h 18"/>
                  <a:gd name="T102" fmla="*/ 589861258 w 13"/>
                  <a:gd name="T103" fmla="*/ 526805831 h 18"/>
                  <a:gd name="T104" fmla="*/ 540616697 w 13"/>
                  <a:gd name="T105" fmla="*/ 482998611 h 18"/>
                  <a:gd name="T106" fmla="*/ 540616697 w 13"/>
                  <a:gd name="T107" fmla="*/ 439067213 h 18"/>
                  <a:gd name="T108" fmla="*/ 589861258 w 13"/>
                  <a:gd name="T109" fmla="*/ 439067213 h 18"/>
                  <a:gd name="T110" fmla="*/ 638971383 w 13"/>
                  <a:gd name="T111" fmla="*/ 439067213 h 18"/>
                  <a:gd name="T112" fmla="*/ 638971383 w 13"/>
                  <a:gd name="T113" fmla="*/ 395135462 h 1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3"/>
                  <a:gd name="T172" fmla="*/ 0 h 18"/>
                  <a:gd name="T173" fmla="*/ 13 w 13"/>
                  <a:gd name="T174" fmla="*/ 18 h 1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3" h="18">
                    <a:moveTo>
                      <a:pt x="13" y="9"/>
                    </a:moveTo>
                    <a:lnTo>
                      <a:pt x="13" y="7"/>
                    </a:lnTo>
                    <a:lnTo>
                      <a:pt x="12" y="7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5" y="7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4" y="15"/>
                    </a:lnTo>
                    <a:lnTo>
                      <a:pt x="3" y="16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3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6" y="18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3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0" name="Freeform 51"/>
              <p:cNvSpPr>
                <a:spLocks noChangeAspect="1"/>
              </p:cNvSpPr>
              <p:nvPr/>
            </p:nvSpPr>
            <p:spPr bwMode="auto">
              <a:xfrm>
                <a:off x="3046" y="1248"/>
                <a:ext cx="2" cy="6"/>
              </a:xfrm>
              <a:custGeom>
                <a:avLst/>
                <a:gdLst>
                  <a:gd name="T0" fmla="*/ 2147483647 w 1"/>
                  <a:gd name="T1" fmla="*/ 2147483647 h 3"/>
                  <a:gd name="T2" fmla="*/ 0 w 1"/>
                  <a:gd name="T3" fmla="*/ 2147483647 h 3"/>
                  <a:gd name="T4" fmla="*/ 0 w 1"/>
                  <a:gd name="T5" fmla="*/ 2147483647 h 3"/>
                  <a:gd name="T6" fmla="*/ 0 w 1"/>
                  <a:gd name="T7" fmla="*/ 0 h 3"/>
                  <a:gd name="T8" fmla="*/ 2147483647 w 1"/>
                  <a:gd name="T9" fmla="*/ 0 h 3"/>
                  <a:gd name="T10" fmla="*/ 2147483647 w 1"/>
                  <a:gd name="T11" fmla="*/ 2147483647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3"/>
                  <a:gd name="T20" fmla="*/ 1 w 1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3">
                    <a:moveTo>
                      <a:pt x="1" y="2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1" name="Freeform 52"/>
              <p:cNvSpPr>
                <a:spLocks noChangeAspect="1"/>
              </p:cNvSpPr>
              <p:nvPr/>
            </p:nvSpPr>
            <p:spPr bwMode="auto">
              <a:xfrm>
                <a:off x="2089" y="1130"/>
                <a:ext cx="218" cy="96"/>
              </a:xfrm>
              <a:custGeom>
                <a:avLst/>
                <a:gdLst>
                  <a:gd name="T0" fmla="*/ 2147483647 w 401"/>
                  <a:gd name="T1" fmla="*/ 2147483647 h 213"/>
                  <a:gd name="T2" fmla="*/ 2147483647 w 401"/>
                  <a:gd name="T3" fmla="*/ 2147483647 h 213"/>
                  <a:gd name="T4" fmla="*/ 2147483647 w 401"/>
                  <a:gd name="T5" fmla="*/ 2147483647 h 213"/>
                  <a:gd name="T6" fmla="*/ 2147483647 w 401"/>
                  <a:gd name="T7" fmla="*/ 2147483647 h 213"/>
                  <a:gd name="T8" fmla="*/ 2147483647 w 401"/>
                  <a:gd name="T9" fmla="*/ 2147483647 h 213"/>
                  <a:gd name="T10" fmla="*/ 2147483647 w 401"/>
                  <a:gd name="T11" fmla="*/ 2147483647 h 213"/>
                  <a:gd name="T12" fmla="*/ 2147483647 w 401"/>
                  <a:gd name="T13" fmla="*/ 2147483647 h 213"/>
                  <a:gd name="T14" fmla="*/ 2147483647 w 401"/>
                  <a:gd name="T15" fmla="*/ 2147483647 h 213"/>
                  <a:gd name="T16" fmla="*/ 2147483647 w 401"/>
                  <a:gd name="T17" fmla="*/ 2147483647 h 213"/>
                  <a:gd name="T18" fmla="*/ 0 w 401"/>
                  <a:gd name="T19" fmla="*/ 2147483647 h 213"/>
                  <a:gd name="T20" fmla="*/ 2147483647 w 401"/>
                  <a:gd name="T21" fmla="*/ 2147483647 h 213"/>
                  <a:gd name="T22" fmla="*/ 2147483647 w 401"/>
                  <a:gd name="T23" fmla="*/ 895456046 h 213"/>
                  <a:gd name="T24" fmla="*/ 2147483647 w 401"/>
                  <a:gd name="T25" fmla="*/ 826562215 h 213"/>
                  <a:gd name="T26" fmla="*/ 2147483647 w 401"/>
                  <a:gd name="T27" fmla="*/ 413365141 h 213"/>
                  <a:gd name="T28" fmla="*/ 2147483647 w 401"/>
                  <a:gd name="T29" fmla="*/ 0 h 213"/>
                  <a:gd name="T30" fmla="*/ 2147483647 w 401"/>
                  <a:gd name="T31" fmla="*/ 137788534 h 213"/>
                  <a:gd name="T32" fmla="*/ 2147483647 w 401"/>
                  <a:gd name="T33" fmla="*/ 206682571 h 213"/>
                  <a:gd name="T34" fmla="*/ 2147483647 w 401"/>
                  <a:gd name="T35" fmla="*/ 2147483647 h 213"/>
                  <a:gd name="T36" fmla="*/ 2147483647 w 401"/>
                  <a:gd name="T37" fmla="*/ 1928700986 h 213"/>
                  <a:gd name="T38" fmla="*/ 2147483647 w 401"/>
                  <a:gd name="T39" fmla="*/ 2147483647 h 213"/>
                  <a:gd name="T40" fmla="*/ 2147483647 w 401"/>
                  <a:gd name="T41" fmla="*/ 2147483647 h 213"/>
                  <a:gd name="T42" fmla="*/ 2147483647 w 401"/>
                  <a:gd name="T43" fmla="*/ 2147483647 h 213"/>
                  <a:gd name="T44" fmla="*/ 2147483647 w 401"/>
                  <a:gd name="T45" fmla="*/ 2147483647 h 213"/>
                  <a:gd name="T46" fmla="*/ 2147483647 w 401"/>
                  <a:gd name="T47" fmla="*/ 2147483647 h 213"/>
                  <a:gd name="T48" fmla="*/ 2147483647 w 401"/>
                  <a:gd name="T49" fmla="*/ 2147483647 h 2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1"/>
                  <a:gd name="T76" fmla="*/ 0 h 213"/>
                  <a:gd name="T77" fmla="*/ 401 w 401"/>
                  <a:gd name="T78" fmla="*/ 213 h 21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1" h="213">
                    <a:moveTo>
                      <a:pt x="216" y="145"/>
                    </a:moveTo>
                    <a:lnTo>
                      <a:pt x="192" y="153"/>
                    </a:lnTo>
                    <a:lnTo>
                      <a:pt x="161" y="169"/>
                    </a:lnTo>
                    <a:lnTo>
                      <a:pt x="138" y="213"/>
                    </a:lnTo>
                    <a:lnTo>
                      <a:pt x="122" y="213"/>
                    </a:lnTo>
                    <a:lnTo>
                      <a:pt x="115" y="187"/>
                    </a:lnTo>
                    <a:lnTo>
                      <a:pt x="90" y="181"/>
                    </a:lnTo>
                    <a:lnTo>
                      <a:pt x="91" y="146"/>
                    </a:lnTo>
                    <a:lnTo>
                      <a:pt x="39" y="137"/>
                    </a:lnTo>
                    <a:lnTo>
                      <a:pt x="0" y="107"/>
                    </a:lnTo>
                    <a:lnTo>
                      <a:pt x="38" y="48"/>
                    </a:lnTo>
                    <a:lnTo>
                      <a:pt x="82" y="13"/>
                    </a:lnTo>
                    <a:lnTo>
                      <a:pt x="90" y="12"/>
                    </a:lnTo>
                    <a:lnTo>
                      <a:pt x="152" y="6"/>
                    </a:lnTo>
                    <a:lnTo>
                      <a:pt x="214" y="0"/>
                    </a:lnTo>
                    <a:lnTo>
                      <a:pt x="265" y="2"/>
                    </a:lnTo>
                    <a:lnTo>
                      <a:pt x="317" y="3"/>
                    </a:lnTo>
                    <a:lnTo>
                      <a:pt x="360" y="32"/>
                    </a:lnTo>
                    <a:lnTo>
                      <a:pt x="346" y="28"/>
                    </a:lnTo>
                    <a:lnTo>
                      <a:pt x="355" y="42"/>
                    </a:lnTo>
                    <a:lnTo>
                      <a:pt x="375" y="42"/>
                    </a:lnTo>
                    <a:lnTo>
                      <a:pt x="401" y="66"/>
                    </a:lnTo>
                    <a:lnTo>
                      <a:pt x="349" y="75"/>
                    </a:lnTo>
                    <a:lnTo>
                      <a:pt x="295" y="83"/>
                    </a:lnTo>
                    <a:lnTo>
                      <a:pt x="216" y="145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2" name="Freeform 53"/>
              <p:cNvSpPr>
                <a:spLocks noChangeAspect="1"/>
              </p:cNvSpPr>
              <p:nvPr/>
            </p:nvSpPr>
            <p:spPr bwMode="auto">
              <a:xfrm>
                <a:off x="3067" y="1164"/>
                <a:ext cx="11" cy="13"/>
              </a:xfrm>
              <a:custGeom>
                <a:avLst/>
                <a:gdLst>
                  <a:gd name="T0" fmla="*/ 1382658103 w 25"/>
                  <a:gd name="T1" fmla="*/ 1717838915 h 26"/>
                  <a:gd name="T2" fmla="*/ 0 w 25"/>
                  <a:gd name="T3" fmla="*/ 0 h 26"/>
                  <a:gd name="T4" fmla="*/ 1382658103 w 25"/>
                  <a:gd name="T5" fmla="*/ 2030239358 h 26"/>
                  <a:gd name="T6" fmla="*/ 1382658103 w 25"/>
                  <a:gd name="T7" fmla="*/ 1717838915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6"/>
                  <a:gd name="T14" fmla="*/ 25 w 25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6">
                    <a:moveTo>
                      <a:pt x="25" y="22"/>
                    </a:moveTo>
                    <a:lnTo>
                      <a:pt x="0" y="0"/>
                    </a:lnTo>
                    <a:lnTo>
                      <a:pt x="25" y="26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3" name="Freeform 54"/>
              <p:cNvSpPr>
                <a:spLocks noChangeAspect="1"/>
              </p:cNvSpPr>
              <p:nvPr/>
            </p:nvSpPr>
            <p:spPr bwMode="auto">
              <a:xfrm>
                <a:off x="2144" y="1159"/>
                <a:ext cx="163" cy="140"/>
              </a:xfrm>
              <a:custGeom>
                <a:avLst/>
                <a:gdLst>
                  <a:gd name="T0" fmla="*/ 2147483647 w 304"/>
                  <a:gd name="T1" fmla="*/ 2147483647 h 306"/>
                  <a:gd name="T2" fmla="*/ 2147483647 w 304"/>
                  <a:gd name="T3" fmla="*/ 2147483647 h 306"/>
                  <a:gd name="T4" fmla="*/ 2147483647 w 304"/>
                  <a:gd name="T5" fmla="*/ 2147483647 h 306"/>
                  <a:gd name="T6" fmla="*/ 2147483647 w 304"/>
                  <a:gd name="T7" fmla="*/ 2147483647 h 306"/>
                  <a:gd name="T8" fmla="*/ 2147483647 w 304"/>
                  <a:gd name="T9" fmla="*/ 2147483647 h 306"/>
                  <a:gd name="T10" fmla="*/ 0 w 304"/>
                  <a:gd name="T11" fmla="*/ 2147483647 h 306"/>
                  <a:gd name="T12" fmla="*/ 2147483647 w 304"/>
                  <a:gd name="T13" fmla="*/ 2147483647 h 306"/>
                  <a:gd name="T14" fmla="*/ 2147483647 w 304"/>
                  <a:gd name="T15" fmla="*/ 2147483647 h 306"/>
                  <a:gd name="T16" fmla="*/ 2147483647 w 304"/>
                  <a:gd name="T17" fmla="*/ 2147483647 h 306"/>
                  <a:gd name="T18" fmla="*/ 2147483647 w 304"/>
                  <a:gd name="T19" fmla="*/ 2147483647 h 306"/>
                  <a:gd name="T20" fmla="*/ 2147483647 w 304"/>
                  <a:gd name="T21" fmla="*/ 2147483647 h 306"/>
                  <a:gd name="T22" fmla="*/ 2147483647 w 304"/>
                  <a:gd name="T23" fmla="*/ 2147483647 h 306"/>
                  <a:gd name="T24" fmla="*/ 2147483647 w 304"/>
                  <a:gd name="T25" fmla="*/ 2147483647 h 306"/>
                  <a:gd name="T26" fmla="*/ 2147483647 w 304"/>
                  <a:gd name="T27" fmla="*/ 2147483647 h 306"/>
                  <a:gd name="T28" fmla="*/ 2147483647 w 304"/>
                  <a:gd name="T29" fmla="*/ 2147483647 h 306"/>
                  <a:gd name="T30" fmla="*/ 2147483647 w 304"/>
                  <a:gd name="T31" fmla="*/ 2147483647 h 306"/>
                  <a:gd name="T32" fmla="*/ 2147483647 w 304"/>
                  <a:gd name="T33" fmla="*/ 1000784918 h 306"/>
                  <a:gd name="T34" fmla="*/ 2147483647 w 304"/>
                  <a:gd name="T35" fmla="*/ 0 h 306"/>
                  <a:gd name="T36" fmla="*/ 2147483647 w 304"/>
                  <a:gd name="T37" fmla="*/ 643361614 h 306"/>
                  <a:gd name="T38" fmla="*/ 2147483647 w 304"/>
                  <a:gd name="T39" fmla="*/ 1215410682 h 306"/>
                  <a:gd name="T40" fmla="*/ 2147483647 w 304"/>
                  <a:gd name="T41" fmla="*/ 2147483647 h 30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04"/>
                  <a:gd name="T64" fmla="*/ 0 h 306"/>
                  <a:gd name="T65" fmla="*/ 304 w 304"/>
                  <a:gd name="T66" fmla="*/ 306 h 30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04" h="306">
                    <a:moveTo>
                      <a:pt x="119" y="79"/>
                    </a:moveTo>
                    <a:lnTo>
                      <a:pt x="95" y="87"/>
                    </a:lnTo>
                    <a:lnTo>
                      <a:pt x="64" y="103"/>
                    </a:lnTo>
                    <a:lnTo>
                      <a:pt x="41" y="147"/>
                    </a:lnTo>
                    <a:lnTo>
                      <a:pt x="25" y="147"/>
                    </a:lnTo>
                    <a:lnTo>
                      <a:pt x="0" y="153"/>
                    </a:lnTo>
                    <a:lnTo>
                      <a:pt x="58" y="220"/>
                    </a:lnTo>
                    <a:lnTo>
                      <a:pt x="118" y="288"/>
                    </a:lnTo>
                    <a:lnTo>
                      <a:pt x="209" y="306"/>
                    </a:lnTo>
                    <a:lnTo>
                      <a:pt x="247" y="299"/>
                    </a:lnTo>
                    <a:lnTo>
                      <a:pt x="247" y="251"/>
                    </a:lnTo>
                    <a:lnTo>
                      <a:pt x="249" y="214"/>
                    </a:lnTo>
                    <a:lnTo>
                      <a:pt x="263" y="170"/>
                    </a:lnTo>
                    <a:lnTo>
                      <a:pt x="267" y="185"/>
                    </a:lnTo>
                    <a:lnTo>
                      <a:pt x="277" y="127"/>
                    </a:lnTo>
                    <a:lnTo>
                      <a:pt x="286" y="70"/>
                    </a:lnTo>
                    <a:lnTo>
                      <a:pt x="287" y="14"/>
                    </a:lnTo>
                    <a:lnTo>
                      <a:pt x="304" y="0"/>
                    </a:lnTo>
                    <a:lnTo>
                      <a:pt x="252" y="9"/>
                    </a:lnTo>
                    <a:lnTo>
                      <a:pt x="198" y="17"/>
                    </a:lnTo>
                    <a:lnTo>
                      <a:pt x="119" y="79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4" name="Freeform 55"/>
              <p:cNvSpPr>
                <a:spLocks noChangeAspect="1"/>
              </p:cNvSpPr>
              <p:nvPr/>
            </p:nvSpPr>
            <p:spPr bwMode="auto">
              <a:xfrm>
                <a:off x="3059" y="1215"/>
                <a:ext cx="8" cy="2"/>
              </a:xfrm>
              <a:custGeom>
                <a:avLst/>
                <a:gdLst>
                  <a:gd name="T0" fmla="*/ 2147483647 w 8"/>
                  <a:gd name="T1" fmla="*/ 15613202 h 16"/>
                  <a:gd name="T2" fmla="*/ 2147483647 w 8"/>
                  <a:gd name="T3" fmla="*/ 0 h 16"/>
                  <a:gd name="T4" fmla="*/ 0 w 8"/>
                  <a:gd name="T5" fmla="*/ 7811511 h 16"/>
                  <a:gd name="T6" fmla="*/ 2147483647 w 8"/>
                  <a:gd name="T7" fmla="*/ 15613202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16"/>
                  <a:gd name="T14" fmla="*/ 8 w 8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16">
                    <a:moveTo>
                      <a:pt x="5" y="16"/>
                    </a:moveTo>
                    <a:lnTo>
                      <a:pt x="8" y="0"/>
                    </a:lnTo>
                    <a:lnTo>
                      <a:pt x="0" y="8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5" name="Freeform 56"/>
              <p:cNvSpPr>
                <a:spLocks noChangeAspect="1"/>
              </p:cNvSpPr>
              <p:nvPr/>
            </p:nvSpPr>
            <p:spPr bwMode="auto">
              <a:xfrm>
                <a:off x="3024" y="1086"/>
                <a:ext cx="2" cy="0"/>
              </a:xfrm>
              <a:custGeom>
                <a:avLst/>
                <a:gdLst>
                  <a:gd name="T0" fmla="*/ 96128948 w 5"/>
                  <a:gd name="T1" fmla="*/ 0 h 7"/>
                  <a:gd name="T2" fmla="*/ 0 w 5"/>
                  <a:gd name="T3" fmla="*/ 0 h 7"/>
                  <a:gd name="T4" fmla="*/ 160181221 w 5"/>
                  <a:gd name="T5" fmla="*/ 0 h 7"/>
                  <a:gd name="T6" fmla="*/ 96128948 w 5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7"/>
                  <a:gd name="T14" fmla="*/ 5 w 5"/>
                  <a:gd name="T15" fmla="*/ 0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7">
                    <a:moveTo>
                      <a:pt x="3" y="7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6" name="Freeform 57"/>
              <p:cNvSpPr>
                <a:spLocks noChangeAspect="1"/>
              </p:cNvSpPr>
              <p:nvPr/>
            </p:nvSpPr>
            <p:spPr bwMode="auto">
              <a:xfrm>
                <a:off x="3017" y="1082"/>
                <a:ext cx="7" cy="4"/>
              </a:xfrm>
              <a:custGeom>
                <a:avLst/>
                <a:gdLst>
                  <a:gd name="T0" fmla="*/ 1306366548 w 14"/>
                  <a:gd name="T1" fmla="*/ 222263754 h 12"/>
                  <a:gd name="T2" fmla="*/ 0 w 14"/>
                  <a:gd name="T3" fmla="*/ 0 h 12"/>
                  <a:gd name="T4" fmla="*/ 1119771848 w 14"/>
                  <a:gd name="T5" fmla="*/ 185231624 h 12"/>
                  <a:gd name="T6" fmla="*/ 1306366548 w 14"/>
                  <a:gd name="T7" fmla="*/ 222263754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2"/>
                  <a:gd name="T14" fmla="*/ 14 w 14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2">
                    <a:moveTo>
                      <a:pt x="14" y="12"/>
                    </a:moveTo>
                    <a:lnTo>
                      <a:pt x="0" y="0"/>
                    </a:lnTo>
                    <a:lnTo>
                      <a:pt x="12" y="10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7" name="Freeform 58"/>
              <p:cNvSpPr>
                <a:spLocks noChangeAspect="1"/>
              </p:cNvSpPr>
              <p:nvPr/>
            </p:nvSpPr>
            <p:spPr bwMode="auto">
              <a:xfrm>
                <a:off x="3048" y="1116"/>
                <a:ext cx="8" cy="5"/>
              </a:xfrm>
              <a:custGeom>
                <a:avLst/>
                <a:gdLst>
                  <a:gd name="T0" fmla="*/ 1398642286 w 13"/>
                  <a:gd name="T1" fmla="*/ 0 h 18"/>
                  <a:gd name="T2" fmla="*/ 1515075852 w 13"/>
                  <a:gd name="T3" fmla="*/ 92635052 h 18"/>
                  <a:gd name="T4" fmla="*/ 0 w 13"/>
                  <a:gd name="T5" fmla="*/ 333500753 h 18"/>
                  <a:gd name="T6" fmla="*/ 1398642286 w 13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8"/>
                  <a:gd name="T14" fmla="*/ 13 w 13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8">
                    <a:moveTo>
                      <a:pt x="12" y="0"/>
                    </a:moveTo>
                    <a:lnTo>
                      <a:pt x="13" y="5"/>
                    </a:lnTo>
                    <a:lnTo>
                      <a:pt x="0" y="1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8" name="Freeform 59"/>
              <p:cNvSpPr>
                <a:spLocks noChangeAspect="1"/>
              </p:cNvSpPr>
              <p:nvPr/>
            </p:nvSpPr>
            <p:spPr bwMode="auto">
              <a:xfrm>
                <a:off x="3009" y="1049"/>
                <a:ext cx="8" cy="4"/>
              </a:xfrm>
              <a:custGeom>
                <a:avLst/>
                <a:gdLst>
                  <a:gd name="T0" fmla="*/ 1515075852 w 13"/>
                  <a:gd name="T1" fmla="*/ 0 h 8"/>
                  <a:gd name="T2" fmla="*/ 1398642286 w 13"/>
                  <a:gd name="T3" fmla="*/ 0 h 8"/>
                  <a:gd name="T4" fmla="*/ 1281969374 w 13"/>
                  <a:gd name="T5" fmla="*/ 0 h 8"/>
                  <a:gd name="T6" fmla="*/ 1048861919 w 13"/>
                  <a:gd name="T7" fmla="*/ 0 h 8"/>
                  <a:gd name="T8" fmla="*/ 932428109 w 13"/>
                  <a:gd name="T9" fmla="*/ 0 h 8"/>
                  <a:gd name="T10" fmla="*/ 932428109 w 13"/>
                  <a:gd name="T11" fmla="*/ 62531223 h 8"/>
                  <a:gd name="T12" fmla="*/ 815755197 w 13"/>
                  <a:gd name="T13" fmla="*/ 62531223 h 8"/>
                  <a:gd name="T14" fmla="*/ 699321143 w 13"/>
                  <a:gd name="T15" fmla="*/ 62531223 h 8"/>
                  <a:gd name="T16" fmla="*/ 699321143 w 13"/>
                  <a:gd name="T17" fmla="*/ 125062843 h 8"/>
                  <a:gd name="T18" fmla="*/ 699321143 w 13"/>
                  <a:gd name="T19" fmla="*/ 250125289 h 8"/>
                  <a:gd name="T20" fmla="*/ 582648231 w 13"/>
                  <a:gd name="T21" fmla="*/ 250125289 h 8"/>
                  <a:gd name="T22" fmla="*/ 582648231 w 13"/>
                  <a:gd name="T23" fmla="*/ 312499325 h 8"/>
                  <a:gd name="T24" fmla="*/ 349541143 w 13"/>
                  <a:gd name="T25" fmla="*/ 312499325 h 8"/>
                  <a:gd name="T26" fmla="*/ 233107027 w 13"/>
                  <a:gd name="T27" fmla="*/ 312499325 h 8"/>
                  <a:gd name="T28" fmla="*/ 233107027 w 13"/>
                  <a:gd name="T29" fmla="*/ 375030524 h 8"/>
                  <a:gd name="T30" fmla="*/ 116434085 w 13"/>
                  <a:gd name="T31" fmla="*/ 375030524 h 8"/>
                  <a:gd name="T32" fmla="*/ 0 w 13"/>
                  <a:gd name="T33" fmla="*/ 375030524 h 8"/>
                  <a:gd name="T34" fmla="*/ 0 w 13"/>
                  <a:gd name="T35" fmla="*/ 437562218 h 8"/>
                  <a:gd name="T36" fmla="*/ 0 w 13"/>
                  <a:gd name="T37" fmla="*/ 500093416 h 8"/>
                  <a:gd name="T38" fmla="*/ 0 w 13"/>
                  <a:gd name="T39" fmla="*/ 437562218 h 8"/>
                  <a:gd name="T40" fmla="*/ 0 w 13"/>
                  <a:gd name="T41" fmla="*/ 500093416 h 8"/>
                  <a:gd name="T42" fmla="*/ 116434085 w 13"/>
                  <a:gd name="T43" fmla="*/ 437562218 h 8"/>
                  <a:gd name="T44" fmla="*/ 233107027 w 13"/>
                  <a:gd name="T45" fmla="*/ 437562218 h 8"/>
                  <a:gd name="T46" fmla="*/ 233107027 w 13"/>
                  <a:gd name="T47" fmla="*/ 375030524 h 8"/>
                  <a:gd name="T48" fmla="*/ 349541143 w 13"/>
                  <a:gd name="T49" fmla="*/ 375030524 h 8"/>
                  <a:gd name="T50" fmla="*/ 349541143 w 13"/>
                  <a:gd name="T51" fmla="*/ 437562218 h 8"/>
                  <a:gd name="T52" fmla="*/ 582648231 w 13"/>
                  <a:gd name="T53" fmla="*/ 437562218 h 8"/>
                  <a:gd name="T54" fmla="*/ 582648231 w 13"/>
                  <a:gd name="T55" fmla="*/ 375030524 h 8"/>
                  <a:gd name="T56" fmla="*/ 699321143 w 13"/>
                  <a:gd name="T57" fmla="*/ 375030524 h 8"/>
                  <a:gd name="T58" fmla="*/ 815755197 w 13"/>
                  <a:gd name="T59" fmla="*/ 312499325 h 8"/>
                  <a:gd name="T60" fmla="*/ 932428109 w 13"/>
                  <a:gd name="T61" fmla="*/ 312499325 h 8"/>
                  <a:gd name="T62" fmla="*/ 1048861919 w 13"/>
                  <a:gd name="T63" fmla="*/ 312499325 h 8"/>
                  <a:gd name="T64" fmla="*/ 1048861919 w 13"/>
                  <a:gd name="T65" fmla="*/ 250125289 h 8"/>
                  <a:gd name="T66" fmla="*/ 1281969374 w 13"/>
                  <a:gd name="T67" fmla="*/ 250125289 h 8"/>
                  <a:gd name="T68" fmla="*/ 1281969374 w 13"/>
                  <a:gd name="T69" fmla="*/ 125062843 h 8"/>
                  <a:gd name="T70" fmla="*/ 1398642286 w 13"/>
                  <a:gd name="T71" fmla="*/ 125062843 h 8"/>
                  <a:gd name="T72" fmla="*/ 1398642286 w 13"/>
                  <a:gd name="T73" fmla="*/ 62531223 h 8"/>
                  <a:gd name="T74" fmla="*/ 1515075852 w 13"/>
                  <a:gd name="T75" fmla="*/ 0 h 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3"/>
                  <a:gd name="T115" fmla="*/ 0 h 8"/>
                  <a:gd name="T116" fmla="*/ 13 w 13"/>
                  <a:gd name="T117" fmla="*/ 8 h 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3" h="8">
                    <a:moveTo>
                      <a:pt x="13" y="0"/>
                    </a:move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9" name="Freeform 60"/>
              <p:cNvSpPr>
                <a:spLocks noChangeAspect="1"/>
              </p:cNvSpPr>
              <p:nvPr/>
            </p:nvSpPr>
            <p:spPr bwMode="auto">
              <a:xfrm>
                <a:off x="3048" y="1086"/>
                <a:ext cx="8" cy="5"/>
              </a:xfrm>
              <a:custGeom>
                <a:avLst/>
                <a:gdLst>
                  <a:gd name="T0" fmla="*/ 889055015 w 12"/>
                  <a:gd name="T1" fmla="*/ 0 h 11"/>
                  <a:gd name="T2" fmla="*/ 148129115 w 12"/>
                  <a:gd name="T3" fmla="*/ 243446018 h 11"/>
                  <a:gd name="T4" fmla="*/ 0 w 12"/>
                  <a:gd name="T5" fmla="*/ 892447626 h 11"/>
                  <a:gd name="T6" fmla="*/ 1778110031 w 12"/>
                  <a:gd name="T7" fmla="*/ 649001716 h 11"/>
                  <a:gd name="T8" fmla="*/ 889055015 w 12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11"/>
                  <a:gd name="T17" fmla="*/ 12 w 12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11">
                    <a:moveTo>
                      <a:pt x="6" y="0"/>
                    </a:moveTo>
                    <a:lnTo>
                      <a:pt x="1" y="3"/>
                    </a:lnTo>
                    <a:lnTo>
                      <a:pt x="0" y="11"/>
                    </a:lnTo>
                    <a:lnTo>
                      <a:pt x="12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0" name="Freeform 61"/>
              <p:cNvSpPr>
                <a:spLocks noChangeAspect="1"/>
              </p:cNvSpPr>
              <p:nvPr/>
            </p:nvSpPr>
            <p:spPr bwMode="auto">
              <a:xfrm>
                <a:off x="3056" y="1068"/>
                <a:ext cx="0" cy="6"/>
              </a:xfrm>
              <a:custGeom>
                <a:avLst/>
                <a:gdLst>
                  <a:gd name="T0" fmla="*/ 0 w 9"/>
                  <a:gd name="T1" fmla="*/ 863980045 h 10"/>
                  <a:gd name="T2" fmla="*/ 0 w 9"/>
                  <a:gd name="T3" fmla="*/ 1079861661 h 10"/>
                  <a:gd name="T4" fmla="*/ 0 w 9"/>
                  <a:gd name="T5" fmla="*/ 215881438 h 10"/>
                  <a:gd name="T6" fmla="*/ 0 w 9"/>
                  <a:gd name="T7" fmla="*/ 324049333 h 10"/>
                  <a:gd name="T8" fmla="*/ 0 w 9"/>
                  <a:gd name="T9" fmla="*/ 0 h 10"/>
                  <a:gd name="T10" fmla="*/ 0 w 9"/>
                  <a:gd name="T11" fmla="*/ 755812209 h 10"/>
                  <a:gd name="T12" fmla="*/ 0 w 9"/>
                  <a:gd name="T13" fmla="*/ 863980045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10"/>
                  <a:gd name="T23" fmla="*/ 0 w 9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10">
                    <a:moveTo>
                      <a:pt x="9" y="8"/>
                    </a:moveTo>
                    <a:lnTo>
                      <a:pt x="5" y="1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9" y="7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1" name="Freeform 62"/>
              <p:cNvSpPr>
                <a:spLocks noChangeAspect="1"/>
              </p:cNvSpPr>
              <p:nvPr/>
            </p:nvSpPr>
            <p:spPr bwMode="auto">
              <a:xfrm>
                <a:off x="2104" y="1044"/>
                <a:ext cx="42" cy="86"/>
              </a:xfrm>
              <a:custGeom>
                <a:avLst/>
                <a:gdLst>
                  <a:gd name="T0" fmla="*/ 2147483647 w 87"/>
                  <a:gd name="T1" fmla="*/ 2147483647 h 188"/>
                  <a:gd name="T2" fmla="*/ 1404535006 w 87"/>
                  <a:gd name="T3" fmla="*/ 2147483647 h 188"/>
                  <a:gd name="T4" fmla="*/ 0 w 87"/>
                  <a:gd name="T5" fmla="*/ 2147483647 h 188"/>
                  <a:gd name="T6" fmla="*/ 813235507 w 87"/>
                  <a:gd name="T7" fmla="*/ 2147483647 h 188"/>
                  <a:gd name="T8" fmla="*/ 1626294745 w 87"/>
                  <a:gd name="T9" fmla="*/ 2147483647 h 188"/>
                  <a:gd name="T10" fmla="*/ 2147483647 w 87"/>
                  <a:gd name="T11" fmla="*/ 0 h 188"/>
                  <a:gd name="T12" fmla="*/ 2147483647 w 87"/>
                  <a:gd name="T13" fmla="*/ 708416944 h 188"/>
                  <a:gd name="T14" fmla="*/ 2147483647 w 87"/>
                  <a:gd name="T15" fmla="*/ 2147483647 h 188"/>
                  <a:gd name="T16" fmla="*/ 2147483647 w 87"/>
                  <a:gd name="T17" fmla="*/ 2147483647 h 1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"/>
                  <a:gd name="T28" fmla="*/ 0 h 188"/>
                  <a:gd name="T29" fmla="*/ 87 w 87"/>
                  <a:gd name="T30" fmla="*/ 188 h 1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" h="188">
                    <a:moveTo>
                      <a:pt x="52" y="154"/>
                    </a:moveTo>
                    <a:lnTo>
                      <a:pt x="19" y="188"/>
                    </a:lnTo>
                    <a:lnTo>
                      <a:pt x="0" y="188"/>
                    </a:lnTo>
                    <a:lnTo>
                      <a:pt x="11" y="118"/>
                    </a:lnTo>
                    <a:lnTo>
                      <a:pt x="22" y="48"/>
                    </a:lnTo>
                    <a:lnTo>
                      <a:pt x="81" y="0"/>
                    </a:lnTo>
                    <a:lnTo>
                      <a:pt x="87" y="10"/>
                    </a:lnTo>
                    <a:lnTo>
                      <a:pt x="70" y="81"/>
                    </a:lnTo>
                    <a:lnTo>
                      <a:pt x="52" y="154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2" name="Freeform 63"/>
              <p:cNvSpPr>
                <a:spLocks noChangeAspect="1"/>
              </p:cNvSpPr>
              <p:nvPr/>
            </p:nvSpPr>
            <p:spPr bwMode="auto">
              <a:xfrm>
                <a:off x="1993" y="1067"/>
                <a:ext cx="140" cy="131"/>
              </a:xfrm>
              <a:custGeom>
                <a:avLst/>
                <a:gdLst>
                  <a:gd name="T0" fmla="*/ 2147483647 w 267"/>
                  <a:gd name="T1" fmla="*/ 2147483647 h 298"/>
                  <a:gd name="T2" fmla="*/ 0 w 267"/>
                  <a:gd name="T3" fmla="*/ 2147483647 h 298"/>
                  <a:gd name="T4" fmla="*/ 645849322 w 267"/>
                  <a:gd name="T5" fmla="*/ 2147483647 h 298"/>
                  <a:gd name="T6" fmla="*/ 2147483647 w 267"/>
                  <a:gd name="T7" fmla="*/ 2147483647 h 298"/>
                  <a:gd name="T8" fmla="*/ 2147483647 w 267"/>
                  <a:gd name="T9" fmla="*/ 2147483647 h 298"/>
                  <a:gd name="T10" fmla="*/ 2147483647 w 267"/>
                  <a:gd name="T11" fmla="*/ 2147483647 h 298"/>
                  <a:gd name="T12" fmla="*/ 2147483647 w 267"/>
                  <a:gd name="T13" fmla="*/ 2147483647 h 298"/>
                  <a:gd name="T14" fmla="*/ 2147483647 w 267"/>
                  <a:gd name="T15" fmla="*/ 0 h 298"/>
                  <a:gd name="T16" fmla="*/ 2147483647 w 267"/>
                  <a:gd name="T17" fmla="*/ 0 h 298"/>
                  <a:gd name="T18" fmla="*/ 2147483647 w 267"/>
                  <a:gd name="T19" fmla="*/ 0 h 298"/>
                  <a:gd name="T20" fmla="*/ 2147483647 w 267"/>
                  <a:gd name="T21" fmla="*/ 2147483647 h 298"/>
                  <a:gd name="T22" fmla="*/ 2147483647 w 267"/>
                  <a:gd name="T23" fmla="*/ 2147483647 h 298"/>
                  <a:gd name="T24" fmla="*/ 2147483647 w 267"/>
                  <a:gd name="T25" fmla="*/ 2147483647 h 298"/>
                  <a:gd name="T26" fmla="*/ 2147483647 w 267"/>
                  <a:gd name="T27" fmla="*/ 2147483647 h 298"/>
                  <a:gd name="T28" fmla="*/ 2147483647 w 267"/>
                  <a:gd name="T29" fmla="*/ 2147483647 h 298"/>
                  <a:gd name="T30" fmla="*/ 2147483647 w 267"/>
                  <a:gd name="T31" fmla="*/ 2147483647 h 298"/>
                  <a:gd name="T32" fmla="*/ 2147483647 w 267"/>
                  <a:gd name="T33" fmla="*/ 2147483647 h 298"/>
                  <a:gd name="T34" fmla="*/ 2147483647 w 267"/>
                  <a:gd name="T35" fmla="*/ 2147483647 h 298"/>
                  <a:gd name="T36" fmla="*/ 2147483647 w 267"/>
                  <a:gd name="T37" fmla="*/ 2147483647 h 298"/>
                  <a:gd name="T38" fmla="*/ 2147483647 w 267"/>
                  <a:gd name="T39" fmla="*/ 2147483647 h 2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67"/>
                  <a:gd name="T61" fmla="*/ 0 h 298"/>
                  <a:gd name="T62" fmla="*/ 267 w 267"/>
                  <a:gd name="T63" fmla="*/ 298 h 2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67" h="298">
                    <a:moveTo>
                      <a:pt x="25" y="264"/>
                    </a:moveTo>
                    <a:lnTo>
                      <a:pt x="0" y="240"/>
                    </a:lnTo>
                    <a:lnTo>
                      <a:pt x="7" y="187"/>
                    </a:lnTo>
                    <a:lnTo>
                      <a:pt x="45" y="128"/>
                    </a:lnTo>
                    <a:lnTo>
                      <a:pt x="131" y="117"/>
                    </a:lnTo>
                    <a:lnTo>
                      <a:pt x="84" y="47"/>
                    </a:lnTo>
                    <a:lnTo>
                      <a:pt x="104" y="42"/>
                    </a:lnTo>
                    <a:lnTo>
                      <a:pt x="109" y="0"/>
                    </a:lnTo>
                    <a:lnTo>
                      <a:pt x="169" y="0"/>
                    </a:lnTo>
                    <a:lnTo>
                      <a:pt x="227" y="0"/>
                    </a:lnTo>
                    <a:lnTo>
                      <a:pt x="216" y="70"/>
                    </a:lnTo>
                    <a:lnTo>
                      <a:pt x="205" y="140"/>
                    </a:lnTo>
                    <a:lnTo>
                      <a:pt x="224" y="140"/>
                    </a:lnTo>
                    <a:lnTo>
                      <a:pt x="247" y="144"/>
                    </a:lnTo>
                    <a:lnTo>
                      <a:pt x="267" y="154"/>
                    </a:lnTo>
                    <a:lnTo>
                      <a:pt x="223" y="189"/>
                    </a:lnTo>
                    <a:lnTo>
                      <a:pt x="185" y="248"/>
                    </a:lnTo>
                    <a:lnTo>
                      <a:pt x="132" y="298"/>
                    </a:lnTo>
                    <a:lnTo>
                      <a:pt x="78" y="281"/>
                    </a:lnTo>
                    <a:lnTo>
                      <a:pt x="25" y="264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3" name="Freeform 64"/>
              <p:cNvSpPr>
                <a:spLocks noChangeAspect="1"/>
              </p:cNvSpPr>
              <p:nvPr/>
            </p:nvSpPr>
            <p:spPr bwMode="auto">
              <a:xfrm>
                <a:off x="2486" y="1044"/>
                <a:ext cx="72" cy="23"/>
              </a:xfrm>
              <a:custGeom>
                <a:avLst/>
                <a:gdLst>
                  <a:gd name="T0" fmla="*/ 2147483647 w 136"/>
                  <a:gd name="T1" fmla="*/ 0 h 49"/>
                  <a:gd name="T2" fmla="*/ 0 w 136"/>
                  <a:gd name="T3" fmla="*/ 1270029645 h 49"/>
                  <a:gd name="T4" fmla="*/ 2147483647 w 136"/>
                  <a:gd name="T5" fmla="*/ 2147483647 h 49"/>
                  <a:gd name="T6" fmla="*/ 2147483647 w 136"/>
                  <a:gd name="T7" fmla="*/ 2147483647 h 49"/>
                  <a:gd name="T8" fmla="*/ 2147483647 w 136"/>
                  <a:gd name="T9" fmla="*/ 0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"/>
                  <a:gd name="T16" fmla="*/ 0 h 49"/>
                  <a:gd name="T17" fmla="*/ 136 w 136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" h="49">
                    <a:moveTo>
                      <a:pt x="52" y="0"/>
                    </a:moveTo>
                    <a:lnTo>
                      <a:pt x="0" y="17"/>
                    </a:lnTo>
                    <a:lnTo>
                      <a:pt x="73" y="49"/>
                    </a:lnTo>
                    <a:lnTo>
                      <a:pt x="136" y="41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4" name="Freeform 65"/>
              <p:cNvSpPr>
                <a:spLocks noChangeAspect="1"/>
              </p:cNvSpPr>
              <p:nvPr/>
            </p:nvSpPr>
            <p:spPr bwMode="auto">
              <a:xfrm>
                <a:off x="2869" y="1044"/>
                <a:ext cx="55" cy="19"/>
              </a:xfrm>
              <a:custGeom>
                <a:avLst/>
                <a:gdLst>
                  <a:gd name="T0" fmla="*/ 2147483647 w 100"/>
                  <a:gd name="T1" fmla="*/ 1795247369 h 39"/>
                  <a:gd name="T2" fmla="*/ 2147483647 w 100"/>
                  <a:gd name="T3" fmla="*/ 2147483647 h 39"/>
                  <a:gd name="T4" fmla="*/ 2147483647 w 100"/>
                  <a:gd name="T5" fmla="*/ 2147483647 h 39"/>
                  <a:gd name="T6" fmla="*/ 0 w 100"/>
                  <a:gd name="T7" fmla="*/ 2147483647 h 39"/>
                  <a:gd name="T8" fmla="*/ 972125251 w 100"/>
                  <a:gd name="T9" fmla="*/ 0 h 39"/>
                  <a:gd name="T10" fmla="*/ 2147483647 w 100"/>
                  <a:gd name="T11" fmla="*/ 1795247369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39"/>
                  <a:gd name="T20" fmla="*/ 100 w 100"/>
                  <a:gd name="T21" fmla="*/ 39 h 3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39">
                    <a:moveTo>
                      <a:pt x="100" y="20"/>
                    </a:moveTo>
                    <a:lnTo>
                      <a:pt x="95" y="24"/>
                    </a:lnTo>
                    <a:lnTo>
                      <a:pt x="26" y="39"/>
                    </a:lnTo>
                    <a:lnTo>
                      <a:pt x="0" y="31"/>
                    </a:lnTo>
                    <a:lnTo>
                      <a:pt x="9" y="0"/>
                    </a:lnTo>
                    <a:lnTo>
                      <a:pt x="100" y="2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5" name="Freeform 66"/>
              <p:cNvSpPr>
                <a:spLocks noChangeAspect="1"/>
              </p:cNvSpPr>
              <p:nvPr/>
            </p:nvSpPr>
            <p:spPr bwMode="auto">
              <a:xfrm>
                <a:off x="2947" y="1067"/>
                <a:ext cx="11" cy="1"/>
              </a:xfrm>
              <a:custGeom>
                <a:avLst/>
                <a:gdLst>
                  <a:gd name="T0" fmla="*/ 2147483647 w 20"/>
                  <a:gd name="T1" fmla="*/ 74181312 h 6"/>
                  <a:gd name="T2" fmla="*/ 756197796 w 20"/>
                  <a:gd name="T3" fmla="*/ 0 h 6"/>
                  <a:gd name="T4" fmla="*/ 0 w 20"/>
                  <a:gd name="T5" fmla="*/ 111237016 h 6"/>
                  <a:gd name="T6" fmla="*/ 2147483647 w 20"/>
                  <a:gd name="T7" fmla="*/ 74181312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"/>
                  <a:gd name="T14" fmla="*/ 20 w 2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">
                    <a:moveTo>
                      <a:pt x="20" y="4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20" y="4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6" name="Freeform 67"/>
              <p:cNvSpPr>
                <a:spLocks noChangeAspect="1"/>
              </p:cNvSpPr>
              <p:nvPr/>
            </p:nvSpPr>
            <p:spPr bwMode="auto">
              <a:xfrm>
                <a:off x="1292" y="572"/>
                <a:ext cx="921" cy="603"/>
              </a:xfrm>
              <a:custGeom>
                <a:avLst/>
                <a:gdLst>
                  <a:gd name="T0" fmla="*/ 2147483647 w 1707"/>
                  <a:gd name="T1" fmla="*/ 2147483647 h 1325"/>
                  <a:gd name="T2" fmla="*/ 2147483647 w 1707"/>
                  <a:gd name="T3" fmla="*/ 2147483647 h 1325"/>
                  <a:gd name="T4" fmla="*/ 2147483647 w 1707"/>
                  <a:gd name="T5" fmla="*/ 2147483647 h 1325"/>
                  <a:gd name="T6" fmla="*/ 2147483647 w 1707"/>
                  <a:gd name="T7" fmla="*/ 2147483647 h 1325"/>
                  <a:gd name="T8" fmla="*/ 794707576 w 1707"/>
                  <a:gd name="T9" fmla="*/ 2147483647 h 1325"/>
                  <a:gd name="T10" fmla="*/ 2147483647 w 1707"/>
                  <a:gd name="T11" fmla="*/ 0 h 1325"/>
                  <a:gd name="T12" fmla="*/ 2147483647 w 1707"/>
                  <a:gd name="T13" fmla="*/ 2147483647 h 1325"/>
                  <a:gd name="T14" fmla="*/ 2147483647 w 1707"/>
                  <a:gd name="T15" fmla="*/ 2147483647 h 1325"/>
                  <a:gd name="T16" fmla="*/ 2147483647 w 1707"/>
                  <a:gd name="T17" fmla="*/ 2147483647 h 1325"/>
                  <a:gd name="T18" fmla="*/ 2147483647 w 1707"/>
                  <a:gd name="T19" fmla="*/ 2147483647 h 1325"/>
                  <a:gd name="T20" fmla="*/ 2147483647 w 1707"/>
                  <a:gd name="T21" fmla="*/ 2147483647 h 1325"/>
                  <a:gd name="T22" fmla="*/ 2147483647 w 1707"/>
                  <a:gd name="T23" fmla="*/ 2147483647 h 1325"/>
                  <a:gd name="T24" fmla="*/ 2147483647 w 1707"/>
                  <a:gd name="T25" fmla="*/ 2147483647 h 1325"/>
                  <a:gd name="T26" fmla="*/ 2147483647 w 1707"/>
                  <a:gd name="T27" fmla="*/ 2147483647 h 1325"/>
                  <a:gd name="T28" fmla="*/ 2147483647 w 1707"/>
                  <a:gd name="T29" fmla="*/ 2147483647 h 1325"/>
                  <a:gd name="T30" fmla="*/ 2147483647 w 1707"/>
                  <a:gd name="T31" fmla="*/ 2147483647 h 1325"/>
                  <a:gd name="T32" fmla="*/ 2147483647 w 1707"/>
                  <a:gd name="T33" fmla="*/ 2147483647 h 1325"/>
                  <a:gd name="T34" fmla="*/ 2147483647 w 1707"/>
                  <a:gd name="T35" fmla="*/ 2147483647 h 1325"/>
                  <a:gd name="T36" fmla="*/ 2147483647 w 1707"/>
                  <a:gd name="T37" fmla="*/ 2147483647 h 1325"/>
                  <a:gd name="T38" fmla="*/ 2147483647 w 1707"/>
                  <a:gd name="T39" fmla="*/ 2147483647 h 1325"/>
                  <a:gd name="T40" fmla="*/ 2147483647 w 1707"/>
                  <a:gd name="T41" fmla="*/ 2147483647 h 1325"/>
                  <a:gd name="T42" fmla="*/ 2147483647 w 1707"/>
                  <a:gd name="T43" fmla="*/ 2147483647 h 1325"/>
                  <a:gd name="T44" fmla="*/ 2147483647 w 1707"/>
                  <a:gd name="T45" fmla="*/ 2147483647 h 1325"/>
                  <a:gd name="T46" fmla="*/ 2147483647 w 1707"/>
                  <a:gd name="T47" fmla="*/ 2147483647 h 1325"/>
                  <a:gd name="T48" fmla="*/ 2147483647 w 1707"/>
                  <a:gd name="T49" fmla="*/ 2147483647 h 1325"/>
                  <a:gd name="T50" fmla="*/ 2147483647 w 1707"/>
                  <a:gd name="T51" fmla="*/ 2147483647 h 1325"/>
                  <a:gd name="T52" fmla="*/ 2147483647 w 1707"/>
                  <a:gd name="T53" fmla="*/ 2147483647 h 1325"/>
                  <a:gd name="T54" fmla="*/ 2147483647 w 1707"/>
                  <a:gd name="T55" fmla="*/ 2147483647 h 1325"/>
                  <a:gd name="T56" fmla="*/ 2147483647 w 1707"/>
                  <a:gd name="T57" fmla="*/ 2147483647 h 1325"/>
                  <a:gd name="T58" fmla="*/ 2147483647 w 1707"/>
                  <a:gd name="T59" fmla="*/ 2147483647 h 1325"/>
                  <a:gd name="T60" fmla="*/ 2147483647 w 1707"/>
                  <a:gd name="T61" fmla="*/ 2147483647 h 1325"/>
                  <a:gd name="T62" fmla="*/ 2147483647 w 1707"/>
                  <a:gd name="T63" fmla="*/ 2147483647 h 1325"/>
                  <a:gd name="T64" fmla="*/ 2147483647 w 1707"/>
                  <a:gd name="T65" fmla="*/ 2147483647 h 1325"/>
                  <a:gd name="T66" fmla="*/ 2147483647 w 1707"/>
                  <a:gd name="T67" fmla="*/ 2147483647 h 1325"/>
                  <a:gd name="T68" fmla="*/ 2147483647 w 1707"/>
                  <a:gd name="T69" fmla="*/ 2147483647 h 1325"/>
                  <a:gd name="T70" fmla="*/ 2147483647 w 1707"/>
                  <a:gd name="T71" fmla="*/ 2147483647 h 1325"/>
                  <a:gd name="T72" fmla="*/ 2147483647 w 1707"/>
                  <a:gd name="T73" fmla="*/ 2147483647 h 1325"/>
                  <a:gd name="T74" fmla="*/ 2147483647 w 1707"/>
                  <a:gd name="T75" fmla="*/ 2147483647 h 1325"/>
                  <a:gd name="T76" fmla="*/ 2147483647 w 1707"/>
                  <a:gd name="T77" fmla="*/ 2147483647 h 1325"/>
                  <a:gd name="T78" fmla="*/ 2147483647 w 1707"/>
                  <a:gd name="T79" fmla="*/ 2147483647 h 1325"/>
                  <a:gd name="T80" fmla="*/ 2147483647 w 1707"/>
                  <a:gd name="T81" fmla="*/ 2147483647 h 1325"/>
                  <a:gd name="T82" fmla="*/ 2147483647 w 1707"/>
                  <a:gd name="T83" fmla="*/ 2147483647 h 1325"/>
                  <a:gd name="T84" fmla="*/ 2147483647 w 1707"/>
                  <a:gd name="T85" fmla="*/ 2147483647 h 132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707"/>
                  <a:gd name="T130" fmla="*/ 0 h 1325"/>
                  <a:gd name="T131" fmla="*/ 1707 w 1707"/>
                  <a:gd name="T132" fmla="*/ 1325 h 132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707" h="1325">
                    <a:moveTo>
                      <a:pt x="295" y="689"/>
                    </a:moveTo>
                    <a:lnTo>
                      <a:pt x="251" y="707"/>
                    </a:lnTo>
                    <a:lnTo>
                      <a:pt x="216" y="639"/>
                    </a:lnTo>
                    <a:lnTo>
                      <a:pt x="154" y="575"/>
                    </a:lnTo>
                    <a:lnTo>
                      <a:pt x="162" y="518"/>
                    </a:lnTo>
                    <a:lnTo>
                      <a:pt x="140" y="463"/>
                    </a:lnTo>
                    <a:lnTo>
                      <a:pt x="121" y="422"/>
                    </a:lnTo>
                    <a:lnTo>
                      <a:pt x="83" y="421"/>
                    </a:lnTo>
                    <a:lnTo>
                      <a:pt x="52" y="387"/>
                    </a:lnTo>
                    <a:lnTo>
                      <a:pt x="22" y="352"/>
                    </a:lnTo>
                    <a:lnTo>
                      <a:pt x="73" y="361"/>
                    </a:lnTo>
                    <a:lnTo>
                      <a:pt x="85" y="287"/>
                    </a:lnTo>
                    <a:lnTo>
                      <a:pt x="51" y="238"/>
                    </a:lnTo>
                    <a:lnTo>
                      <a:pt x="16" y="190"/>
                    </a:lnTo>
                    <a:lnTo>
                      <a:pt x="8" y="100"/>
                    </a:lnTo>
                    <a:lnTo>
                      <a:pt x="0" y="8"/>
                    </a:lnTo>
                    <a:lnTo>
                      <a:pt x="73" y="4"/>
                    </a:lnTo>
                    <a:lnTo>
                      <a:pt x="148" y="0"/>
                    </a:lnTo>
                    <a:lnTo>
                      <a:pt x="197" y="24"/>
                    </a:lnTo>
                    <a:lnTo>
                      <a:pt x="245" y="47"/>
                    </a:lnTo>
                    <a:lnTo>
                      <a:pt x="294" y="72"/>
                    </a:lnTo>
                    <a:lnTo>
                      <a:pt x="343" y="96"/>
                    </a:lnTo>
                    <a:lnTo>
                      <a:pt x="430" y="96"/>
                    </a:lnTo>
                    <a:lnTo>
                      <a:pt x="518" y="96"/>
                    </a:lnTo>
                    <a:lnTo>
                      <a:pt x="530" y="63"/>
                    </a:lnTo>
                    <a:lnTo>
                      <a:pt x="633" y="63"/>
                    </a:lnTo>
                    <a:lnTo>
                      <a:pt x="687" y="134"/>
                    </a:lnTo>
                    <a:lnTo>
                      <a:pt x="706" y="208"/>
                    </a:lnTo>
                    <a:lnTo>
                      <a:pt x="744" y="237"/>
                    </a:lnTo>
                    <a:lnTo>
                      <a:pt x="783" y="268"/>
                    </a:lnTo>
                    <a:lnTo>
                      <a:pt x="825" y="212"/>
                    </a:lnTo>
                    <a:lnTo>
                      <a:pt x="912" y="222"/>
                    </a:lnTo>
                    <a:lnTo>
                      <a:pt x="940" y="288"/>
                    </a:lnTo>
                    <a:lnTo>
                      <a:pt x="969" y="356"/>
                    </a:lnTo>
                    <a:lnTo>
                      <a:pt x="990" y="441"/>
                    </a:lnTo>
                    <a:lnTo>
                      <a:pt x="1032" y="476"/>
                    </a:lnTo>
                    <a:lnTo>
                      <a:pt x="1108" y="489"/>
                    </a:lnTo>
                    <a:lnTo>
                      <a:pt x="1067" y="586"/>
                    </a:lnTo>
                    <a:lnTo>
                      <a:pt x="1032" y="684"/>
                    </a:lnTo>
                    <a:lnTo>
                      <a:pt x="1021" y="782"/>
                    </a:lnTo>
                    <a:lnTo>
                      <a:pt x="1042" y="852"/>
                    </a:lnTo>
                    <a:lnTo>
                      <a:pt x="1065" y="919"/>
                    </a:lnTo>
                    <a:lnTo>
                      <a:pt x="1084" y="965"/>
                    </a:lnTo>
                    <a:lnTo>
                      <a:pt x="1102" y="1012"/>
                    </a:lnTo>
                    <a:lnTo>
                      <a:pt x="1111" y="1018"/>
                    </a:lnTo>
                    <a:lnTo>
                      <a:pt x="1178" y="1051"/>
                    </a:lnTo>
                    <a:lnTo>
                      <a:pt x="1236" y="1046"/>
                    </a:lnTo>
                    <a:lnTo>
                      <a:pt x="1305" y="1032"/>
                    </a:lnTo>
                    <a:lnTo>
                      <a:pt x="1347" y="1030"/>
                    </a:lnTo>
                    <a:lnTo>
                      <a:pt x="1376" y="1037"/>
                    </a:lnTo>
                    <a:lnTo>
                      <a:pt x="1395" y="1018"/>
                    </a:lnTo>
                    <a:lnTo>
                      <a:pt x="1390" y="1007"/>
                    </a:lnTo>
                    <a:lnTo>
                      <a:pt x="1439" y="952"/>
                    </a:lnTo>
                    <a:lnTo>
                      <a:pt x="1472" y="865"/>
                    </a:lnTo>
                    <a:lnTo>
                      <a:pt x="1538" y="828"/>
                    </a:lnTo>
                    <a:lnTo>
                      <a:pt x="1600" y="822"/>
                    </a:lnTo>
                    <a:lnTo>
                      <a:pt x="1662" y="816"/>
                    </a:lnTo>
                    <a:lnTo>
                      <a:pt x="1677" y="814"/>
                    </a:lnTo>
                    <a:lnTo>
                      <a:pt x="1702" y="830"/>
                    </a:lnTo>
                    <a:lnTo>
                      <a:pt x="1707" y="841"/>
                    </a:lnTo>
                    <a:lnTo>
                      <a:pt x="1647" y="930"/>
                    </a:lnTo>
                    <a:lnTo>
                      <a:pt x="1635" y="958"/>
                    </a:lnTo>
                    <a:lnTo>
                      <a:pt x="1638" y="967"/>
                    </a:lnTo>
                    <a:lnTo>
                      <a:pt x="1635" y="976"/>
                    </a:lnTo>
                    <a:lnTo>
                      <a:pt x="1606" y="1046"/>
                    </a:lnTo>
                    <a:lnTo>
                      <a:pt x="1593" y="1018"/>
                    </a:lnTo>
                    <a:lnTo>
                      <a:pt x="1581" y="1037"/>
                    </a:lnTo>
                    <a:lnTo>
                      <a:pt x="1522" y="1085"/>
                    </a:lnTo>
                    <a:lnTo>
                      <a:pt x="1464" y="1085"/>
                    </a:lnTo>
                    <a:lnTo>
                      <a:pt x="1404" y="1085"/>
                    </a:lnTo>
                    <a:lnTo>
                      <a:pt x="1399" y="1127"/>
                    </a:lnTo>
                    <a:lnTo>
                      <a:pt x="1379" y="1132"/>
                    </a:lnTo>
                    <a:lnTo>
                      <a:pt x="1426" y="1202"/>
                    </a:lnTo>
                    <a:lnTo>
                      <a:pt x="1340" y="1213"/>
                    </a:lnTo>
                    <a:lnTo>
                      <a:pt x="1302" y="1272"/>
                    </a:lnTo>
                    <a:lnTo>
                      <a:pt x="1295" y="1325"/>
                    </a:lnTo>
                    <a:lnTo>
                      <a:pt x="1232" y="1261"/>
                    </a:lnTo>
                    <a:lnTo>
                      <a:pt x="1171" y="1198"/>
                    </a:lnTo>
                    <a:lnTo>
                      <a:pt x="1197" y="1218"/>
                    </a:lnTo>
                    <a:lnTo>
                      <a:pt x="1160" y="1198"/>
                    </a:lnTo>
                    <a:lnTo>
                      <a:pt x="1129" y="1199"/>
                    </a:lnTo>
                    <a:lnTo>
                      <a:pt x="1143" y="1203"/>
                    </a:lnTo>
                    <a:lnTo>
                      <a:pt x="1080" y="1221"/>
                    </a:lnTo>
                    <a:lnTo>
                      <a:pt x="1018" y="1239"/>
                    </a:lnTo>
                    <a:lnTo>
                      <a:pt x="946" y="1206"/>
                    </a:lnTo>
                    <a:lnTo>
                      <a:pt x="876" y="1173"/>
                    </a:lnTo>
                    <a:lnTo>
                      <a:pt x="805" y="1140"/>
                    </a:lnTo>
                    <a:lnTo>
                      <a:pt x="734" y="1107"/>
                    </a:lnTo>
                    <a:lnTo>
                      <a:pt x="694" y="1078"/>
                    </a:lnTo>
                    <a:lnTo>
                      <a:pt x="647" y="1053"/>
                    </a:lnTo>
                    <a:lnTo>
                      <a:pt x="602" y="1030"/>
                    </a:lnTo>
                    <a:lnTo>
                      <a:pt x="556" y="986"/>
                    </a:lnTo>
                    <a:lnTo>
                      <a:pt x="511" y="942"/>
                    </a:lnTo>
                    <a:lnTo>
                      <a:pt x="503" y="891"/>
                    </a:lnTo>
                    <a:lnTo>
                      <a:pt x="528" y="878"/>
                    </a:lnTo>
                    <a:lnTo>
                      <a:pt x="519" y="860"/>
                    </a:lnTo>
                    <a:lnTo>
                      <a:pt x="535" y="815"/>
                    </a:lnTo>
                    <a:lnTo>
                      <a:pt x="513" y="757"/>
                    </a:lnTo>
                    <a:lnTo>
                      <a:pt x="492" y="700"/>
                    </a:lnTo>
                    <a:lnTo>
                      <a:pt x="454" y="649"/>
                    </a:lnTo>
                    <a:lnTo>
                      <a:pt x="416" y="598"/>
                    </a:lnTo>
                    <a:lnTo>
                      <a:pt x="433" y="605"/>
                    </a:lnTo>
                    <a:lnTo>
                      <a:pt x="407" y="567"/>
                    </a:lnTo>
                    <a:lnTo>
                      <a:pt x="395" y="556"/>
                    </a:lnTo>
                    <a:lnTo>
                      <a:pt x="402" y="553"/>
                    </a:lnTo>
                    <a:lnTo>
                      <a:pt x="353" y="525"/>
                    </a:lnTo>
                    <a:lnTo>
                      <a:pt x="364" y="509"/>
                    </a:lnTo>
                    <a:lnTo>
                      <a:pt x="340" y="506"/>
                    </a:lnTo>
                    <a:lnTo>
                      <a:pt x="359" y="464"/>
                    </a:lnTo>
                    <a:lnTo>
                      <a:pt x="334" y="438"/>
                    </a:lnTo>
                    <a:lnTo>
                      <a:pt x="294" y="365"/>
                    </a:lnTo>
                    <a:lnTo>
                      <a:pt x="293" y="348"/>
                    </a:lnTo>
                    <a:lnTo>
                      <a:pt x="252" y="316"/>
                    </a:lnTo>
                    <a:lnTo>
                      <a:pt x="229" y="253"/>
                    </a:lnTo>
                    <a:lnTo>
                      <a:pt x="205" y="190"/>
                    </a:lnTo>
                    <a:lnTo>
                      <a:pt x="205" y="103"/>
                    </a:lnTo>
                    <a:lnTo>
                      <a:pt x="164" y="84"/>
                    </a:lnTo>
                    <a:lnTo>
                      <a:pt x="116" y="55"/>
                    </a:lnTo>
                    <a:lnTo>
                      <a:pt x="108" y="132"/>
                    </a:lnTo>
                    <a:lnTo>
                      <a:pt x="99" y="209"/>
                    </a:lnTo>
                    <a:lnTo>
                      <a:pt x="133" y="269"/>
                    </a:lnTo>
                    <a:lnTo>
                      <a:pt x="166" y="330"/>
                    </a:lnTo>
                    <a:lnTo>
                      <a:pt x="184" y="383"/>
                    </a:lnTo>
                    <a:lnTo>
                      <a:pt x="201" y="435"/>
                    </a:lnTo>
                    <a:lnTo>
                      <a:pt x="209" y="427"/>
                    </a:lnTo>
                    <a:lnTo>
                      <a:pt x="218" y="512"/>
                    </a:lnTo>
                    <a:lnTo>
                      <a:pt x="231" y="599"/>
                    </a:lnTo>
                    <a:lnTo>
                      <a:pt x="255" y="614"/>
                    </a:lnTo>
                    <a:lnTo>
                      <a:pt x="284" y="652"/>
                    </a:lnTo>
                    <a:lnTo>
                      <a:pt x="295" y="689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7" name="Freeform 75"/>
              <p:cNvSpPr>
                <a:spLocks noChangeAspect="1"/>
              </p:cNvSpPr>
              <p:nvPr/>
            </p:nvSpPr>
            <p:spPr bwMode="auto">
              <a:xfrm>
                <a:off x="3403" y="3361"/>
                <a:ext cx="50" cy="30"/>
              </a:xfrm>
              <a:custGeom>
                <a:avLst/>
                <a:gdLst>
                  <a:gd name="T0" fmla="*/ 2147483647 w 95"/>
                  <a:gd name="T1" fmla="*/ 1537646000 h 71"/>
                  <a:gd name="T2" fmla="*/ 2147483647 w 95"/>
                  <a:gd name="T3" fmla="*/ 933596619 h 71"/>
                  <a:gd name="T4" fmla="*/ 2147483647 w 95"/>
                  <a:gd name="T5" fmla="*/ 823651628 h 71"/>
                  <a:gd name="T6" fmla="*/ 2147483647 w 95"/>
                  <a:gd name="T7" fmla="*/ 658950228 h 71"/>
                  <a:gd name="T8" fmla="*/ 2020560051 w 95"/>
                  <a:gd name="T9" fmla="*/ 0 h 71"/>
                  <a:gd name="T10" fmla="*/ 1744937177 w 95"/>
                  <a:gd name="T11" fmla="*/ 1317899696 h 71"/>
                  <a:gd name="T12" fmla="*/ 0 w 95"/>
                  <a:gd name="T13" fmla="*/ 2147483647 h 71"/>
                  <a:gd name="T14" fmla="*/ 1836946972 w 95"/>
                  <a:gd name="T15" fmla="*/ 2147483647 h 71"/>
                  <a:gd name="T16" fmla="*/ 2147483647 w 95"/>
                  <a:gd name="T17" fmla="*/ 2147483647 h 71"/>
                  <a:gd name="T18" fmla="*/ 2147483647 w 95"/>
                  <a:gd name="T19" fmla="*/ 2147483647 h 71"/>
                  <a:gd name="T20" fmla="*/ 2147483647 w 95"/>
                  <a:gd name="T21" fmla="*/ 2147483647 h 71"/>
                  <a:gd name="T22" fmla="*/ 2147483647 w 95"/>
                  <a:gd name="T23" fmla="*/ 1537646000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5"/>
                  <a:gd name="T37" fmla="*/ 0 h 71"/>
                  <a:gd name="T38" fmla="*/ 95 w 95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5" h="71">
                    <a:moveTo>
                      <a:pt x="95" y="28"/>
                    </a:moveTo>
                    <a:lnTo>
                      <a:pt x="75" y="17"/>
                    </a:lnTo>
                    <a:lnTo>
                      <a:pt x="56" y="15"/>
                    </a:lnTo>
                    <a:lnTo>
                      <a:pt x="47" y="12"/>
                    </a:lnTo>
                    <a:lnTo>
                      <a:pt x="22" y="0"/>
                    </a:lnTo>
                    <a:lnTo>
                      <a:pt x="19" y="24"/>
                    </a:lnTo>
                    <a:lnTo>
                      <a:pt x="0" y="49"/>
                    </a:lnTo>
                    <a:lnTo>
                      <a:pt x="20" y="71"/>
                    </a:lnTo>
                    <a:lnTo>
                      <a:pt x="31" y="57"/>
                    </a:lnTo>
                    <a:lnTo>
                      <a:pt x="43" y="55"/>
                    </a:lnTo>
                    <a:lnTo>
                      <a:pt x="43" y="46"/>
                    </a:lnTo>
                    <a:lnTo>
                      <a:pt x="95" y="28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8" name="Freeform 76"/>
              <p:cNvSpPr>
                <a:spLocks noChangeAspect="1"/>
              </p:cNvSpPr>
              <p:nvPr/>
            </p:nvSpPr>
            <p:spPr bwMode="auto">
              <a:xfrm>
                <a:off x="3368" y="3363"/>
                <a:ext cx="39" cy="21"/>
              </a:xfrm>
              <a:custGeom>
                <a:avLst/>
                <a:gdLst>
                  <a:gd name="T0" fmla="*/ 2000101057 w 73"/>
                  <a:gd name="T1" fmla="*/ 1050820158 h 50"/>
                  <a:gd name="T2" fmla="*/ 571457608 w 73"/>
                  <a:gd name="T3" fmla="*/ 221225392 h 50"/>
                  <a:gd name="T4" fmla="*/ 2147483647 w 73"/>
                  <a:gd name="T5" fmla="*/ 0 h 50"/>
                  <a:gd name="T6" fmla="*/ 2147483647 w 73"/>
                  <a:gd name="T7" fmla="*/ 2101640317 h 50"/>
                  <a:gd name="T8" fmla="*/ 0 w 73"/>
                  <a:gd name="T9" fmla="*/ 2147483647 h 50"/>
                  <a:gd name="T10" fmla="*/ 2095412989 w 73"/>
                  <a:gd name="T11" fmla="*/ 1659189724 h 50"/>
                  <a:gd name="T12" fmla="*/ 1142914302 w 73"/>
                  <a:gd name="T13" fmla="*/ 1327352160 h 50"/>
                  <a:gd name="T14" fmla="*/ 2000101057 w 73"/>
                  <a:gd name="T15" fmla="*/ 1050820158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3"/>
                  <a:gd name="T25" fmla="*/ 0 h 50"/>
                  <a:gd name="T26" fmla="*/ 73 w 73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3" h="50">
                    <a:moveTo>
                      <a:pt x="21" y="19"/>
                    </a:moveTo>
                    <a:lnTo>
                      <a:pt x="6" y="4"/>
                    </a:lnTo>
                    <a:lnTo>
                      <a:pt x="73" y="0"/>
                    </a:lnTo>
                    <a:lnTo>
                      <a:pt x="39" y="38"/>
                    </a:lnTo>
                    <a:lnTo>
                      <a:pt x="0" y="50"/>
                    </a:lnTo>
                    <a:lnTo>
                      <a:pt x="22" y="30"/>
                    </a:lnTo>
                    <a:lnTo>
                      <a:pt x="12" y="24"/>
                    </a:lnTo>
                    <a:lnTo>
                      <a:pt x="21" y="19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9" name="Freeform 77"/>
              <p:cNvSpPr>
                <a:spLocks noChangeAspect="1"/>
              </p:cNvSpPr>
              <p:nvPr/>
            </p:nvSpPr>
            <p:spPr bwMode="auto">
              <a:xfrm>
                <a:off x="2765" y="1984"/>
                <a:ext cx="437" cy="435"/>
              </a:xfrm>
              <a:custGeom>
                <a:avLst/>
                <a:gdLst>
                  <a:gd name="T0" fmla="*/ 2147483647 w 807"/>
                  <a:gd name="T1" fmla="*/ 2147483647 h 954"/>
                  <a:gd name="T2" fmla="*/ 2147483647 w 807"/>
                  <a:gd name="T3" fmla="*/ 2147483647 h 954"/>
                  <a:gd name="T4" fmla="*/ 2147483647 w 807"/>
                  <a:gd name="T5" fmla="*/ 2147483647 h 954"/>
                  <a:gd name="T6" fmla="*/ 2147483647 w 807"/>
                  <a:gd name="T7" fmla="*/ 2147483647 h 954"/>
                  <a:gd name="T8" fmla="*/ 2147483647 w 807"/>
                  <a:gd name="T9" fmla="*/ 2147483647 h 954"/>
                  <a:gd name="T10" fmla="*/ 2147483647 w 807"/>
                  <a:gd name="T11" fmla="*/ 2147483647 h 954"/>
                  <a:gd name="T12" fmla="*/ 2147483647 w 807"/>
                  <a:gd name="T13" fmla="*/ 2147483647 h 954"/>
                  <a:gd name="T14" fmla="*/ 2147483647 w 807"/>
                  <a:gd name="T15" fmla="*/ 2147483647 h 954"/>
                  <a:gd name="T16" fmla="*/ 2147483647 w 807"/>
                  <a:gd name="T17" fmla="*/ 2147483647 h 954"/>
                  <a:gd name="T18" fmla="*/ 2147483647 w 807"/>
                  <a:gd name="T19" fmla="*/ 2147483647 h 954"/>
                  <a:gd name="T20" fmla="*/ 2147483647 w 807"/>
                  <a:gd name="T21" fmla="*/ 2147483647 h 954"/>
                  <a:gd name="T22" fmla="*/ 2147483647 w 807"/>
                  <a:gd name="T23" fmla="*/ 2147483647 h 954"/>
                  <a:gd name="T24" fmla="*/ 2147483647 w 807"/>
                  <a:gd name="T25" fmla="*/ 2147483647 h 954"/>
                  <a:gd name="T26" fmla="*/ 2147483647 w 807"/>
                  <a:gd name="T27" fmla="*/ 2147483647 h 954"/>
                  <a:gd name="T28" fmla="*/ 2147483647 w 807"/>
                  <a:gd name="T29" fmla="*/ 2147483647 h 954"/>
                  <a:gd name="T30" fmla="*/ 2147483647 w 807"/>
                  <a:gd name="T31" fmla="*/ 2147483647 h 954"/>
                  <a:gd name="T32" fmla="*/ 2147483647 w 807"/>
                  <a:gd name="T33" fmla="*/ 2147483647 h 954"/>
                  <a:gd name="T34" fmla="*/ 2147483647 w 807"/>
                  <a:gd name="T35" fmla="*/ 2147483647 h 954"/>
                  <a:gd name="T36" fmla="*/ 2147483647 w 807"/>
                  <a:gd name="T37" fmla="*/ 2147483647 h 954"/>
                  <a:gd name="T38" fmla="*/ 2147483647 w 807"/>
                  <a:gd name="T39" fmla="*/ 2147483647 h 954"/>
                  <a:gd name="T40" fmla="*/ 2147483647 w 807"/>
                  <a:gd name="T41" fmla="*/ 2147483647 h 954"/>
                  <a:gd name="T42" fmla="*/ 2147483647 w 807"/>
                  <a:gd name="T43" fmla="*/ 2147483647 h 954"/>
                  <a:gd name="T44" fmla="*/ 2147483647 w 807"/>
                  <a:gd name="T45" fmla="*/ 2147483647 h 954"/>
                  <a:gd name="T46" fmla="*/ 2147483647 w 807"/>
                  <a:gd name="T47" fmla="*/ 2147483647 h 954"/>
                  <a:gd name="T48" fmla="*/ 2147483647 w 807"/>
                  <a:gd name="T49" fmla="*/ 2147483647 h 954"/>
                  <a:gd name="T50" fmla="*/ 2147483647 w 807"/>
                  <a:gd name="T51" fmla="*/ 2147483647 h 954"/>
                  <a:gd name="T52" fmla="*/ 2147483647 w 807"/>
                  <a:gd name="T53" fmla="*/ 2147483647 h 954"/>
                  <a:gd name="T54" fmla="*/ 0 w 807"/>
                  <a:gd name="T55" fmla="*/ 2147483647 h 954"/>
                  <a:gd name="T56" fmla="*/ 2147483647 w 807"/>
                  <a:gd name="T57" fmla="*/ 2147483647 h 954"/>
                  <a:gd name="T58" fmla="*/ 2147483647 w 807"/>
                  <a:gd name="T59" fmla="*/ 2147483647 h 954"/>
                  <a:gd name="T60" fmla="*/ 2147483647 w 807"/>
                  <a:gd name="T61" fmla="*/ 2147483647 h 954"/>
                  <a:gd name="T62" fmla="*/ 2147483647 w 807"/>
                  <a:gd name="T63" fmla="*/ 0 h 954"/>
                  <a:gd name="T64" fmla="*/ 2147483647 w 807"/>
                  <a:gd name="T65" fmla="*/ 355728065 h 954"/>
                  <a:gd name="T66" fmla="*/ 2147483647 w 807"/>
                  <a:gd name="T67" fmla="*/ 2147483647 h 954"/>
                  <a:gd name="T68" fmla="*/ 2147483647 w 807"/>
                  <a:gd name="T69" fmla="*/ 2147483647 h 954"/>
                  <a:gd name="T70" fmla="*/ 2147483647 w 807"/>
                  <a:gd name="T71" fmla="*/ 2147483647 h 954"/>
                  <a:gd name="T72" fmla="*/ 2147483647 w 807"/>
                  <a:gd name="T73" fmla="*/ 2147483647 h 954"/>
                  <a:gd name="T74" fmla="*/ 2147483647 w 807"/>
                  <a:gd name="T75" fmla="*/ 2147483647 h 954"/>
                  <a:gd name="T76" fmla="*/ 2147483647 w 807"/>
                  <a:gd name="T77" fmla="*/ 2147483647 h 954"/>
                  <a:gd name="T78" fmla="*/ 2147483647 w 807"/>
                  <a:gd name="T79" fmla="*/ 2147483647 h 954"/>
                  <a:gd name="T80" fmla="*/ 2147483647 w 807"/>
                  <a:gd name="T81" fmla="*/ 2147483647 h 954"/>
                  <a:gd name="T82" fmla="*/ 2147483647 w 807"/>
                  <a:gd name="T83" fmla="*/ 2147483647 h 954"/>
                  <a:gd name="T84" fmla="*/ 2147483647 w 807"/>
                  <a:gd name="T85" fmla="*/ 2147483647 h 954"/>
                  <a:gd name="T86" fmla="*/ 2147483647 w 807"/>
                  <a:gd name="T87" fmla="*/ 2147483647 h 954"/>
                  <a:gd name="T88" fmla="*/ 2147483647 w 807"/>
                  <a:gd name="T89" fmla="*/ 2147483647 h 954"/>
                  <a:gd name="T90" fmla="*/ 2147483647 w 807"/>
                  <a:gd name="T91" fmla="*/ 2147483647 h 954"/>
                  <a:gd name="T92" fmla="*/ 2147483647 w 807"/>
                  <a:gd name="T93" fmla="*/ 2147483647 h 954"/>
                  <a:gd name="T94" fmla="*/ 2147483647 w 807"/>
                  <a:gd name="T95" fmla="*/ 2147483647 h 954"/>
                  <a:gd name="T96" fmla="*/ 2147483647 w 807"/>
                  <a:gd name="T97" fmla="*/ 2147483647 h 954"/>
                  <a:gd name="T98" fmla="*/ 2147483647 w 807"/>
                  <a:gd name="T99" fmla="*/ 2147483647 h 954"/>
                  <a:gd name="T100" fmla="*/ 2147483647 w 807"/>
                  <a:gd name="T101" fmla="*/ 2147483647 h 954"/>
                  <a:gd name="T102" fmla="*/ 2147483647 w 807"/>
                  <a:gd name="T103" fmla="*/ 2147483647 h 954"/>
                  <a:gd name="T104" fmla="*/ 2147483647 w 807"/>
                  <a:gd name="T105" fmla="*/ 2147483647 h 954"/>
                  <a:gd name="T106" fmla="*/ 2147483647 w 807"/>
                  <a:gd name="T107" fmla="*/ 2147483647 h 954"/>
                  <a:gd name="T108" fmla="*/ 2147483647 w 807"/>
                  <a:gd name="T109" fmla="*/ 2147483647 h 954"/>
                  <a:gd name="T110" fmla="*/ 2147483647 w 807"/>
                  <a:gd name="T111" fmla="*/ 2147483647 h 954"/>
                  <a:gd name="T112" fmla="*/ 2147483647 w 807"/>
                  <a:gd name="T113" fmla="*/ 2147483647 h 954"/>
                  <a:gd name="T114" fmla="*/ 2147483647 w 807"/>
                  <a:gd name="T115" fmla="*/ 2147483647 h 954"/>
                  <a:gd name="T116" fmla="*/ 2147483647 w 807"/>
                  <a:gd name="T117" fmla="*/ 2147483647 h 95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807"/>
                  <a:gd name="T178" fmla="*/ 0 h 954"/>
                  <a:gd name="T179" fmla="*/ 807 w 807"/>
                  <a:gd name="T180" fmla="*/ 954 h 95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807" h="954">
                    <a:moveTo>
                      <a:pt x="541" y="755"/>
                    </a:moveTo>
                    <a:lnTo>
                      <a:pt x="526" y="833"/>
                    </a:lnTo>
                    <a:lnTo>
                      <a:pt x="512" y="911"/>
                    </a:lnTo>
                    <a:lnTo>
                      <a:pt x="498" y="895"/>
                    </a:lnTo>
                    <a:lnTo>
                      <a:pt x="424" y="906"/>
                    </a:lnTo>
                    <a:lnTo>
                      <a:pt x="404" y="947"/>
                    </a:lnTo>
                    <a:lnTo>
                      <a:pt x="372" y="904"/>
                    </a:lnTo>
                    <a:lnTo>
                      <a:pt x="294" y="889"/>
                    </a:lnTo>
                    <a:lnTo>
                      <a:pt x="280" y="879"/>
                    </a:lnTo>
                    <a:lnTo>
                      <a:pt x="228" y="954"/>
                    </a:lnTo>
                    <a:lnTo>
                      <a:pt x="183" y="947"/>
                    </a:lnTo>
                    <a:lnTo>
                      <a:pt x="157" y="881"/>
                    </a:lnTo>
                    <a:lnTo>
                      <a:pt x="130" y="816"/>
                    </a:lnTo>
                    <a:lnTo>
                      <a:pt x="112" y="753"/>
                    </a:lnTo>
                    <a:lnTo>
                      <a:pt x="114" y="699"/>
                    </a:lnTo>
                    <a:lnTo>
                      <a:pt x="79" y="649"/>
                    </a:lnTo>
                    <a:lnTo>
                      <a:pt x="60" y="599"/>
                    </a:lnTo>
                    <a:lnTo>
                      <a:pt x="41" y="565"/>
                    </a:lnTo>
                    <a:lnTo>
                      <a:pt x="42" y="536"/>
                    </a:lnTo>
                    <a:lnTo>
                      <a:pt x="71" y="475"/>
                    </a:lnTo>
                    <a:lnTo>
                      <a:pt x="50" y="468"/>
                    </a:lnTo>
                    <a:lnTo>
                      <a:pt x="41" y="407"/>
                    </a:lnTo>
                    <a:lnTo>
                      <a:pt x="44" y="345"/>
                    </a:lnTo>
                    <a:lnTo>
                      <a:pt x="54" y="307"/>
                    </a:lnTo>
                    <a:lnTo>
                      <a:pt x="55" y="216"/>
                    </a:lnTo>
                    <a:lnTo>
                      <a:pt x="66" y="199"/>
                    </a:lnTo>
                    <a:lnTo>
                      <a:pt x="32" y="143"/>
                    </a:lnTo>
                    <a:lnTo>
                      <a:pt x="0" y="86"/>
                    </a:lnTo>
                    <a:lnTo>
                      <a:pt x="82" y="88"/>
                    </a:lnTo>
                    <a:lnTo>
                      <a:pt x="112" y="67"/>
                    </a:lnTo>
                    <a:lnTo>
                      <a:pt x="165" y="33"/>
                    </a:lnTo>
                    <a:lnTo>
                      <a:pt x="219" y="0"/>
                    </a:lnTo>
                    <a:lnTo>
                      <a:pt x="270" y="5"/>
                    </a:lnTo>
                    <a:lnTo>
                      <a:pt x="275" y="67"/>
                    </a:lnTo>
                    <a:lnTo>
                      <a:pt x="281" y="127"/>
                    </a:lnTo>
                    <a:lnTo>
                      <a:pt x="330" y="181"/>
                    </a:lnTo>
                    <a:lnTo>
                      <a:pt x="377" y="197"/>
                    </a:lnTo>
                    <a:lnTo>
                      <a:pt x="434" y="224"/>
                    </a:lnTo>
                    <a:lnTo>
                      <a:pt x="507" y="274"/>
                    </a:lnTo>
                    <a:lnTo>
                      <a:pt x="579" y="286"/>
                    </a:lnTo>
                    <a:lnTo>
                      <a:pt x="598" y="317"/>
                    </a:lnTo>
                    <a:lnTo>
                      <a:pt x="608" y="389"/>
                    </a:lnTo>
                    <a:lnTo>
                      <a:pt x="596" y="389"/>
                    </a:lnTo>
                    <a:lnTo>
                      <a:pt x="619" y="418"/>
                    </a:lnTo>
                    <a:lnTo>
                      <a:pt x="629" y="475"/>
                    </a:lnTo>
                    <a:lnTo>
                      <a:pt x="687" y="481"/>
                    </a:lnTo>
                    <a:lnTo>
                      <a:pt x="746" y="488"/>
                    </a:lnTo>
                    <a:lnTo>
                      <a:pt x="755" y="551"/>
                    </a:lnTo>
                    <a:lnTo>
                      <a:pt x="795" y="591"/>
                    </a:lnTo>
                    <a:lnTo>
                      <a:pt x="807" y="619"/>
                    </a:lnTo>
                    <a:lnTo>
                      <a:pt x="794" y="674"/>
                    </a:lnTo>
                    <a:lnTo>
                      <a:pt x="780" y="728"/>
                    </a:lnTo>
                    <a:lnTo>
                      <a:pt x="790" y="752"/>
                    </a:lnTo>
                    <a:lnTo>
                      <a:pt x="780" y="761"/>
                    </a:lnTo>
                    <a:lnTo>
                      <a:pt x="781" y="749"/>
                    </a:lnTo>
                    <a:lnTo>
                      <a:pt x="716" y="701"/>
                    </a:lnTo>
                    <a:lnTo>
                      <a:pt x="632" y="712"/>
                    </a:lnTo>
                    <a:lnTo>
                      <a:pt x="548" y="723"/>
                    </a:lnTo>
                    <a:lnTo>
                      <a:pt x="541" y="755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0" name="Freeform 78"/>
              <p:cNvSpPr>
                <a:spLocks noChangeAspect="1"/>
              </p:cNvSpPr>
              <p:nvPr/>
            </p:nvSpPr>
            <p:spPr bwMode="auto">
              <a:xfrm>
                <a:off x="2610" y="1486"/>
                <a:ext cx="1359" cy="1299"/>
              </a:xfrm>
              <a:custGeom>
                <a:avLst/>
                <a:gdLst>
                  <a:gd name="T0" fmla="*/ 2147483647 w 2522"/>
                  <a:gd name="T1" fmla="*/ 2147483647 h 2852"/>
                  <a:gd name="T2" fmla="*/ 2147483647 w 2522"/>
                  <a:gd name="T3" fmla="*/ 2147483647 h 2852"/>
                  <a:gd name="T4" fmla="*/ 2147483647 w 2522"/>
                  <a:gd name="T5" fmla="*/ 2147483647 h 2852"/>
                  <a:gd name="T6" fmla="*/ 2147483647 w 2522"/>
                  <a:gd name="T7" fmla="*/ 2147483647 h 2852"/>
                  <a:gd name="T8" fmla="*/ 2147483647 w 2522"/>
                  <a:gd name="T9" fmla="*/ 2147483647 h 2852"/>
                  <a:gd name="T10" fmla="*/ 2147483647 w 2522"/>
                  <a:gd name="T11" fmla="*/ 2147483647 h 2852"/>
                  <a:gd name="T12" fmla="*/ 2147483647 w 2522"/>
                  <a:gd name="T13" fmla="*/ 2147483647 h 2852"/>
                  <a:gd name="T14" fmla="*/ 2147483647 w 2522"/>
                  <a:gd name="T15" fmla="*/ 2147483647 h 2852"/>
                  <a:gd name="T16" fmla="*/ 2147483647 w 2522"/>
                  <a:gd name="T17" fmla="*/ 2147483647 h 2852"/>
                  <a:gd name="T18" fmla="*/ 2147483647 w 2522"/>
                  <a:gd name="T19" fmla="*/ 2147483647 h 2852"/>
                  <a:gd name="T20" fmla="*/ 2147483647 w 2522"/>
                  <a:gd name="T21" fmla="*/ 2147483647 h 2852"/>
                  <a:gd name="T22" fmla="*/ 2147483647 w 2522"/>
                  <a:gd name="T23" fmla="*/ 2147483647 h 2852"/>
                  <a:gd name="T24" fmla="*/ 2147483647 w 2522"/>
                  <a:gd name="T25" fmla="*/ 2147483647 h 2852"/>
                  <a:gd name="T26" fmla="*/ 2147483647 w 2522"/>
                  <a:gd name="T27" fmla="*/ 2147483647 h 2852"/>
                  <a:gd name="T28" fmla="*/ 2147483647 w 2522"/>
                  <a:gd name="T29" fmla="*/ 212264758 h 2852"/>
                  <a:gd name="T30" fmla="*/ 2147483647 w 2522"/>
                  <a:gd name="T31" fmla="*/ 2147483647 h 2852"/>
                  <a:gd name="T32" fmla="*/ 2147483647 w 2522"/>
                  <a:gd name="T33" fmla="*/ 2147483647 h 2852"/>
                  <a:gd name="T34" fmla="*/ 2147483647 w 2522"/>
                  <a:gd name="T35" fmla="*/ 2147483647 h 2852"/>
                  <a:gd name="T36" fmla="*/ 2147483647 w 2522"/>
                  <a:gd name="T37" fmla="*/ 2147483647 h 2852"/>
                  <a:gd name="T38" fmla="*/ 2147483647 w 2522"/>
                  <a:gd name="T39" fmla="*/ 2147483647 h 2852"/>
                  <a:gd name="T40" fmla="*/ 2147483647 w 2522"/>
                  <a:gd name="T41" fmla="*/ 2147483647 h 2852"/>
                  <a:gd name="T42" fmla="*/ 2147483647 w 2522"/>
                  <a:gd name="T43" fmla="*/ 2147483647 h 2852"/>
                  <a:gd name="T44" fmla="*/ 2147483647 w 2522"/>
                  <a:gd name="T45" fmla="*/ 2147483647 h 2852"/>
                  <a:gd name="T46" fmla="*/ 2147483647 w 2522"/>
                  <a:gd name="T47" fmla="*/ 2147483647 h 2852"/>
                  <a:gd name="T48" fmla="*/ 2147483647 w 2522"/>
                  <a:gd name="T49" fmla="*/ 2147483647 h 2852"/>
                  <a:gd name="T50" fmla="*/ 2147483647 w 2522"/>
                  <a:gd name="T51" fmla="*/ 2147483647 h 2852"/>
                  <a:gd name="T52" fmla="*/ 2147483647 w 2522"/>
                  <a:gd name="T53" fmla="*/ 2147483647 h 2852"/>
                  <a:gd name="T54" fmla="*/ 2147483647 w 2522"/>
                  <a:gd name="T55" fmla="*/ 2147483647 h 2852"/>
                  <a:gd name="T56" fmla="*/ 2147483647 w 2522"/>
                  <a:gd name="T57" fmla="*/ 2147483647 h 2852"/>
                  <a:gd name="T58" fmla="*/ 2147483647 w 2522"/>
                  <a:gd name="T59" fmla="*/ 2147483647 h 2852"/>
                  <a:gd name="T60" fmla="*/ 2147483647 w 2522"/>
                  <a:gd name="T61" fmla="*/ 2147483647 h 2852"/>
                  <a:gd name="T62" fmla="*/ 2147483647 w 2522"/>
                  <a:gd name="T63" fmla="*/ 2147483647 h 2852"/>
                  <a:gd name="T64" fmla="*/ 2147483647 w 2522"/>
                  <a:gd name="T65" fmla="*/ 2147483647 h 2852"/>
                  <a:gd name="T66" fmla="*/ 2147483647 w 2522"/>
                  <a:gd name="T67" fmla="*/ 2147483647 h 2852"/>
                  <a:gd name="T68" fmla="*/ 2147483647 w 2522"/>
                  <a:gd name="T69" fmla="*/ 2147483647 h 2852"/>
                  <a:gd name="T70" fmla="*/ 2147483647 w 2522"/>
                  <a:gd name="T71" fmla="*/ 2147483647 h 2852"/>
                  <a:gd name="T72" fmla="*/ 2147483647 w 2522"/>
                  <a:gd name="T73" fmla="*/ 2147483647 h 2852"/>
                  <a:gd name="T74" fmla="*/ 2147483647 w 2522"/>
                  <a:gd name="T75" fmla="*/ 2147483647 h 2852"/>
                  <a:gd name="T76" fmla="*/ 2147483647 w 2522"/>
                  <a:gd name="T77" fmla="*/ 2147483647 h 2852"/>
                  <a:gd name="T78" fmla="*/ 2147483647 w 2522"/>
                  <a:gd name="T79" fmla="*/ 2147483647 h 2852"/>
                  <a:gd name="T80" fmla="*/ 2147483647 w 2522"/>
                  <a:gd name="T81" fmla="*/ 2147483647 h 2852"/>
                  <a:gd name="T82" fmla="*/ 2147483647 w 2522"/>
                  <a:gd name="T83" fmla="*/ 2147483647 h 2852"/>
                  <a:gd name="T84" fmla="*/ 2147483647 w 2522"/>
                  <a:gd name="T85" fmla="*/ 2147483647 h 2852"/>
                  <a:gd name="T86" fmla="*/ 2147483647 w 2522"/>
                  <a:gd name="T87" fmla="*/ 2147483647 h 2852"/>
                  <a:gd name="T88" fmla="*/ 2147483647 w 2522"/>
                  <a:gd name="T89" fmla="*/ 2147483647 h 2852"/>
                  <a:gd name="T90" fmla="*/ 2147483647 w 2522"/>
                  <a:gd name="T91" fmla="*/ 2147483647 h 2852"/>
                  <a:gd name="T92" fmla="*/ 2147483647 w 2522"/>
                  <a:gd name="T93" fmla="*/ 2147483647 h 2852"/>
                  <a:gd name="T94" fmla="*/ 2147483647 w 2522"/>
                  <a:gd name="T95" fmla="*/ 2147483647 h 2852"/>
                  <a:gd name="T96" fmla="*/ 2147483647 w 2522"/>
                  <a:gd name="T97" fmla="*/ 2147483647 h 2852"/>
                  <a:gd name="T98" fmla="*/ 2147483647 w 2522"/>
                  <a:gd name="T99" fmla="*/ 2147483647 h 2852"/>
                  <a:gd name="T100" fmla="*/ 2147483647 w 2522"/>
                  <a:gd name="T101" fmla="*/ 2147483647 h 2852"/>
                  <a:gd name="T102" fmla="*/ 2147483647 w 2522"/>
                  <a:gd name="T103" fmla="*/ 2147483647 h 2852"/>
                  <a:gd name="T104" fmla="*/ 2147483647 w 2522"/>
                  <a:gd name="T105" fmla="*/ 2147483647 h 2852"/>
                  <a:gd name="T106" fmla="*/ 2147483647 w 2522"/>
                  <a:gd name="T107" fmla="*/ 2147483647 h 2852"/>
                  <a:gd name="T108" fmla="*/ 2147483647 w 2522"/>
                  <a:gd name="T109" fmla="*/ 2147483647 h 2852"/>
                  <a:gd name="T110" fmla="*/ 2147483647 w 2522"/>
                  <a:gd name="T111" fmla="*/ 2147483647 h 2852"/>
                  <a:gd name="T112" fmla="*/ 2147483647 w 2522"/>
                  <a:gd name="T113" fmla="*/ 2147483647 h 285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522"/>
                  <a:gd name="T172" fmla="*/ 0 h 2852"/>
                  <a:gd name="T173" fmla="*/ 2522 w 2522"/>
                  <a:gd name="T174" fmla="*/ 2852 h 285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522" h="2852">
                    <a:moveTo>
                      <a:pt x="1914" y="560"/>
                    </a:moveTo>
                    <a:lnTo>
                      <a:pt x="1901" y="568"/>
                    </a:lnTo>
                    <a:lnTo>
                      <a:pt x="1876" y="615"/>
                    </a:lnTo>
                    <a:lnTo>
                      <a:pt x="1894" y="560"/>
                    </a:lnTo>
                    <a:lnTo>
                      <a:pt x="1885" y="544"/>
                    </a:lnTo>
                    <a:lnTo>
                      <a:pt x="1876" y="550"/>
                    </a:lnTo>
                    <a:lnTo>
                      <a:pt x="1882" y="517"/>
                    </a:lnTo>
                    <a:lnTo>
                      <a:pt x="1859" y="496"/>
                    </a:lnTo>
                    <a:lnTo>
                      <a:pt x="1834" y="497"/>
                    </a:lnTo>
                    <a:lnTo>
                      <a:pt x="1828" y="487"/>
                    </a:lnTo>
                    <a:lnTo>
                      <a:pt x="1805" y="476"/>
                    </a:lnTo>
                    <a:lnTo>
                      <a:pt x="1777" y="460"/>
                    </a:lnTo>
                    <a:lnTo>
                      <a:pt x="1751" y="451"/>
                    </a:lnTo>
                    <a:lnTo>
                      <a:pt x="1730" y="446"/>
                    </a:lnTo>
                    <a:lnTo>
                      <a:pt x="1695" y="428"/>
                    </a:lnTo>
                    <a:lnTo>
                      <a:pt x="1694" y="436"/>
                    </a:lnTo>
                    <a:lnTo>
                      <a:pt x="1653" y="445"/>
                    </a:lnTo>
                    <a:lnTo>
                      <a:pt x="1630" y="490"/>
                    </a:lnTo>
                    <a:lnTo>
                      <a:pt x="1628" y="498"/>
                    </a:lnTo>
                    <a:lnTo>
                      <a:pt x="1603" y="511"/>
                    </a:lnTo>
                    <a:lnTo>
                      <a:pt x="1559" y="574"/>
                    </a:lnTo>
                    <a:lnTo>
                      <a:pt x="1564" y="519"/>
                    </a:lnTo>
                    <a:lnTo>
                      <a:pt x="1544" y="534"/>
                    </a:lnTo>
                    <a:lnTo>
                      <a:pt x="1522" y="523"/>
                    </a:lnTo>
                    <a:lnTo>
                      <a:pt x="1500" y="524"/>
                    </a:lnTo>
                    <a:lnTo>
                      <a:pt x="1478" y="453"/>
                    </a:lnTo>
                    <a:lnTo>
                      <a:pt x="1433" y="477"/>
                    </a:lnTo>
                    <a:lnTo>
                      <a:pt x="1388" y="500"/>
                    </a:lnTo>
                    <a:lnTo>
                      <a:pt x="1367" y="494"/>
                    </a:lnTo>
                    <a:lnTo>
                      <a:pt x="1414" y="465"/>
                    </a:lnTo>
                    <a:lnTo>
                      <a:pt x="1454" y="387"/>
                    </a:lnTo>
                    <a:lnTo>
                      <a:pt x="1496" y="338"/>
                    </a:lnTo>
                    <a:lnTo>
                      <a:pt x="1538" y="290"/>
                    </a:lnTo>
                    <a:lnTo>
                      <a:pt x="1521" y="253"/>
                    </a:lnTo>
                    <a:lnTo>
                      <a:pt x="1489" y="225"/>
                    </a:lnTo>
                    <a:lnTo>
                      <a:pt x="1476" y="162"/>
                    </a:lnTo>
                    <a:lnTo>
                      <a:pt x="1462" y="100"/>
                    </a:lnTo>
                    <a:lnTo>
                      <a:pt x="1459" y="105"/>
                    </a:lnTo>
                    <a:lnTo>
                      <a:pt x="1436" y="69"/>
                    </a:lnTo>
                    <a:lnTo>
                      <a:pt x="1438" y="85"/>
                    </a:lnTo>
                    <a:lnTo>
                      <a:pt x="1430" y="85"/>
                    </a:lnTo>
                    <a:lnTo>
                      <a:pt x="1426" y="88"/>
                    </a:lnTo>
                    <a:lnTo>
                      <a:pt x="1385" y="155"/>
                    </a:lnTo>
                    <a:lnTo>
                      <a:pt x="1342" y="224"/>
                    </a:lnTo>
                    <a:lnTo>
                      <a:pt x="1279" y="220"/>
                    </a:lnTo>
                    <a:lnTo>
                      <a:pt x="1236" y="212"/>
                    </a:lnTo>
                    <a:lnTo>
                      <a:pt x="1198" y="198"/>
                    </a:lnTo>
                    <a:lnTo>
                      <a:pt x="1140" y="211"/>
                    </a:lnTo>
                    <a:lnTo>
                      <a:pt x="1144" y="248"/>
                    </a:lnTo>
                    <a:lnTo>
                      <a:pt x="1115" y="239"/>
                    </a:lnTo>
                    <a:lnTo>
                      <a:pt x="1049" y="253"/>
                    </a:lnTo>
                    <a:lnTo>
                      <a:pt x="985" y="283"/>
                    </a:lnTo>
                    <a:lnTo>
                      <a:pt x="946" y="285"/>
                    </a:lnTo>
                    <a:lnTo>
                      <a:pt x="903" y="231"/>
                    </a:lnTo>
                    <a:lnTo>
                      <a:pt x="896" y="145"/>
                    </a:lnTo>
                    <a:lnTo>
                      <a:pt x="914" y="78"/>
                    </a:lnTo>
                    <a:lnTo>
                      <a:pt x="885" y="41"/>
                    </a:lnTo>
                    <a:lnTo>
                      <a:pt x="881" y="0"/>
                    </a:lnTo>
                    <a:lnTo>
                      <a:pt x="844" y="2"/>
                    </a:lnTo>
                    <a:lnTo>
                      <a:pt x="849" y="3"/>
                    </a:lnTo>
                    <a:lnTo>
                      <a:pt x="831" y="43"/>
                    </a:lnTo>
                    <a:lnTo>
                      <a:pt x="777" y="65"/>
                    </a:lnTo>
                    <a:lnTo>
                      <a:pt x="724" y="88"/>
                    </a:lnTo>
                    <a:lnTo>
                      <a:pt x="712" y="113"/>
                    </a:lnTo>
                    <a:lnTo>
                      <a:pt x="654" y="94"/>
                    </a:lnTo>
                    <a:lnTo>
                      <a:pt x="589" y="71"/>
                    </a:lnTo>
                    <a:lnTo>
                      <a:pt x="610" y="109"/>
                    </a:lnTo>
                    <a:lnTo>
                      <a:pt x="629" y="191"/>
                    </a:lnTo>
                    <a:lnTo>
                      <a:pt x="671" y="205"/>
                    </a:lnTo>
                    <a:lnTo>
                      <a:pt x="659" y="226"/>
                    </a:lnTo>
                    <a:lnTo>
                      <a:pt x="603" y="277"/>
                    </a:lnTo>
                    <a:lnTo>
                      <a:pt x="537" y="327"/>
                    </a:lnTo>
                    <a:lnTo>
                      <a:pt x="530" y="321"/>
                    </a:lnTo>
                    <a:lnTo>
                      <a:pt x="494" y="325"/>
                    </a:lnTo>
                    <a:lnTo>
                      <a:pt x="443" y="293"/>
                    </a:lnTo>
                    <a:lnTo>
                      <a:pt x="429" y="288"/>
                    </a:lnTo>
                    <a:lnTo>
                      <a:pt x="405" y="228"/>
                    </a:lnTo>
                    <a:lnTo>
                      <a:pt x="371" y="253"/>
                    </a:lnTo>
                    <a:lnTo>
                      <a:pt x="354" y="245"/>
                    </a:lnTo>
                    <a:lnTo>
                      <a:pt x="360" y="257"/>
                    </a:lnTo>
                    <a:lnTo>
                      <a:pt x="305" y="257"/>
                    </a:lnTo>
                    <a:lnTo>
                      <a:pt x="251" y="257"/>
                    </a:lnTo>
                    <a:lnTo>
                      <a:pt x="258" y="305"/>
                    </a:lnTo>
                    <a:lnTo>
                      <a:pt x="293" y="320"/>
                    </a:lnTo>
                    <a:lnTo>
                      <a:pt x="282" y="336"/>
                    </a:lnTo>
                    <a:lnTo>
                      <a:pt x="235" y="340"/>
                    </a:lnTo>
                    <a:lnTo>
                      <a:pt x="250" y="409"/>
                    </a:lnTo>
                    <a:lnTo>
                      <a:pt x="277" y="486"/>
                    </a:lnTo>
                    <a:lnTo>
                      <a:pt x="261" y="588"/>
                    </a:lnTo>
                    <a:lnTo>
                      <a:pt x="247" y="691"/>
                    </a:lnTo>
                    <a:lnTo>
                      <a:pt x="225" y="689"/>
                    </a:lnTo>
                    <a:lnTo>
                      <a:pt x="170" y="703"/>
                    </a:lnTo>
                    <a:lnTo>
                      <a:pt x="118" y="728"/>
                    </a:lnTo>
                    <a:lnTo>
                      <a:pt x="67" y="752"/>
                    </a:lnTo>
                    <a:lnTo>
                      <a:pt x="50" y="808"/>
                    </a:lnTo>
                    <a:lnTo>
                      <a:pt x="34" y="865"/>
                    </a:lnTo>
                    <a:lnTo>
                      <a:pt x="0" y="923"/>
                    </a:lnTo>
                    <a:lnTo>
                      <a:pt x="29" y="978"/>
                    </a:lnTo>
                    <a:lnTo>
                      <a:pt x="59" y="1034"/>
                    </a:lnTo>
                    <a:lnTo>
                      <a:pt x="55" y="1065"/>
                    </a:lnTo>
                    <a:lnTo>
                      <a:pt x="81" y="1072"/>
                    </a:lnTo>
                    <a:lnTo>
                      <a:pt x="119" y="1102"/>
                    </a:lnTo>
                    <a:lnTo>
                      <a:pt x="171" y="1115"/>
                    </a:lnTo>
                    <a:lnTo>
                      <a:pt x="215" y="1079"/>
                    </a:lnTo>
                    <a:lnTo>
                      <a:pt x="219" y="1134"/>
                    </a:lnTo>
                    <a:lnTo>
                      <a:pt x="223" y="1188"/>
                    </a:lnTo>
                    <a:lnTo>
                      <a:pt x="292" y="1184"/>
                    </a:lnTo>
                    <a:lnTo>
                      <a:pt x="374" y="1186"/>
                    </a:lnTo>
                    <a:lnTo>
                      <a:pt x="404" y="1165"/>
                    </a:lnTo>
                    <a:lnTo>
                      <a:pt x="457" y="1131"/>
                    </a:lnTo>
                    <a:lnTo>
                      <a:pt x="511" y="1098"/>
                    </a:lnTo>
                    <a:lnTo>
                      <a:pt x="562" y="1103"/>
                    </a:lnTo>
                    <a:lnTo>
                      <a:pt x="567" y="1165"/>
                    </a:lnTo>
                    <a:lnTo>
                      <a:pt x="573" y="1225"/>
                    </a:lnTo>
                    <a:lnTo>
                      <a:pt x="622" y="1279"/>
                    </a:lnTo>
                    <a:lnTo>
                      <a:pt x="669" y="1295"/>
                    </a:lnTo>
                    <a:lnTo>
                      <a:pt x="726" y="1322"/>
                    </a:lnTo>
                    <a:lnTo>
                      <a:pt x="799" y="1372"/>
                    </a:lnTo>
                    <a:lnTo>
                      <a:pt x="871" y="1384"/>
                    </a:lnTo>
                    <a:lnTo>
                      <a:pt x="890" y="1415"/>
                    </a:lnTo>
                    <a:lnTo>
                      <a:pt x="900" y="1487"/>
                    </a:lnTo>
                    <a:lnTo>
                      <a:pt x="888" y="1487"/>
                    </a:lnTo>
                    <a:lnTo>
                      <a:pt x="911" y="1516"/>
                    </a:lnTo>
                    <a:lnTo>
                      <a:pt x="921" y="1573"/>
                    </a:lnTo>
                    <a:lnTo>
                      <a:pt x="979" y="1579"/>
                    </a:lnTo>
                    <a:lnTo>
                      <a:pt x="1038" y="1586"/>
                    </a:lnTo>
                    <a:lnTo>
                      <a:pt x="1047" y="1649"/>
                    </a:lnTo>
                    <a:lnTo>
                      <a:pt x="1087" y="1689"/>
                    </a:lnTo>
                    <a:lnTo>
                      <a:pt x="1099" y="1717"/>
                    </a:lnTo>
                    <a:lnTo>
                      <a:pt x="1086" y="1772"/>
                    </a:lnTo>
                    <a:lnTo>
                      <a:pt x="1072" y="1826"/>
                    </a:lnTo>
                    <a:lnTo>
                      <a:pt x="1082" y="1850"/>
                    </a:lnTo>
                    <a:lnTo>
                      <a:pt x="1072" y="1859"/>
                    </a:lnTo>
                    <a:lnTo>
                      <a:pt x="1086" y="1892"/>
                    </a:lnTo>
                    <a:lnTo>
                      <a:pt x="1096" y="1994"/>
                    </a:lnTo>
                    <a:lnTo>
                      <a:pt x="1185" y="2007"/>
                    </a:lnTo>
                    <a:lnTo>
                      <a:pt x="1233" y="2014"/>
                    </a:lnTo>
                    <a:lnTo>
                      <a:pt x="1252" y="2074"/>
                    </a:lnTo>
                    <a:lnTo>
                      <a:pt x="1271" y="2134"/>
                    </a:lnTo>
                    <a:lnTo>
                      <a:pt x="1304" y="2132"/>
                    </a:lnTo>
                    <a:lnTo>
                      <a:pt x="1338" y="2137"/>
                    </a:lnTo>
                    <a:lnTo>
                      <a:pt x="1336" y="2195"/>
                    </a:lnTo>
                    <a:lnTo>
                      <a:pt x="1335" y="2253"/>
                    </a:lnTo>
                    <a:lnTo>
                      <a:pt x="1375" y="2256"/>
                    </a:lnTo>
                    <a:lnTo>
                      <a:pt x="1404" y="2350"/>
                    </a:lnTo>
                    <a:lnTo>
                      <a:pt x="1363" y="2385"/>
                    </a:lnTo>
                    <a:lnTo>
                      <a:pt x="1324" y="2421"/>
                    </a:lnTo>
                    <a:lnTo>
                      <a:pt x="1290" y="2463"/>
                    </a:lnTo>
                    <a:lnTo>
                      <a:pt x="1257" y="2506"/>
                    </a:lnTo>
                    <a:lnTo>
                      <a:pt x="1222" y="2549"/>
                    </a:lnTo>
                    <a:lnTo>
                      <a:pt x="1189" y="2592"/>
                    </a:lnTo>
                    <a:lnTo>
                      <a:pt x="1190" y="2595"/>
                    </a:lnTo>
                    <a:lnTo>
                      <a:pt x="1222" y="2587"/>
                    </a:lnTo>
                    <a:lnTo>
                      <a:pt x="1300" y="2646"/>
                    </a:lnTo>
                    <a:lnTo>
                      <a:pt x="1318" y="2647"/>
                    </a:lnTo>
                    <a:lnTo>
                      <a:pt x="1356" y="2671"/>
                    </a:lnTo>
                    <a:lnTo>
                      <a:pt x="1423" y="2720"/>
                    </a:lnTo>
                    <a:lnTo>
                      <a:pt x="1489" y="2768"/>
                    </a:lnTo>
                    <a:lnTo>
                      <a:pt x="1482" y="2803"/>
                    </a:lnTo>
                    <a:lnTo>
                      <a:pt x="1496" y="2852"/>
                    </a:lnTo>
                    <a:lnTo>
                      <a:pt x="1520" y="2807"/>
                    </a:lnTo>
                    <a:lnTo>
                      <a:pt x="1544" y="2761"/>
                    </a:lnTo>
                    <a:lnTo>
                      <a:pt x="1546" y="2716"/>
                    </a:lnTo>
                    <a:lnTo>
                      <a:pt x="1564" y="2671"/>
                    </a:lnTo>
                    <a:lnTo>
                      <a:pt x="1590" y="2637"/>
                    </a:lnTo>
                    <a:lnTo>
                      <a:pt x="1584" y="2595"/>
                    </a:lnTo>
                    <a:lnTo>
                      <a:pt x="1586" y="2592"/>
                    </a:lnTo>
                    <a:lnTo>
                      <a:pt x="1616" y="2601"/>
                    </a:lnTo>
                    <a:lnTo>
                      <a:pt x="1631" y="2605"/>
                    </a:lnTo>
                    <a:lnTo>
                      <a:pt x="1603" y="2658"/>
                    </a:lnTo>
                    <a:lnTo>
                      <a:pt x="1576" y="2710"/>
                    </a:lnTo>
                    <a:lnTo>
                      <a:pt x="1557" y="2723"/>
                    </a:lnTo>
                    <a:lnTo>
                      <a:pt x="1561" y="2730"/>
                    </a:lnTo>
                    <a:lnTo>
                      <a:pt x="1604" y="2671"/>
                    </a:lnTo>
                    <a:lnTo>
                      <a:pt x="1647" y="2613"/>
                    </a:lnTo>
                    <a:lnTo>
                      <a:pt x="1673" y="2552"/>
                    </a:lnTo>
                    <a:lnTo>
                      <a:pt x="1700" y="2493"/>
                    </a:lnTo>
                    <a:lnTo>
                      <a:pt x="1718" y="2461"/>
                    </a:lnTo>
                    <a:lnTo>
                      <a:pt x="1722" y="2460"/>
                    </a:lnTo>
                    <a:lnTo>
                      <a:pt x="1723" y="2401"/>
                    </a:lnTo>
                    <a:lnTo>
                      <a:pt x="1723" y="2341"/>
                    </a:lnTo>
                    <a:lnTo>
                      <a:pt x="1709" y="2301"/>
                    </a:lnTo>
                    <a:lnTo>
                      <a:pt x="1706" y="2276"/>
                    </a:lnTo>
                    <a:lnTo>
                      <a:pt x="1717" y="2250"/>
                    </a:lnTo>
                    <a:lnTo>
                      <a:pt x="1709" y="2245"/>
                    </a:lnTo>
                    <a:lnTo>
                      <a:pt x="1735" y="2239"/>
                    </a:lnTo>
                    <a:lnTo>
                      <a:pt x="1789" y="2186"/>
                    </a:lnTo>
                    <a:lnTo>
                      <a:pt x="1846" y="2132"/>
                    </a:lnTo>
                    <a:lnTo>
                      <a:pt x="1899" y="2117"/>
                    </a:lnTo>
                    <a:lnTo>
                      <a:pt x="1947" y="2083"/>
                    </a:lnTo>
                    <a:lnTo>
                      <a:pt x="1969" y="2066"/>
                    </a:lnTo>
                    <a:lnTo>
                      <a:pt x="2011" y="2067"/>
                    </a:lnTo>
                    <a:lnTo>
                      <a:pt x="1992" y="2071"/>
                    </a:lnTo>
                    <a:lnTo>
                      <a:pt x="2034" y="2055"/>
                    </a:lnTo>
                    <a:lnTo>
                      <a:pt x="2043" y="2052"/>
                    </a:lnTo>
                    <a:lnTo>
                      <a:pt x="2115" y="2052"/>
                    </a:lnTo>
                    <a:lnTo>
                      <a:pt x="2134" y="2012"/>
                    </a:lnTo>
                    <a:lnTo>
                      <a:pt x="2172" y="1989"/>
                    </a:lnTo>
                    <a:lnTo>
                      <a:pt x="2179" y="1908"/>
                    </a:lnTo>
                    <a:lnTo>
                      <a:pt x="2210" y="1851"/>
                    </a:lnTo>
                    <a:lnTo>
                      <a:pt x="2240" y="1794"/>
                    </a:lnTo>
                    <a:lnTo>
                      <a:pt x="2251" y="1696"/>
                    </a:lnTo>
                    <a:lnTo>
                      <a:pt x="2266" y="1659"/>
                    </a:lnTo>
                    <a:lnTo>
                      <a:pt x="2270" y="1589"/>
                    </a:lnTo>
                    <a:lnTo>
                      <a:pt x="2273" y="1518"/>
                    </a:lnTo>
                    <a:lnTo>
                      <a:pt x="2271" y="1465"/>
                    </a:lnTo>
                    <a:lnTo>
                      <a:pt x="2268" y="1411"/>
                    </a:lnTo>
                    <a:lnTo>
                      <a:pt x="2260" y="1389"/>
                    </a:lnTo>
                    <a:lnTo>
                      <a:pt x="2271" y="1319"/>
                    </a:lnTo>
                    <a:lnTo>
                      <a:pt x="2290" y="1313"/>
                    </a:lnTo>
                    <a:lnTo>
                      <a:pt x="2296" y="1335"/>
                    </a:lnTo>
                    <a:lnTo>
                      <a:pt x="2329" y="1277"/>
                    </a:lnTo>
                    <a:lnTo>
                      <a:pt x="2362" y="1220"/>
                    </a:lnTo>
                    <a:lnTo>
                      <a:pt x="2363" y="1213"/>
                    </a:lnTo>
                    <a:lnTo>
                      <a:pt x="2376" y="1195"/>
                    </a:lnTo>
                    <a:lnTo>
                      <a:pt x="2414" y="1143"/>
                    </a:lnTo>
                    <a:lnTo>
                      <a:pt x="2453" y="1090"/>
                    </a:lnTo>
                    <a:lnTo>
                      <a:pt x="2510" y="1008"/>
                    </a:lnTo>
                    <a:lnTo>
                      <a:pt x="2522" y="907"/>
                    </a:lnTo>
                    <a:lnTo>
                      <a:pt x="2494" y="833"/>
                    </a:lnTo>
                    <a:lnTo>
                      <a:pt x="2466" y="757"/>
                    </a:lnTo>
                    <a:lnTo>
                      <a:pt x="2414" y="748"/>
                    </a:lnTo>
                    <a:lnTo>
                      <a:pt x="2361" y="739"/>
                    </a:lnTo>
                    <a:lnTo>
                      <a:pt x="2292" y="677"/>
                    </a:lnTo>
                    <a:lnTo>
                      <a:pt x="2222" y="615"/>
                    </a:lnTo>
                    <a:lnTo>
                      <a:pt x="2133" y="589"/>
                    </a:lnTo>
                    <a:lnTo>
                      <a:pt x="2071" y="592"/>
                    </a:lnTo>
                    <a:lnTo>
                      <a:pt x="2015" y="579"/>
                    </a:lnTo>
                    <a:lnTo>
                      <a:pt x="1958" y="566"/>
                    </a:lnTo>
                    <a:lnTo>
                      <a:pt x="1908" y="581"/>
                    </a:lnTo>
                    <a:lnTo>
                      <a:pt x="1914" y="56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1" name="Freeform 79"/>
              <p:cNvSpPr>
                <a:spLocks noChangeAspect="1"/>
              </p:cNvSpPr>
              <p:nvPr/>
            </p:nvSpPr>
            <p:spPr bwMode="auto">
              <a:xfrm>
                <a:off x="3043" y="2304"/>
                <a:ext cx="290" cy="271"/>
              </a:xfrm>
              <a:custGeom>
                <a:avLst/>
                <a:gdLst>
                  <a:gd name="T0" fmla="*/ 2147483647 w 534"/>
                  <a:gd name="T1" fmla="*/ 2147483647 h 593"/>
                  <a:gd name="T2" fmla="*/ 1423393367 w 534"/>
                  <a:gd name="T3" fmla="*/ 2147483647 h 593"/>
                  <a:gd name="T4" fmla="*/ 0 w 534"/>
                  <a:gd name="T5" fmla="*/ 2147483647 h 593"/>
                  <a:gd name="T6" fmla="*/ 2147483647 w 534"/>
                  <a:gd name="T7" fmla="*/ 2147483647 h 593"/>
                  <a:gd name="T8" fmla="*/ 2147483647 w 534"/>
                  <a:gd name="T9" fmla="*/ 2147483647 h 593"/>
                  <a:gd name="T10" fmla="*/ 2147483647 w 534"/>
                  <a:gd name="T11" fmla="*/ 2147483647 h 593"/>
                  <a:gd name="T12" fmla="*/ 2147483647 w 534"/>
                  <a:gd name="T13" fmla="*/ 2147483647 h 593"/>
                  <a:gd name="T14" fmla="*/ 2147483647 w 534"/>
                  <a:gd name="T15" fmla="*/ 2147483647 h 593"/>
                  <a:gd name="T16" fmla="*/ 2147483647 w 534"/>
                  <a:gd name="T17" fmla="*/ 2147483647 h 593"/>
                  <a:gd name="T18" fmla="*/ 2147483647 w 534"/>
                  <a:gd name="T19" fmla="*/ 2147483647 h 593"/>
                  <a:gd name="T20" fmla="*/ 2147483647 w 534"/>
                  <a:gd name="T21" fmla="*/ 2147483647 h 593"/>
                  <a:gd name="T22" fmla="*/ 2147483647 w 534"/>
                  <a:gd name="T23" fmla="*/ 2147483647 h 593"/>
                  <a:gd name="T24" fmla="*/ 2147483647 w 534"/>
                  <a:gd name="T25" fmla="*/ 2147483647 h 593"/>
                  <a:gd name="T26" fmla="*/ 2147483647 w 534"/>
                  <a:gd name="T27" fmla="*/ 2147483647 h 593"/>
                  <a:gd name="T28" fmla="*/ 2147483647 w 534"/>
                  <a:gd name="T29" fmla="*/ 2147483647 h 593"/>
                  <a:gd name="T30" fmla="*/ 2147483647 w 534"/>
                  <a:gd name="T31" fmla="*/ 2147483647 h 593"/>
                  <a:gd name="T32" fmla="*/ 2147483647 w 534"/>
                  <a:gd name="T33" fmla="*/ 2147483647 h 593"/>
                  <a:gd name="T34" fmla="*/ 2147483647 w 534"/>
                  <a:gd name="T35" fmla="*/ 2147483647 h 593"/>
                  <a:gd name="T36" fmla="*/ 2147483647 w 534"/>
                  <a:gd name="T37" fmla="*/ 2147483647 h 593"/>
                  <a:gd name="T38" fmla="*/ 2147483647 w 534"/>
                  <a:gd name="T39" fmla="*/ 2147483647 h 593"/>
                  <a:gd name="T40" fmla="*/ 2147483647 w 534"/>
                  <a:gd name="T41" fmla="*/ 2147483647 h 593"/>
                  <a:gd name="T42" fmla="*/ 2147483647 w 534"/>
                  <a:gd name="T43" fmla="*/ 2147483647 h 593"/>
                  <a:gd name="T44" fmla="*/ 2147483647 w 534"/>
                  <a:gd name="T45" fmla="*/ 2147483647 h 593"/>
                  <a:gd name="T46" fmla="*/ 2147483647 w 534"/>
                  <a:gd name="T47" fmla="*/ 2147483647 h 593"/>
                  <a:gd name="T48" fmla="*/ 2147483647 w 534"/>
                  <a:gd name="T49" fmla="*/ 2147483647 h 593"/>
                  <a:gd name="T50" fmla="*/ 2147483647 w 534"/>
                  <a:gd name="T51" fmla="*/ 2147483647 h 593"/>
                  <a:gd name="T52" fmla="*/ 2147483647 w 534"/>
                  <a:gd name="T53" fmla="*/ 2147483647 h 593"/>
                  <a:gd name="T54" fmla="*/ 2147483647 w 534"/>
                  <a:gd name="T55" fmla="*/ 0 h 593"/>
                  <a:gd name="T56" fmla="*/ 2147483647 w 534"/>
                  <a:gd name="T57" fmla="*/ 785830498 h 593"/>
                  <a:gd name="T58" fmla="*/ 2147483647 w 534"/>
                  <a:gd name="T59" fmla="*/ 1571832784 h 593"/>
                  <a:gd name="T60" fmla="*/ 2147483647 w 534"/>
                  <a:gd name="T61" fmla="*/ 2147483647 h 59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34"/>
                  <a:gd name="T94" fmla="*/ 0 h 593"/>
                  <a:gd name="T95" fmla="*/ 534 w 534"/>
                  <a:gd name="T96" fmla="*/ 593 h 59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34" h="593">
                    <a:moveTo>
                      <a:pt x="29" y="54"/>
                    </a:moveTo>
                    <a:lnTo>
                      <a:pt x="14" y="132"/>
                    </a:lnTo>
                    <a:lnTo>
                      <a:pt x="0" y="210"/>
                    </a:lnTo>
                    <a:lnTo>
                      <a:pt x="62" y="271"/>
                    </a:lnTo>
                    <a:lnTo>
                      <a:pt x="124" y="330"/>
                    </a:lnTo>
                    <a:lnTo>
                      <a:pt x="176" y="354"/>
                    </a:lnTo>
                    <a:lnTo>
                      <a:pt x="230" y="377"/>
                    </a:lnTo>
                    <a:lnTo>
                      <a:pt x="287" y="412"/>
                    </a:lnTo>
                    <a:lnTo>
                      <a:pt x="345" y="445"/>
                    </a:lnTo>
                    <a:lnTo>
                      <a:pt x="320" y="514"/>
                    </a:lnTo>
                    <a:lnTo>
                      <a:pt x="297" y="583"/>
                    </a:lnTo>
                    <a:lnTo>
                      <a:pt x="371" y="589"/>
                    </a:lnTo>
                    <a:lnTo>
                      <a:pt x="444" y="593"/>
                    </a:lnTo>
                    <a:lnTo>
                      <a:pt x="486" y="578"/>
                    </a:lnTo>
                    <a:lnTo>
                      <a:pt x="534" y="501"/>
                    </a:lnTo>
                    <a:lnTo>
                      <a:pt x="531" y="454"/>
                    </a:lnTo>
                    <a:lnTo>
                      <a:pt x="532" y="396"/>
                    </a:lnTo>
                    <a:lnTo>
                      <a:pt x="534" y="338"/>
                    </a:lnTo>
                    <a:lnTo>
                      <a:pt x="500" y="333"/>
                    </a:lnTo>
                    <a:lnTo>
                      <a:pt x="467" y="335"/>
                    </a:lnTo>
                    <a:lnTo>
                      <a:pt x="448" y="275"/>
                    </a:lnTo>
                    <a:lnTo>
                      <a:pt x="429" y="215"/>
                    </a:lnTo>
                    <a:lnTo>
                      <a:pt x="381" y="208"/>
                    </a:lnTo>
                    <a:lnTo>
                      <a:pt x="292" y="195"/>
                    </a:lnTo>
                    <a:lnTo>
                      <a:pt x="282" y="93"/>
                    </a:lnTo>
                    <a:lnTo>
                      <a:pt x="268" y="60"/>
                    </a:lnTo>
                    <a:lnTo>
                      <a:pt x="269" y="48"/>
                    </a:lnTo>
                    <a:lnTo>
                      <a:pt x="204" y="0"/>
                    </a:lnTo>
                    <a:lnTo>
                      <a:pt x="120" y="11"/>
                    </a:lnTo>
                    <a:lnTo>
                      <a:pt x="36" y="22"/>
                    </a:lnTo>
                    <a:lnTo>
                      <a:pt x="29" y="54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2" name="Freeform 80"/>
              <p:cNvSpPr>
                <a:spLocks noChangeAspect="1"/>
              </p:cNvSpPr>
              <p:nvPr/>
            </p:nvSpPr>
            <p:spPr bwMode="auto">
              <a:xfrm>
                <a:off x="3246" y="2662"/>
                <a:ext cx="168" cy="159"/>
              </a:xfrm>
              <a:custGeom>
                <a:avLst/>
                <a:gdLst>
                  <a:gd name="T0" fmla="*/ 2147483647 w 313"/>
                  <a:gd name="T1" fmla="*/ 2147483647 h 350"/>
                  <a:gd name="T2" fmla="*/ 2147483647 w 313"/>
                  <a:gd name="T3" fmla="*/ 2147483647 h 350"/>
                  <a:gd name="T4" fmla="*/ 2147483647 w 313"/>
                  <a:gd name="T5" fmla="*/ 2147483647 h 350"/>
                  <a:gd name="T6" fmla="*/ 2147483647 w 313"/>
                  <a:gd name="T7" fmla="*/ 2147483647 h 350"/>
                  <a:gd name="T8" fmla="*/ 2147483647 w 313"/>
                  <a:gd name="T9" fmla="*/ 2147483647 h 350"/>
                  <a:gd name="T10" fmla="*/ 2147483647 w 313"/>
                  <a:gd name="T11" fmla="*/ 0 h 350"/>
                  <a:gd name="T12" fmla="*/ 688274310 w 313"/>
                  <a:gd name="T13" fmla="*/ 562533387 h 350"/>
                  <a:gd name="T14" fmla="*/ 688274310 w 313"/>
                  <a:gd name="T15" fmla="*/ 843799978 h 350"/>
                  <a:gd name="T16" fmla="*/ 491655167 w 313"/>
                  <a:gd name="T17" fmla="*/ 2147483647 h 350"/>
                  <a:gd name="T18" fmla="*/ 98416217 w 313"/>
                  <a:gd name="T19" fmla="*/ 2147483647 h 350"/>
                  <a:gd name="T20" fmla="*/ 589858122 w 313"/>
                  <a:gd name="T21" fmla="*/ 2147483647 h 350"/>
                  <a:gd name="T22" fmla="*/ 0 w 313"/>
                  <a:gd name="T23" fmla="*/ 2147483647 h 350"/>
                  <a:gd name="T24" fmla="*/ 2147483647 w 313"/>
                  <a:gd name="T25" fmla="*/ 2147483647 h 350"/>
                  <a:gd name="T26" fmla="*/ 2147483647 w 313"/>
                  <a:gd name="T27" fmla="*/ 2147483647 h 350"/>
                  <a:gd name="T28" fmla="*/ 2147483647 w 313"/>
                  <a:gd name="T29" fmla="*/ 2147483647 h 350"/>
                  <a:gd name="T30" fmla="*/ 2147483647 w 313"/>
                  <a:gd name="T31" fmla="*/ 2147483647 h 350"/>
                  <a:gd name="T32" fmla="*/ 2147483647 w 313"/>
                  <a:gd name="T33" fmla="*/ 2147483647 h 350"/>
                  <a:gd name="T34" fmla="*/ 2147483647 w 313"/>
                  <a:gd name="T35" fmla="*/ 2147483647 h 350"/>
                  <a:gd name="T36" fmla="*/ 2147483647 w 313"/>
                  <a:gd name="T37" fmla="*/ 2147483647 h 35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3"/>
                  <a:gd name="T58" fmla="*/ 0 h 350"/>
                  <a:gd name="T59" fmla="*/ 313 w 313"/>
                  <a:gd name="T60" fmla="*/ 350 h 35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3" h="350">
                    <a:moveTo>
                      <a:pt x="306" y="181"/>
                    </a:moveTo>
                    <a:lnTo>
                      <a:pt x="240" y="133"/>
                    </a:lnTo>
                    <a:lnTo>
                      <a:pt x="173" y="84"/>
                    </a:lnTo>
                    <a:lnTo>
                      <a:pt x="135" y="60"/>
                    </a:lnTo>
                    <a:lnTo>
                      <a:pt x="117" y="59"/>
                    </a:lnTo>
                    <a:lnTo>
                      <a:pt x="39" y="0"/>
                    </a:lnTo>
                    <a:lnTo>
                      <a:pt x="7" y="8"/>
                    </a:lnTo>
                    <a:lnTo>
                      <a:pt x="7" y="12"/>
                    </a:lnTo>
                    <a:lnTo>
                      <a:pt x="5" y="91"/>
                    </a:lnTo>
                    <a:lnTo>
                      <a:pt x="1" y="171"/>
                    </a:lnTo>
                    <a:lnTo>
                      <a:pt x="6" y="181"/>
                    </a:lnTo>
                    <a:lnTo>
                      <a:pt x="0" y="241"/>
                    </a:lnTo>
                    <a:lnTo>
                      <a:pt x="32" y="301"/>
                    </a:lnTo>
                    <a:lnTo>
                      <a:pt x="110" y="333"/>
                    </a:lnTo>
                    <a:lnTo>
                      <a:pt x="212" y="350"/>
                    </a:lnTo>
                    <a:lnTo>
                      <a:pt x="269" y="327"/>
                    </a:lnTo>
                    <a:lnTo>
                      <a:pt x="313" y="265"/>
                    </a:lnTo>
                    <a:lnTo>
                      <a:pt x="299" y="216"/>
                    </a:lnTo>
                    <a:lnTo>
                      <a:pt x="306" y="181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3" name="Freeform 81"/>
              <p:cNvSpPr>
                <a:spLocks noChangeAspect="1"/>
              </p:cNvSpPr>
              <p:nvPr/>
            </p:nvSpPr>
            <p:spPr bwMode="auto">
              <a:xfrm>
                <a:off x="2832" y="2384"/>
                <a:ext cx="536" cy="1009"/>
              </a:xfrm>
              <a:custGeom>
                <a:avLst/>
                <a:gdLst>
                  <a:gd name="T0" fmla="*/ 2147483647 w 991"/>
                  <a:gd name="T1" fmla="*/ 2147483647 h 2218"/>
                  <a:gd name="T2" fmla="*/ 2147483647 w 991"/>
                  <a:gd name="T3" fmla="*/ 2147483647 h 2218"/>
                  <a:gd name="T4" fmla="*/ 2147483647 w 991"/>
                  <a:gd name="T5" fmla="*/ 2147483647 h 2218"/>
                  <a:gd name="T6" fmla="*/ 2147483647 w 991"/>
                  <a:gd name="T7" fmla="*/ 2147483647 h 2218"/>
                  <a:gd name="T8" fmla="*/ 2147483647 w 991"/>
                  <a:gd name="T9" fmla="*/ 2147483647 h 2218"/>
                  <a:gd name="T10" fmla="*/ 2147483647 w 991"/>
                  <a:gd name="T11" fmla="*/ 2147483647 h 2218"/>
                  <a:gd name="T12" fmla="*/ 2147483647 w 991"/>
                  <a:gd name="T13" fmla="*/ 2147483647 h 2218"/>
                  <a:gd name="T14" fmla="*/ 2147483647 w 991"/>
                  <a:gd name="T15" fmla="*/ 2147483647 h 2218"/>
                  <a:gd name="T16" fmla="*/ 2147483647 w 991"/>
                  <a:gd name="T17" fmla="*/ 2147483647 h 2218"/>
                  <a:gd name="T18" fmla="*/ 2147483647 w 991"/>
                  <a:gd name="T19" fmla="*/ 2147483647 h 2218"/>
                  <a:gd name="T20" fmla="*/ 2147483647 w 991"/>
                  <a:gd name="T21" fmla="*/ 2147483647 h 2218"/>
                  <a:gd name="T22" fmla="*/ 2147483647 w 991"/>
                  <a:gd name="T23" fmla="*/ 2147483647 h 2218"/>
                  <a:gd name="T24" fmla="*/ 2147483647 w 991"/>
                  <a:gd name="T25" fmla="*/ 2147483647 h 2218"/>
                  <a:gd name="T26" fmla="*/ 2147483647 w 991"/>
                  <a:gd name="T27" fmla="*/ 2147483647 h 2218"/>
                  <a:gd name="T28" fmla="*/ 2147483647 w 991"/>
                  <a:gd name="T29" fmla="*/ 2147483647 h 2218"/>
                  <a:gd name="T30" fmla="*/ 2147483647 w 991"/>
                  <a:gd name="T31" fmla="*/ 2147483647 h 2218"/>
                  <a:gd name="T32" fmla="*/ 2147483647 w 991"/>
                  <a:gd name="T33" fmla="*/ 2147483647 h 2218"/>
                  <a:gd name="T34" fmla="*/ 2147483647 w 991"/>
                  <a:gd name="T35" fmla="*/ 2147483647 h 2218"/>
                  <a:gd name="T36" fmla="*/ 2147483647 w 991"/>
                  <a:gd name="T37" fmla="*/ 2147483647 h 2218"/>
                  <a:gd name="T38" fmla="*/ 2147483647 w 991"/>
                  <a:gd name="T39" fmla="*/ 2147483647 h 2218"/>
                  <a:gd name="T40" fmla="*/ 2147483647 w 991"/>
                  <a:gd name="T41" fmla="*/ 2147483647 h 2218"/>
                  <a:gd name="T42" fmla="*/ 2147483647 w 991"/>
                  <a:gd name="T43" fmla="*/ 2147483647 h 2218"/>
                  <a:gd name="T44" fmla="*/ 2147483647 w 991"/>
                  <a:gd name="T45" fmla="*/ 2147483647 h 2218"/>
                  <a:gd name="T46" fmla="*/ 2147483647 w 991"/>
                  <a:gd name="T47" fmla="*/ 2147483647 h 2218"/>
                  <a:gd name="T48" fmla="*/ 2147483647 w 991"/>
                  <a:gd name="T49" fmla="*/ 2147483647 h 2218"/>
                  <a:gd name="T50" fmla="*/ 2147483647 w 991"/>
                  <a:gd name="T51" fmla="*/ 2147483647 h 2218"/>
                  <a:gd name="T52" fmla="*/ 2147483647 w 991"/>
                  <a:gd name="T53" fmla="*/ 2147483647 h 2218"/>
                  <a:gd name="T54" fmla="*/ 2147483647 w 991"/>
                  <a:gd name="T55" fmla="*/ 2147483647 h 2218"/>
                  <a:gd name="T56" fmla="*/ 2147483647 w 991"/>
                  <a:gd name="T57" fmla="*/ 2147483647 h 2218"/>
                  <a:gd name="T58" fmla="*/ 2147483647 w 991"/>
                  <a:gd name="T59" fmla="*/ 2147483647 h 2218"/>
                  <a:gd name="T60" fmla="*/ 100352928 w 991"/>
                  <a:gd name="T61" fmla="*/ 2147483647 h 2218"/>
                  <a:gd name="T62" fmla="*/ 902311318 w 991"/>
                  <a:gd name="T63" fmla="*/ 2147483647 h 2218"/>
                  <a:gd name="T64" fmla="*/ 2147483647 w 991"/>
                  <a:gd name="T65" fmla="*/ 2147483647 h 2218"/>
                  <a:gd name="T66" fmla="*/ 2147483647 w 991"/>
                  <a:gd name="T67" fmla="*/ 2147483647 h 2218"/>
                  <a:gd name="T68" fmla="*/ 2147483647 w 991"/>
                  <a:gd name="T69" fmla="*/ 2147483647 h 2218"/>
                  <a:gd name="T70" fmla="*/ 2147483647 w 991"/>
                  <a:gd name="T71" fmla="*/ 2147483647 h 2218"/>
                  <a:gd name="T72" fmla="*/ 2147483647 w 991"/>
                  <a:gd name="T73" fmla="*/ 2147483647 h 2218"/>
                  <a:gd name="T74" fmla="*/ 2147483647 w 991"/>
                  <a:gd name="T75" fmla="*/ 704378975 h 2218"/>
                  <a:gd name="T76" fmla="*/ 2147483647 w 991"/>
                  <a:gd name="T77" fmla="*/ 2147483647 h 2218"/>
                  <a:gd name="T78" fmla="*/ 2147483647 w 991"/>
                  <a:gd name="T79" fmla="*/ 1127006278 h 2218"/>
                  <a:gd name="T80" fmla="*/ 2147483647 w 991"/>
                  <a:gd name="T81" fmla="*/ 2147483647 h 2218"/>
                  <a:gd name="T82" fmla="*/ 2147483647 w 991"/>
                  <a:gd name="T83" fmla="*/ 2147483647 h 2218"/>
                  <a:gd name="T84" fmla="*/ 2147483647 w 991"/>
                  <a:gd name="T85" fmla="*/ 2147483647 h 2218"/>
                  <a:gd name="T86" fmla="*/ 2147483647 w 991"/>
                  <a:gd name="T87" fmla="*/ 2147483647 h 2218"/>
                  <a:gd name="T88" fmla="*/ 2147483647 w 991"/>
                  <a:gd name="T89" fmla="*/ 2147483647 h 2218"/>
                  <a:gd name="T90" fmla="*/ 2147483647 w 991"/>
                  <a:gd name="T91" fmla="*/ 2147483647 h 2218"/>
                  <a:gd name="T92" fmla="*/ 2147483647 w 991"/>
                  <a:gd name="T93" fmla="*/ 2147483647 h 2218"/>
                  <a:gd name="T94" fmla="*/ 2147483647 w 991"/>
                  <a:gd name="T95" fmla="*/ 2147483647 h 2218"/>
                  <a:gd name="T96" fmla="*/ 2147483647 w 991"/>
                  <a:gd name="T97" fmla="*/ 2147483647 h 2218"/>
                  <a:gd name="T98" fmla="*/ 2147483647 w 991"/>
                  <a:gd name="T99" fmla="*/ 2147483647 h 2218"/>
                  <a:gd name="T100" fmla="*/ 2147483647 w 991"/>
                  <a:gd name="T101" fmla="*/ 2147483647 h 2218"/>
                  <a:gd name="T102" fmla="*/ 2147483647 w 991"/>
                  <a:gd name="T103" fmla="*/ 2147483647 h 2218"/>
                  <a:gd name="T104" fmla="*/ 2147483647 w 991"/>
                  <a:gd name="T105" fmla="*/ 2147483647 h 2218"/>
                  <a:gd name="T106" fmla="*/ 2147483647 w 991"/>
                  <a:gd name="T107" fmla="*/ 2147483647 h 2218"/>
                  <a:gd name="T108" fmla="*/ 2147483647 w 991"/>
                  <a:gd name="T109" fmla="*/ 2147483647 h 2218"/>
                  <a:gd name="T110" fmla="*/ 2147483647 w 991"/>
                  <a:gd name="T111" fmla="*/ 2147483647 h 2218"/>
                  <a:gd name="T112" fmla="*/ 2147483647 w 991"/>
                  <a:gd name="T113" fmla="*/ 2147483647 h 2218"/>
                  <a:gd name="T114" fmla="*/ 2147483647 w 991"/>
                  <a:gd name="T115" fmla="*/ 2147483647 h 2218"/>
                  <a:gd name="T116" fmla="*/ 2147483647 w 991"/>
                  <a:gd name="T117" fmla="*/ 2147483647 h 2218"/>
                  <a:gd name="T118" fmla="*/ 2147483647 w 991"/>
                  <a:gd name="T119" fmla="*/ 2147483647 h 221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991"/>
                  <a:gd name="T181" fmla="*/ 0 h 2218"/>
                  <a:gd name="T182" fmla="*/ 991 w 991"/>
                  <a:gd name="T183" fmla="*/ 2218 h 221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991" h="2218">
                    <a:moveTo>
                      <a:pt x="636" y="1408"/>
                    </a:moveTo>
                    <a:lnTo>
                      <a:pt x="551" y="1406"/>
                    </a:lnTo>
                    <a:lnTo>
                      <a:pt x="489" y="1394"/>
                    </a:lnTo>
                    <a:lnTo>
                      <a:pt x="538" y="1491"/>
                    </a:lnTo>
                    <a:lnTo>
                      <a:pt x="555" y="1499"/>
                    </a:lnTo>
                    <a:lnTo>
                      <a:pt x="579" y="1496"/>
                    </a:lnTo>
                    <a:lnTo>
                      <a:pt x="597" y="1483"/>
                    </a:lnTo>
                    <a:lnTo>
                      <a:pt x="615" y="1536"/>
                    </a:lnTo>
                    <a:lnTo>
                      <a:pt x="581" y="1525"/>
                    </a:lnTo>
                    <a:lnTo>
                      <a:pt x="538" y="1525"/>
                    </a:lnTo>
                    <a:lnTo>
                      <a:pt x="584" y="1549"/>
                    </a:lnTo>
                    <a:lnTo>
                      <a:pt x="540" y="1605"/>
                    </a:lnTo>
                    <a:lnTo>
                      <a:pt x="546" y="1664"/>
                    </a:lnTo>
                    <a:lnTo>
                      <a:pt x="538" y="1695"/>
                    </a:lnTo>
                    <a:lnTo>
                      <a:pt x="471" y="1728"/>
                    </a:lnTo>
                    <a:lnTo>
                      <a:pt x="474" y="1796"/>
                    </a:lnTo>
                    <a:lnTo>
                      <a:pt x="565" y="1843"/>
                    </a:lnTo>
                    <a:lnTo>
                      <a:pt x="599" y="1863"/>
                    </a:lnTo>
                    <a:lnTo>
                      <a:pt x="580" y="1899"/>
                    </a:lnTo>
                    <a:lnTo>
                      <a:pt x="600" y="1906"/>
                    </a:lnTo>
                    <a:lnTo>
                      <a:pt x="568" y="1952"/>
                    </a:lnTo>
                    <a:lnTo>
                      <a:pt x="538" y="1999"/>
                    </a:lnTo>
                    <a:lnTo>
                      <a:pt x="534" y="2056"/>
                    </a:lnTo>
                    <a:lnTo>
                      <a:pt x="501" y="2044"/>
                    </a:lnTo>
                    <a:lnTo>
                      <a:pt x="488" y="2050"/>
                    </a:lnTo>
                    <a:lnTo>
                      <a:pt x="517" y="2065"/>
                    </a:lnTo>
                    <a:lnTo>
                      <a:pt x="493" y="2103"/>
                    </a:lnTo>
                    <a:lnTo>
                      <a:pt x="493" y="2121"/>
                    </a:lnTo>
                    <a:lnTo>
                      <a:pt x="520" y="2164"/>
                    </a:lnTo>
                    <a:lnTo>
                      <a:pt x="506" y="2162"/>
                    </a:lnTo>
                    <a:lnTo>
                      <a:pt x="546" y="2183"/>
                    </a:lnTo>
                    <a:lnTo>
                      <a:pt x="580" y="2218"/>
                    </a:lnTo>
                    <a:lnTo>
                      <a:pt x="483" y="2191"/>
                    </a:lnTo>
                    <a:lnTo>
                      <a:pt x="369" y="2180"/>
                    </a:lnTo>
                    <a:lnTo>
                      <a:pt x="336" y="2149"/>
                    </a:lnTo>
                    <a:lnTo>
                      <a:pt x="300" y="2094"/>
                    </a:lnTo>
                    <a:lnTo>
                      <a:pt x="266" y="2096"/>
                    </a:lnTo>
                    <a:lnTo>
                      <a:pt x="210" y="2002"/>
                    </a:lnTo>
                    <a:lnTo>
                      <a:pt x="246" y="1960"/>
                    </a:lnTo>
                    <a:lnTo>
                      <a:pt x="236" y="1861"/>
                    </a:lnTo>
                    <a:lnTo>
                      <a:pt x="224" y="1780"/>
                    </a:lnTo>
                    <a:lnTo>
                      <a:pt x="220" y="1724"/>
                    </a:lnTo>
                    <a:lnTo>
                      <a:pt x="204" y="1693"/>
                    </a:lnTo>
                    <a:lnTo>
                      <a:pt x="181" y="1678"/>
                    </a:lnTo>
                    <a:lnTo>
                      <a:pt x="220" y="1664"/>
                    </a:lnTo>
                    <a:lnTo>
                      <a:pt x="172" y="1636"/>
                    </a:lnTo>
                    <a:lnTo>
                      <a:pt x="145" y="1559"/>
                    </a:lnTo>
                    <a:lnTo>
                      <a:pt x="114" y="1518"/>
                    </a:lnTo>
                    <a:lnTo>
                      <a:pt x="112" y="1461"/>
                    </a:lnTo>
                    <a:lnTo>
                      <a:pt x="88" y="1363"/>
                    </a:lnTo>
                    <a:lnTo>
                      <a:pt x="81" y="1287"/>
                    </a:lnTo>
                    <a:lnTo>
                      <a:pt x="94" y="1241"/>
                    </a:lnTo>
                    <a:lnTo>
                      <a:pt x="86" y="1198"/>
                    </a:lnTo>
                    <a:lnTo>
                      <a:pt x="68" y="1136"/>
                    </a:lnTo>
                    <a:lnTo>
                      <a:pt x="50" y="1076"/>
                    </a:lnTo>
                    <a:lnTo>
                      <a:pt x="80" y="1027"/>
                    </a:lnTo>
                    <a:lnTo>
                      <a:pt x="66" y="979"/>
                    </a:lnTo>
                    <a:lnTo>
                      <a:pt x="75" y="885"/>
                    </a:lnTo>
                    <a:lnTo>
                      <a:pt x="60" y="842"/>
                    </a:lnTo>
                    <a:lnTo>
                      <a:pt x="30" y="783"/>
                    </a:lnTo>
                    <a:lnTo>
                      <a:pt x="0" y="724"/>
                    </a:lnTo>
                    <a:lnTo>
                      <a:pt x="1" y="677"/>
                    </a:lnTo>
                    <a:lnTo>
                      <a:pt x="12" y="630"/>
                    </a:lnTo>
                    <a:lnTo>
                      <a:pt x="9" y="578"/>
                    </a:lnTo>
                    <a:lnTo>
                      <a:pt x="6" y="524"/>
                    </a:lnTo>
                    <a:lnTo>
                      <a:pt x="32" y="458"/>
                    </a:lnTo>
                    <a:lnTo>
                      <a:pt x="58" y="393"/>
                    </a:lnTo>
                    <a:lnTo>
                      <a:pt x="76" y="373"/>
                    </a:lnTo>
                    <a:lnTo>
                      <a:pt x="52" y="330"/>
                    </a:lnTo>
                    <a:lnTo>
                      <a:pt x="42" y="228"/>
                    </a:lnTo>
                    <a:lnTo>
                      <a:pt x="52" y="191"/>
                    </a:lnTo>
                    <a:lnTo>
                      <a:pt x="107" y="164"/>
                    </a:lnTo>
                    <a:lnTo>
                      <a:pt x="120" y="89"/>
                    </a:lnTo>
                    <a:lnTo>
                      <a:pt x="107" y="75"/>
                    </a:lnTo>
                    <a:lnTo>
                      <a:pt x="159" y="0"/>
                    </a:lnTo>
                    <a:lnTo>
                      <a:pt x="173" y="10"/>
                    </a:lnTo>
                    <a:lnTo>
                      <a:pt x="251" y="25"/>
                    </a:lnTo>
                    <a:lnTo>
                      <a:pt x="283" y="68"/>
                    </a:lnTo>
                    <a:lnTo>
                      <a:pt x="303" y="27"/>
                    </a:lnTo>
                    <a:lnTo>
                      <a:pt x="377" y="16"/>
                    </a:lnTo>
                    <a:lnTo>
                      <a:pt x="391" y="32"/>
                    </a:lnTo>
                    <a:lnTo>
                      <a:pt x="453" y="93"/>
                    </a:lnTo>
                    <a:lnTo>
                      <a:pt x="515" y="152"/>
                    </a:lnTo>
                    <a:lnTo>
                      <a:pt x="567" y="176"/>
                    </a:lnTo>
                    <a:lnTo>
                      <a:pt x="621" y="199"/>
                    </a:lnTo>
                    <a:lnTo>
                      <a:pt x="678" y="234"/>
                    </a:lnTo>
                    <a:lnTo>
                      <a:pt x="736" y="267"/>
                    </a:lnTo>
                    <a:lnTo>
                      <a:pt x="711" y="336"/>
                    </a:lnTo>
                    <a:lnTo>
                      <a:pt x="688" y="405"/>
                    </a:lnTo>
                    <a:lnTo>
                      <a:pt x="762" y="411"/>
                    </a:lnTo>
                    <a:lnTo>
                      <a:pt x="835" y="415"/>
                    </a:lnTo>
                    <a:lnTo>
                      <a:pt x="877" y="400"/>
                    </a:lnTo>
                    <a:lnTo>
                      <a:pt x="925" y="323"/>
                    </a:lnTo>
                    <a:lnTo>
                      <a:pt x="922" y="276"/>
                    </a:lnTo>
                    <a:lnTo>
                      <a:pt x="962" y="279"/>
                    </a:lnTo>
                    <a:lnTo>
                      <a:pt x="991" y="373"/>
                    </a:lnTo>
                    <a:lnTo>
                      <a:pt x="950" y="408"/>
                    </a:lnTo>
                    <a:lnTo>
                      <a:pt x="911" y="444"/>
                    </a:lnTo>
                    <a:lnTo>
                      <a:pt x="877" y="486"/>
                    </a:lnTo>
                    <a:lnTo>
                      <a:pt x="844" y="529"/>
                    </a:lnTo>
                    <a:lnTo>
                      <a:pt x="809" y="572"/>
                    </a:lnTo>
                    <a:lnTo>
                      <a:pt x="776" y="615"/>
                    </a:lnTo>
                    <a:lnTo>
                      <a:pt x="777" y="622"/>
                    </a:lnTo>
                    <a:lnTo>
                      <a:pt x="775" y="701"/>
                    </a:lnTo>
                    <a:lnTo>
                      <a:pt x="771" y="781"/>
                    </a:lnTo>
                    <a:lnTo>
                      <a:pt x="780" y="828"/>
                    </a:lnTo>
                    <a:lnTo>
                      <a:pt x="764" y="859"/>
                    </a:lnTo>
                    <a:lnTo>
                      <a:pt x="793" y="943"/>
                    </a:lnTo>
                    <a:lnTo>
                      <a:pt x="877" y="1001"/>
                    </a:lnTo>
                    <a:lnTo>
                      <a:pt x="882" y="1053"/>
                    </a:lnTo>
                    <a:lnTo>
                      <a:pt x="922" y="1083"/>
                    </a:lnTo>
                    <a:lnTo>
                      <a:pt x="897" y="1146"/>
                    </a:lnTo>
                    <a:lnTo>
                      <a:pt x="872" y="1209"/>
                    </a:lnTo>
                    <a:lnTo>
                      <a:pt x="821" y="1222"/>
                    </a:lnTo>
                    <a:lnTo>
                      <a:pt x="770" y="1235"/>
                    </a:lnTo>
                    <a:lnTo>
                      <a:pt x="719" y="1248"/>
                    </a:lnTo>
                    <a:lnTo>
                      <a:pt x="667" y="1260"/>
                    </a:lnTo>
                    <a:lnTo>
                      <a:pt x="619" y="1255"/>
                    </a:lnTo>
                    <a:lnTo>
                      <a:pt x="635" y="1282"/>
                    </a:lnTo>
                    <a:lnTo>
                      <a:pt x="650" y="1371"/>
                    </a:lnTo>
                    <a:lnTo>
                      <a:pt x="636" y="1408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4" name="Freeform 82"/>
              <p:cNvSpPr>
                <a:spLocks noChangeAspect="1"/>
              </p:cNvSpPr>
              <p:nvPr/>
            </p:nvSpPr>
            <p:spPr bwMode="auto">
              <a:xfrm>
                <a:off x="3146" y="3400"/>
                <a:ext cx="132" cy="75"/>
              </a:xfrm>
              <a:custGeom>
                <a:avLst/>
                <a:gdLst>
                  <a:gd name="T0" fmla="*/ 2070068887 w 244"/>
                  <a:gd name="T1" fmla="*/ 2147483647 h 158"/>
                  <a:gd name="T2" fmla="*/ 0 w 244"/>
                  <a:gd name="T3" fmla="*/ 0 h 158"/>
                  <a:gd name="T4" fmla="*/ 2147483647 w 244"/>
                  <a:gd name="T5" fmla="*/ 2147483647 h 158"/>
                  <a:gd name="T6" fmla="*/ 2147483647 w 244"/>
                  <a:gd name="T7" fmla="*/ 2147483647 h 158"/>
                  <a:gd name="T8" fmla="*/ 2147483647 w 244"/>
                  <a:gd name="T9" fmla="*/ 2147483647 h 158"/>
                  <a:gd name="T10" fmla="*/ 2147483647 w 244"/>
                  <a:gd name="T11" fmla="*/ 2147483647 h 158"/>
                  <a:gd name="T12" fmla="*/ 2147483647 w 244"/>
                  <a:gd name="T13" fmla="*/ 2147483647 h 158"/>
                  <a:gd name="T14" fmla="*/ 2147483647 w 244"/>
                  <a:gd name="T15" fmla="*/ 2147483647 h 158"/>
                  <a:gd name="T16" fmla="*/ 2070068887 w 244"/>
                  <a:gd name="T17" fmla="*/ 2147483647 h 1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4"/>
                  <a:gd name="T28" fmla="*/ 0 h 158"/>
                  <a:gd name="T29" fmla="*/ 244 w 244"/>
                  <a:gd name="T30" fmla="*/ 158 h 1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4" h="158">
                    <a:moveTo>
                      <a:pt x="21" y="31"/>
                    </a:moveTo>
                    <a:lnTo>
                      <a:pt x="0" y="0"/>
                    </a:lnTo>
                    <a:lnTo>
                      <a:pt x="32" y="78"/>
                    </a:lnTo>
                    <a:lnTo>
                      <a:pt x="65" y="156"/>
                    </a:lnTo>
                    <a:lnTo>
                      <a:pt x="154" y="158"/>
                    </a:lnTo>
                    <a:lnTo>
                      <a:pt x="244" y="158"/>
                    </a:lnTo>
                    <a:lnTo>
                      <a:pt x="237" y="139"/>
                    </a:lnTo>
                    <a:lnTo>
                      <a:pt x="109" y="97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5" name="Freeform 83"/>
              <p:cNvSpPr>
                <a:spLocks noChangeAspect="1"/>
              </p:cNvSpPr>
              <p:nvPr/>
            </p:nvSpPr>
            <p:spPr bwMode="auto">
              <a:xfrm>
                <a:off x="2762" y="2241"/>
                <a:ext cx="386" cy="1201"/>
              </a:xfrm>
              <a:custGeom>
                <a:avLst/>
                <a:gdLst>
                  <a:gd name="T0" fmla="*/ 2147483647 w 711"/>
                  <a:gd name="T1" fmla="*/ 2147483647 h 2636"/>
                  <a:gd name="T2" fmla="*/ 2147483647 w 711"/>
                  <a:gd name="T3" fmla="*/ 2147483647 h 2636"/>
                  <a:gd name="T4" fmla="*/ 2147483647 w 711"/>
                  <a:gd name="T5" fmla="*/ 2147483647 h 2636"/>
                  <a:gd name="T6" fmla="*/ 2147483647 w 711"/>
                  <a:gd name="T7" fmla="*/ 2147483647 h 2636"/>
                  <a:gd name="T8" fmla="*/ 2147483647 w 711"/>
                  <a:gd name="T9" fmla="*/ 2147483647 h 2636"/>
                  <a:gd name="T10" fmla="*/ 2147483647 w 711"/>
                  <a:gd name="T11" fmla="*/ 2147483647 h 2636"/>
                  <a:gd name="T12" fmla="*/ 2147483647 w 711"/>
                  <a:gd name="T13" fmla="*/ 2147483647 h 2636"/>
                  <a:gd name="T14" fmla="*/ 2147483647 w 711"/>
                  <a:gd name="T15" fmla="*/ 2147483647 h 2636"/>
                  <a:gd name="T16" fmla="*/ 2147483647 w 711"/>
                  <a:gd name="T17" fmla="*/ 2147483647 h 2636"/>
                  <a:gd name="T18" fmla="*/ 2147483647 w 711"/>
                  <a:gd name="T19" fmla="*/ 2147483647 h 2636"/>
                  <a:gd name="T20" fmla="*/ 2147483647 w 711"/>
                  <a:gd name="T21" fmla="*/ 2147483647 h 2636"/>
                  <a:gd name="T22" fmla="*/ 2147483647 w 711"/>
                  <a:gd name="T23" fmla="*/ 2147483647 h 2636"/>
                  <a:gd name="T24" fmla="*/ 2147483647 w 711"/>
                  <a:gd name="T25" fmla="*/ 2147483647 h 2636"/>
                  <a:gd name="T26" fmla="*/ 2147483647 w 711"/>
                  <a:gd name="T27" fmla="*/ 2147483647 h 2636"/>
                  <a:gd name="T28" fmla="*/ 2147483647 w 711"/>
                  <a:gd name="T29" fmla="*/ 2147483647 h 2636"/>
                  <a:gd name="T30" fmla="*/ 2147483647 w 711"/>
                  <a:gd name="T31" fmla="*/ 2147483647 h 2636"/>
                  <a:gd name="T32" fmla="*/ 2147483647 w 711"/>
                  <a:gd name="T33" fmla="*/ 2147483647 h 2636"/>
                  <a:gd name="T34" fmla="*/ 2147483647 w 711"/>
                  <a:gd name="T35" fmla="*/ 2147483647 h 2636"/>
                  <a:gd name="T36" fmla="*/ 2147483647 w 711"/>
                  <a:gd name="T37" fmla="*/ 2147483647 h 2636"/>
                  <a:gd name="T38" fmla="*/ 2147483647 w 711"/>
                  <a:gd name="T39" fmla="*/ 2147483647 h 2636"/>
                  <a:gd name="T40" fmla="*/ 2147483647 w 711"/>
                  <a:gd name="T41" fmla="*/ 2147483647 h 2636"/>
                  <a:gd name="T42" fmla="*/ 2147483647 w 711"/>
                  <a:gd name="T43" fmla="*/ 2147483647 h 2636"/>
                  <a:gd name="T44" fmla="*/ 2147483647 w 711"/>
                  <a:gd name="T45" fmla="*/ 2147483647 h 2636"/>
                  <a:gd name="T46" fmla="*/ 2147483647 w 711"/>
                  <a:gd name="T47" fmla="*/ 2147483647 h 2636"/>
                  <a:gd name="T48" fmla="*/ 2147483647 w 711"/>
                  <a:gd name="T49" fmla="*/ 2147483647 h 2636"/>
                  <a:gd name="T50" fmla="*/ 2147483647 w 711"/>
                  <a:gd name="T51" fmla="*/ 2147483647 h 2636"/>
                  <a:gd name="T52" fmla="*/ 2147483647 w 711"/>
                  <a:gd name="T53" fmla="*/ 2147483647 h 2636"/>
                  <a:gd name="T54" fmla="*/ 2147483647 w 711"/>
                  <a:gd name="T55" fmla="*/ 2147483647 h 2636"/>
                  <a:gd name="T56" fmla="*/ 2147483647 w 711"/>
                  <a:gd name="T57" fmla="*/ 2147483647 h 2636"/>
                  <a:gd name="T58" fmla="*/ 2147483647 w 711"/>
                  <a:gd name="T59" fmla="*/ 2147483647 h 2636"/>
                  <a:gd name="T60" fmla="*/ 2147483647 w 711"/>
                  <a:gd name="T61" fmla="*/ 2147483647 h 2636"/>
                  <a:gd name="T62" fmla="*/ 2147483647 w 711"/>
                  <a:gd name="T63" fmla="*/ 2147483647 h 2636"/>
                  <a:gd name="T64" fmla="*/ 2147483647 w 711"/>
                  <a:gd name="T65" fmla="*/ 2147483647 h 2636"/>
                  <a:gd name="T66" fmla="*/ 2147483647 w 711"/>
                  <a:gd name="T67" fmla="*/ 2147483647 h 2636"/>
                  <a:gd name="T68" fmla="*/ 2147483647 w 711"/>
                  <a:gd name="T69" fmla="*/ 2147483647 h 2636"/>
                  <a:gd name="T70" fmla="*/ 2147483647 w 711"/>
                  <a:gd name="T71" fmla="*/ 2147483647 h 2636"/>
                  <a:gd name="T72" fmla="*/ 2147483647 w 711"/>
                  <a:gd name="T73" fmla="*/ 2147483647 h 2636"/>
                  <a:gd name="T74" fmla="*/ 2147483647 w 711"/>
                  <a:gd name="T75" fmla="*/ 2147483647 h 2636"/>
                  <a:gd name="T76" fmla="*/ 2147483647 w 711"/>
                  <a:gd name="T77" fmla="*/ 2147483647 h 2636"/>
                  <a:gd name="T78" fmla="*/ 2147483647 w 711"/>
                  <a:gd name="T79" fmla="*/ 2147483647 h 2636"/>
                  <a:gd name="T80" fmla="*/ 2147483647 w 711"/>
                  <a:gd name="T81" fmla="*/ 2147483647 h 2636"/>
                  <a:gd name="T82" fmla="*/ 2147483647 w 711"/>
                  <a:gd name="T83" fmla="*/ 2147483647 h 2636"/>
                  <a:gd name="T84" fmla="*/ 1320944638 w 711"/>
                  <a:gd name="T85" fmla="*/ 2147483647 h 2636"/>
                  <a:gd name="T86" fmla="*/ 2147483647 w 711"/>
                  <a:gd name="T87" fmla="*/ 2147483647 h 2636"/>
                  <a:gd name="T88" fmla="*/ 2147483647 w 711"/>
                  <a:gd name="T89" fmla="*/ 2147483647 h 2636"/>
                  <a:gd name="T90" fmla="*/ 2147483647 w 711"/>
                  <a:gd name="T91" fmla="*/ 2147483647 h 2636"/>
                  <a:gd name="T92" fmla="*/ 2147483647 w 711"/>
                  <a:gd name="T93" fmla="*/ 2147483647 h 26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711"/>
                  <a:gd name="T142" fmla="*/ 0 h 2636"/>
                  <a:gd name="T143" fmla="*/ 711 w 711"/>
                  <a:gd name="T144" fmla="*/ 2636 h 26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711" h="2636">
                    <a:moveTo>
                      <a:pt x="46" y="937"/>
                    </a:moveTo>
                    <a:lnTo>
                      <a:pt x="59" y="991"/>
                    </a:lnTo>
                    <a:lnTo>
                      <a:pt x="72" y="1046"/>
                    </a:lnTo>
                    <a:lnTo>
                      <a:pt x="79" y="1102"/>
                    </a:lnTo>
                    <a:lnTo>
                      <a:pt x="87" y="1156"/>
                    </a:lnTo>
                    <a:lnTo>
                      <a:pt x="79" y="1221"/>
                    </a:lnTo>
                    <a:lnTo>
                      <a:pt x="71" y="1287"/>
                    </a:lnTo>
                    <a:lnTo>
                      <a:pt x="66" y="1352"/>
                    </a:lnTo>
                    <a:lnTo>
                      <a:pt x="61" y="1417"/>
                    </a:lnTo>
                    <a:lnTo>
                      <a:pt x="45" y="1442"/>
                    </a:lnTo>
                    <a:lnTo>
                      <a:pt x="67" y="1504"/>
                    </a:lnTo>
                    <a:lnTo>
                      <a:pt x="89" y="1565"/>
                    </a:lnTo>
                    <a:lnTo>
                      <a:pt x="104" y="1634"/>
                    </a:lnTo>
                    <a:lnTo>
                      <a:pt x="97" y="1701"/>
                    </a:lnTo>
                    <a:lnTo>
                      <a:pt x="136" y="1761"/>
                    </a:lnTo>
                    <a:lnTo>
                      <a:pt x="141" y="1774"/>
                    </a:lnTo>
                    <a:lnTo>
                      <a:pt x="164" y="1760"/>
                    </a:lnTo>
                    <a:lnTo>
                      <a:pt x="187" y="1761"/>
                    </a:lnTo>
                    <a:lnTo>
                      <a:pt x="206" y="1750"/>
                    </a:lnTo>
                    <a:lnTo>
                      <a:pt x="199" y="1791"/>
                    </a:lnTo>
                    <a:lnTo>
                      <a:pt x="218" y="1812"/>
                    </a:lnTo>
                    <a:lnTo>
                      <a:pt x="208" y="1804"/>
                    </a:lnTo>
                    <a:lnTo>
                      <a:pt x="211" y="1826"/>
                    </a:lnTo>
                    <a:lnTo>
                      <a:pt x="219" y="1868"/>
                    </a:lnTo>
                    <a:lnTo>
                      <a:pt x="223" y="1917"/>
                    </a:lnTo>
                    <a:lnTo>
                      <a:pt x="224" y="1943"/>
                    </a:lnTo>
                    <a:lnTo>
                      <a:pt x="258" y="1971"/>
                    </a:lnTo>
                    <a:lnTo>
                      <a:pt x="239" y="2019"/>
                    </a:lnTo>
                    <a:lnTo>
                      <a:pt x="259" y="2035"/>
                    </a:lnTo>
                    <a:lnTo>
                      <a:pt x="245" y="2036"/>
                    </a:lnTo>
                    <a:lnTo>
                      <a:pt x="245" y="2055"/>
                    </a:lnTo>
                    <a:lnTo>
                      <a:pt x="248" y="2058"/>
                    </a:lnTo>
                    <a:lnTo>
                      <a:pt x="250" y="2094"/>
                    </a:lnTo>
                    <a:lnTo>
                      <a:pt x="256" y="2090"/>
                    </a:lnTo>
                    <a:lnTo>
                      <a:pt x="237" y="2118"/>
                    </a:lnTo>
                    <a:lnTo>
                      <a:pt x="232" y="2098"/>
                    </a:lnTo>
                    <a:lnTo>
                      <a:pt x="210" y="2097"/>
                    </a:lnTo>
                    <a:lnTo>
                      <a:pt x="212" y="2072"/>
                    </a:lnTo>
                    <a:lnTo>
                      <a:pt x="197" y="2074"/>
                    </a:lnTo>
                    <a:lnTo>
                      <a:pt x="180" y="2079"/>
                    </a:lnTo>
                    <a:lnTo>
                      <a:pt x="148" y="2137"/>
                    </a:lnTo>
                    <a:lnTo>
                      <a:pt x="159" y="2132"/>
                    </a:lnTo>
                    <a:lnTo>
                      <a:pt x="179" y="2121"/>
                    </a:lnTo>
                    <a:lnTo>
                      <a:pt x="215" y="2135"/>
                    </a:lnTo>
                    <a:lnTo>
                      <a:pt x="257" y="2168"/>
                    </a:lnTo>
                    <a:lnTo>
                      <a:pt x="239" y="2182"/>
                    </a:lnTo>
                    <a:lnTo>
                      <a:pt x="256" y="2194"/>
                    </a:lnTo>
                    <a:lnTo>
                      <a:pt x="229" y="2205"/>
                    </a:lnTo>
                    <a:lnTo>
                      <a:pt x="281" y="2202"/>
                    </a:lnTo>
                    <a:lnTo>
                      <a:pt x="285" y="2195"/>
                    </a:lnTo>
                    <a:lnTo>
                      <a:pt x="308" y="2223"/>
                    </a:lnTo>
                    <a:lnTo>
                      <a:pt x="308" y="2240"/>
                    </a:lnTo>
                    <a:lnTo>
                      <a:pt x="265" y="2231"/>
                    </a:lnTo>
                    <a:lnTo>
                      <a:pt x="249" y="2228"/>
                    </a:lnTo>
                    <a:lnTo>
                      <a:pt x="276" y="2272"/>
                    </a:lnTo>
                    <a:lnTo>
                      <a:pt x="303" y="2321"/>
                    </a:lnTo>
                    <a:lnTo>
                      <a:pt x="307" y="2347"/>
                    </a:lnTo>
                    <a:lnTo>
                      <a:pt x="319" y="2371"/>
                    </a:lnTo>
                    <a:lnTo>
                      <a:pt x="308" y="2380"/>
                    </a:lnTo>
                    <a:lnTo>
                      <a:pt x="338" y="2399"/>
                    </a:lnTo>
                    <a:lnTo>
                      <a:pt x="361" y="2428"/>
                    </a:lnTo>
                    <a:lnTo>
                      <a:pt x="358" y="2442"/>
                    </a:lnTo>
                    <a:lnTo>
                      <a:pt x="386" y="2459"/>
                    </a:lnTo>
                    <a:lnTo>
                      <a:pt x="401" y="2478"/>
                    </a:lnTo>
                    <a:lnTo>
                      <a:pt x="385" y="2472"/>
                    </a:lnTo>
                    <a:lnTo>
                      <a:pt x="416" y="2498"/>
                    </a:lnTo>
                    <a:lnTo>
                      <a:pt x="418" y="2517"/>
                    </a:lnTo>
                    <a:lnTo>
                      <a:pt x="443" y="2549"/>
                    </a:lnTo>
                    <a:lnTo>
                      <a:pt x="453" y="2562"/>
                    </a:lnTo>
                    <a:lnTo>
                      <a:pt x="482" y="2580"/>
                    </a:lnTo>
                    <a:lnTo>
                      <a:pt x="489" y="2589"/>
                    </a:lnTo>
                    <a:lnTo>
                      <a:pt x="480" y="2594"/>
                    </a:lnTo>
                    <a:lnTo>
                      <a:pt x="517" y="2604"/>
                    </a:lnTo>
                    <a:lnTo>
                      <a:pt x="600" y="2636"/>
                    </a:lnTo>
                    <a:lnTo>
                      <a:pt x="605" y="2550"/>
                    </a:lnTo>
                    <a:lnTo>
                      <a:pt x="651" y="2525"/>
                    </a:lnTo>
                    <a:lnTo>
                      <a:pt x="711" y="2532"/>
                    </a:lnTo>
                    <a:lnTo>
                      <a:pt x="614" y="2505"/>
                    </a:lnTo>
                    <a:lnTo>
                      <a:pt x="500" y="2494"/>
                    </a:lnTo>
                    <a:lnTo>
                      <a:pt x="467" y="2463"/>
                    </a:lnTo>
                    <a:lnTo>
                      <a:pt x="431" y="2408"/>
                    </a:lnTo>
                    <a:lnTo>
                      <a:pt x="397" y="2410"/>
                    </a:lnTo>
                    <a:lnTo>
                      <a:pt x="341" y="2316"/>
                    </a:lnTo>
                    <a:lnTo>
                      <a:pt x="377" y="2274"/>
                    </a:lnTo>
                    <a:lnTo>
                      <a:pt x="367" y="2175"/>
                    </a:lnTo>
                    <a:lnTo>
                      <a:pt x="355" y="2094"/>
                    </a:lnTo>
                    <a:lnTo>
                      <a:pt x="351" y="2038"/>
                    </a:lnTo>
                    <a:lnTo>
                      <a:pt x="335" y="2007"/>
                    </a:lnTo>
                    <a:lnTo>
                      <a:pt x="312" y="1992"/>
                    </a:lnTo>
                    <a:lnTo>
                      <a:pt x="351" y="1978"/>
                    </a:lnTo>
                    <a:lnTo>
                      <a:pt x="303" y="1950"/>
                    </a:lnTo>
                    <a:lnTo>
                      <a:pt x="276" y="1873"/>
                    </a:lnTo>
                    <a:lnTo>
                      <a:pt x="245" y="1832"/>
                    </a:lnTo>
                    <a:lnTo>
                      <a:pt x="243" y="1775"/>
                    </a:lnTo>
                    <a:lnTo>
                      <a:pt x="219" y="1677"/>
                    </a:lnTo>
                    <a:lnTo>
                      <a:pt x="212" y="1601"/>
                    </a:lnTo>
                    <a:lnTo>
                      <a:pt x="225" y="1555"/>
                    </a:lnTo>
                    <a:lnTo>
                      <a:pt x="217" y="1512"/>
                    </a:lnTo>
                    <a:lnTo>
                      <a:pt x="199" y="1450"/>
                    </a:lnTo>
                    <a:lnTo>
                      <a:pt x="181" y="1390"/>
                    </a:lnTo>
                    <a:lnTo>
                      <a:pt x="211" y="1341"/>
                    </a:lnTo>
                    <a:lnTo>
                      <a:pt x="197" y="1293"/>
                    </a:lnTo>
                    <a:lnTo>
                      <a:pt x="206" y="1199"/>
                    </a:lnTo>
                    <a:lnTo>
                      <a:pt x="191" y="1156"/>
                    </a:lnTo>
                    <a:lnTo>
                      <a:pt x="161" y="1097"/>
                    </a:lnTo>
                    <a:lnTo>
                      <a:pt x="131" y="1038"/>
                    </a:lnTo>
                    <a:lnTo>
                      <a:pt x="132" y="991"/>
                    </a:lnTo>
                    <a:lnTo>
                      <a:pt x="143" y="944"/>
                    </a:lnTo>
                    <a:lnTo>
                      <a:pt x="140" y="892"/>
                    </a:lnTo>
                    <a:lnTo>
                      <a:pt x="137" y="838"/>
                    </a:lnTo>
                    <a:lnTo>
                      <a:pt x="163" y="772"/>
                    </a:lnTo>
                    <a:lnTo>
                      <a:pt x="189" y="707"/>
                    </a:lnTo>
                    <a:lnTo>
                      <a:pt x="207" y="687"/>
                    </a:lnTo>
                    <a:lnTo>
                      <a:pt x="183" y="644"/>
                    </a:lnTo>
                    <a:lnTo>
                      <a:pt x="173" y="542"/>
                    </a:lnTo>
                    <a:lnTo>
                      <a:pt x="183" y="505"/>
                    </a:lnTo>
                    <a:lnTo>
                      <a:pt x="238" y="478"/>
                    </a:lnTo>
                    <a:lnTo>
                      <a:pt x="251" y="403"/>
                    </a:lnTo>
                    <a:lnTo>
                      <a:pt x="238" y="389"/>
                    </a:lnTo>
                    <a:lnTo>
                      <a:pt x="193" y="382"/>
                    </a:lnTo>
                    <a:lnTo>
                      <a:pt x="167" y="316"/>
                    </a:lnTo>
                    <a:lnTo>
                      <a:pt x="140" y="251"/>
                    </a:lnTo>
                    <a:lnTo>
                      <a:pt x="122" y="188"/>
                    </a:lnTo>
                    <a:lnTo>
                      <a:pt x="124" y="134"/>
                    </a:lnTo>
                    <a:lnTo>
                      <a:pt x="89" y="84"/>
                    </a:lnTo>
                    <a:lnTo>
                      <a:pt x="70" y="34"/>
                    </a:lnTo>
                    <a:lnTo>
                      <a:pt x="51" y="0"/>
                    </a:lnTo>
                    <a:lnTo>
                      <a:pt x="35" y="29"/>
                    </a:lnTo>
                    <a:lnTo>
                      <a:pt x="13" y="61"/>
                    </a:lnTo>
                    <a:lnTo>
                      <a:pt x="0" y="63"/>
                    </a:lnTo>
                    <a:lnTo>
                      <a:pt x="17" y="155"/>
                    </a:lnTo>
                    <a:lnTo>
                      <a:pt x="36" y="248"/>
                    </a:lnTo>
                    <a:lnTo>
                      <a:pt x="34" y="328"/>
                    </a:lnTo>
                    <a:lnTo>
                      <a:pt x="33" y="409"/>
                    </a:lnTo>
                    <a:lnTo>
                      <a:pt x="32" y="441"/>
                    </a:lnTo>
                    <a:lnTo>
                      <a:pt x="42" y="532"/>
                    </a:lnTo>
                    <a:lnTo>
                      <a:pt x="45" y="612"/>
                    </a:lnTo>
                    <a:lnTo>
                      <a:pt x="42" y="715"/>
                    </a:lnTo>
                    <a:lnTo>
                      <a:pt x="41" y="819"/>
                    </a:lnTo>
                    <a:lnTo>
                      <a:pt x="45" y="864"/>
                    </a:lnTo>
                    <a:lnTo>
                      <a:pt x="46" y="937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6" name="Freeform 84"/>
              <p:cNvSpPr>
                <a:spLocks noChangeAspect="1"/>
              </p:cNvSpPr>
              <p:nvPr/>
            </p:nvSpPr>
            <p:spPr bwMode="auto">
              <a:xfrm>
                <a:off x="3078" y="3398"/>
                <a:ext cx="102" cy="74"/>
              </a:xfrm>
              <a:custGeom>
                <a:avLst/>
                <a:gdLst>
                  <a:gd name="T0" fmla="*/ 2147483647 w 188"/>
                  <a:gd name="T1" fmla="*/ 479040266 h 163"/>
                  <a:gd name="T2" fmla="*/ 2147483647 w 188"/>
                  <a:gd name="T3" fmla="*/ 2147483647 h 163"/>
                  <a:gd name="T4" fmla="*/ 2147483647 w 188"/>
                  <a:gd name="T5" fmla="*/ 2147483647 h 163"/>
                  <a:gd name="T6" fmla="*/ 2147483647 w 188"/>
                  <a:gd name="T7" fmla="*/ 2147483647 h 163"/>
                  <a:gd name="T8" fmla="*/ 2147483647 w 188"/>
                  <a:gd name="T9" fmla="*/ 2147483647 h 163"/>
                  <a:gd name="T10" fmla="*/ 2147483647 w 188"/>
                  <a:gd name="T11" fmla="*/ 2147483647 h 163"/>
                  <a:gd name="T12" fmla="*/ 2147483647 w 188"/>
                  <a:gd name="T13" fmla="*/ 2147483647 h 163"/>
                  <a:gd name="T14" fmla="*/ 0 w 188"/>
                  <a:gd name="T15" fmla="*/ 2147483647 h 163"/>
                  <a:gd name="T16" fmla="*/ 1402423001 w 188"/>
                  <a:gd name="T17" fmla="*/ 2147483647 h 163"/>
                  <a:gd name="T18" fmla="*/ 2147483647 w 188"/>
                  <a:gd name="T19" fmla="*/ 2147483647 h 163"/>
                  <a:gd name="T20" fmla="*/ 2147483647 w 188"/>
                  <a:gd name="T21" fmla="*/ 2147483647 h 163"/>
                  <a:gd name="T22" fmla="*/ 2147483647 w 188"/>
                  <a:gd name="T23" fmla="*/ 2147483647 h 163"/>
                  <a:gd name="T24" fmla="*/ 2147483647 w 188"/>
                  <a:gd name="T25" fmla="*/ 2147483647 h 163"/>
                  <a:gd name="T26" fmla="*/ 2147483647 w 188"/>
                  <a:gd name="T27" fmla="*/ 2147483647 h 163"/>
                  <a:gd name="T28" fmla="*/ 2147483647 w 188"/>
                  <a:gd name="T29" fmla="*/ 2147483647 h 163"/>
                  <a:gd name="T30" fmla="*/ 2147483647 w 188"/>
                  <a:gd name="T31" fmla="*/ 2147483647 h 163"/>
                  <a:gd name="T32" fmla="*/ 2147483647 w 188"/>
                  <a:gd name="T33" fmla="*/ 2147483647 h 163"/>
                  <a:gd name="T34" fmla="*/ 2147483647 w 188"/>
                  <a:gd name="T35" fmla="*/ 2147483647 h 163"/>
                  <a:gd name="T36" fmla="*/ 2147483647 w 188"/>
                  <a:gd name="T37" fmla="*/ 2147483647 h 163"/>
                  <a:gd name="T38" fmla="*/ 2147483647 w 188"/>
                  <a:gd name="T39" fmla="*/ 2147483647 h 163"/>
                  <a:gd name="T40" fmla="*/ 2147483647 w 188"/>
                  <a:gd name="T41" fmla="*/ 821379448 h 163"/>
                  <a:gd name="T42" fmla="*/ 2147483647 w 188"/>
                  <a:gd name="T43" fmla="*/ 0 h 163"/>
                  <a:gd name="T44" fmla="*/ 2147483647 w 188"/>
                  <a:gd name="T45" fmla="*/ 479040266 h 16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8"/>
                  <a:gd name="T70" fmla="*/ 0 h 163"/>
                  <a:gd name="T71" fmla="*/ 188 w 188"/>
                  <a:gd name="T72" fmla="*/ 163 h 16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8" h="163">
                    <a:moveTo>
                      <a:pt x="123" y="7"/>
                    </a:moveTo>
                    <a:lnTo>
                      <a:pt x="155" y="85"/>
                    </a:lnTo>
                    <a:lnTo>
                      <a:pt x="188" y="163"/>
                    </a:lnTo>
                    <a:lnTo>
                      <a:pt x="167" y="158"/>
                    </a:lnTo>
                    <a:lnTo>
                      <a:pt x="141" y="162"/>
                    </a:lnTo>
                    <a:lnTo>
                      <a:pt x="74" y="154"/>
                    </a:lnTo>
                    <a:lnTo>
                      <a:pt x="54" y="150"/>
                    </a:lnTo>
                    <a:lnTo>
                      <a:pt x="0" y="145"/>
                    </a:lnTo>
                    <a:lnTo>
                      <a:pt x="14" y="139"/>
                    </a:lnTo>
                    <a:lnTo>
                      <a:pt x="46" y="127"/>
                    </a:lnTo>
                    <a:lnTo>
                      <a:pt x="65" y="139"/>
                    </a:lnTo>
                    <a:lnTo>
                      <a:pt x="84" y="139"/>
                    </a:lnTo>
                    <a:lnTo>
                      <a:pt x="51" y="121"/>
                    </a:lnTo>
                    <a:lnTo>
                      <a:pt x="91" y="129"/>
                    </a:lnTo>
                    <a:lnTo>
                      <a:pt x="110" y="131"/>
                    </a:lnTo>
                    <a:lnTo>
                      <a:pt x="142" y="140"/>
                    </a:lnTo>
                    <a:lnTo>
                      <a:pt x="150" y="141"/>
                    </a:lnTo>
                    <a:lnTo>
                      <a:pt x="78" y="97"/>
                    </a:lnTo>
                    <a:lnTo>
                      <a:pt x="107" y="65"/>
                    </a:lnTo>
                    <a:lnTo>
                      <a:pt x="60" y="65"/>
                    </a:lnTo>
                    <a:lnTo>
                      <a:pt x="40" y="12"/>
                    </a:lnTo>
                    <a:lnTo>
                      <a:pt x="65" y="0"/>
                    </a:lnTo>
                    <a:lnTo>
                      <a:pt x="123" y="7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7" name="Freeform 85"/>
              <p:cNvSpPr>
                <a:spLocks noChangeAspect="1"/>
              </p:cNvSpPr>
              <p:nvPr/>
            </p:nvSpPr>
            <p:spPr bwMode="auto">
              <a:xfrm>
                <a:off x="2826" y="3052"/>
                <a:ext cx="25" cy="47"/>
              </a:xfrm>
              <a:custGeom>
                <a:avLst/>
                <a:gdLst>
                  <a:gd name="T0" fmla="*/ 1258827084 w 51"/>
                  <a:gd name="T1" fmla="*/ 0 h 108"/>
                  <a:gd name="T2" fmla="*/ 0 w 51"/>
                  <a:gd name="T3" fmla="*/ 625170768 h 108"/>
                  <a:gd name="T4" fmla="*/ 1590235354 w 51"/>
                  <a:gd name="T5" fmla="*/ 2147483647 h 108"/>
                  <a:gd name="T6" fmla="*/ 2147483647 w 51"/>
                  <a:gd name="T7" fmla="*/ 2147483647 h 108"/>
                  <a:gd name="T8" fmla="*/ 2147483647 w 51"/>
                  <a:gd name="T9" fmla="*/ 2147483647 h 108"/>
                  <a:gd name="T10" fmla="*/ 2147483647 w 51"/>
                  <a:gd name="T11" fmla="*/ 2147483647 h 108"/>
                  <a:gd name="T12" fmla="*/ 2147483647 w 51"/>
                  <a:gd name="T13" fmla="*/ 1937887277 h 108"/>
                  <a:gd name="T14" fmla="*/ 1258827084 w 51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1"/>
                  <a:gd name="T25" fmla="*/ 0 h 108"/>
                  <a:gd name="T26" fmla="*/ 51 w 51"/>
                  <a:gd name="T27" fmla="*/ 108 h 1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1" h="108">
                    <a:moveTo>
                      <a:pt x="19" y="0"/>
                    </a:moveTo>
                    <a:lnTo>
                      <a:pt x="0" y="10"/>
                    </a:lnTo>
                    <a:lnTo>
                      <a:pt x="24" y="108"/>
                    </a:lnTo>
                    <a:lnTo>
                      <a:pt x="47" y="99"/>
                    </a:lnTo>
                    <a:lnTo>
                      <a:pt x="51" y="83"/>
                    </a:lnTo>
                    <a:lnTo>
                      <a:pt x="38" y="35"/>
                    </a:lnTo>
                    <a:lnTo>
                      <a:pt x="47" y="31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8" name="Freeform 86"/>
              <p:cNvSpPr>
                <a:spLocks noChangeAspect="1"/>
              </p:cNvSpPr>
              <p:nvPr/>
            </p:nvSpPr>
            <p:spPr bwMode="auto">
              <a:xfrm>
                <a:off x="2889" y="3278"/>
                <a:ext cx="26" cy="40"/>
              </a:xfrm>
              <a:custGeom>
                <a:avLst/>
                <a:gdLst>
                  <a:gd name="T0" fmla="*/ 1778313793 w 57"/>
                  <a:gd name="T1" fmla="*/ 0 h 90"/>
                  <a:gd name="T2" fmla="*/ 0 w 57"/>
                  <a:gd name="T3" fmla="*/ 2147483647 h 90"/>
                  <a:gd name="T4" fmla="*/ 1896898563 w 57"/>
                  <a:gd name="T5" fmla="*/ 2147483647 h 90"/>
                  <a:gd name="T6" fmla="*/ 2147483647 w 57"/>
                  <a:gd name="T7" fmla="*/ 2147483647 h 90"/>
                  <a:gd name="T8" fmla="*/ 2147483647 w 57"/>
                  <a:gd name="T9" fmla="*/ 2147483647 h 90"/>
                  <a:gd name="T10" fmla="*/ 1778313793 w 57"/>
                  <a:gd name="T11" fmla="*/ 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90"/>
                  <a:gd name="T20" fmla="*/ 57 w 57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90">
                    <a:moveTo>
                      <a:pt x="30" y="0"/>
                    </a:moveTo>
                    <a:lnTo>
                      <a:pt x="0" y="36"/>
                    </a:lnTo>
                    <a:lnTo>
                      <a:pt x="32" y="77"/>
                    </a:lnTo>
                    <a:lnTo>
                      <a:pt x="56" y="90"/>
                    </a:lnTo>
                    <a:lnTo>
                      <a:pt x="57" y="6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9" name="Freeform 87"/>
              <p:cNvSpPr>
                <a:spLocks noChangeAspect="1"/>
              </p:cNvSpPr>
              <p:nvPr/>
            </p:nvSpPr>
            <p:spPr bwMode="auto">
              <a:xfrm>
                <a:off x="2359" y="1610"/>
                <a:ext cx="198" cy="213"/>
              </a:xfrm>
              <a:custGeom>
                <a:avLst/>
                <a:gdLst>
                  <a:gd name="T0" fmla="*/ 99943022 w 366"/>
                  <a:gd name="T1" fmla="*/ 2147483647 h 471"/>
                  <a:gd name="T2" fmla="*/ 799761380 w 366"/>
                  <a:gd name="T3" fmla="*/ 2147483647 h 471"/>
                  <a:gd name="T4" fmla="*/ 0 w 366"/>
                  <a:gd name="T5" fmla="*/ 2147483647 h 471"/>
                  <a:gd name="T6" fmla="*/ 2147483647 w 366"/>
                  <a:gd name="T7" fmla="*/ 2147483647 h 471"/>
                  <a:gd name="T8" fmla="*/ 2147483647 w 366"/>
                  <a:gd name="T9" fmla="*/ 2147483647 h 471"/>
                  <a:gd name="T10" fmla="*/ 2147483647 w 366"/>
                  <a:gd name="T11" fmla="*/ 2147483647 h 471"/>
                  <a:gd name="T12" fmla="*/ 2147483647 w 366"/>
                  <a:gd name="T13" fmla="*/ 2147483647 h 471"/>
                  <a:gd name="T14" fmla="*/ 2147483647 w 366"/>
                  <a:gd name="T15" fmla="*/ 2147483647 h 471"/>
                  <a:gd name="T16" fmla="*/ 2147483647 w 366"/>
                  <a:gd name="T17" fmla="*/ 2147483647 h 471"/>
                  <a:gd name="T18" fmla="*/ 2147483647 w 366"/>
                  <a:gd name="T19" fmla="*/ 2147483647 h 471"/>
                  <a:gd name="T20" fmla="*/ 2147483647 w 366"/>
                  <a:gd name="T21" fmla="*/ 2147483647 h 471"/>
                  <a:gd name="T22" fmla="*/ 2147483647 w 366"/>
                  <a:gd name="T23" fmla="*/ 2147483647 h 471"/>
                  <a:gd name="T24" fmla="*/ 2147483647 w 366"/>
                  <a:gd name="T25" fmla="*/ 2147483647 h 471"/>
                  <a:gd name="T26" fmla="*/ 2147483647 w 366"/>
                  <a:gd name="T27" fmla="*/ 2147483647 h 471"/>
                  <a:gd name="T28" fmla="*/ 2147483647 w 366"/>
                  <a:gd name="T29" fmla="*/ 2147483647 h 471"/>
                  <a:gd name="T30" fmla="*/ 2147483647 w 366"/>
                  <a:gd name="T31" fmla="*/ 2147483647 h 471"/>
                  <a:gd name="T32" fmla="*/ 2147483647 w 366"/>
                  <a:gd name="T33" fmla="*/ 2147483647 h 471"/>
                  <a:gd name="T34" fmla="*/ 2147483647 w 366"/>
                  <a:gd name="T35" fmla="*/ 2147483647 h 471"/>
                  <a:gd name="T36" fmla="*/ 2147483647 w 366"/>
                  <a:gd name="T37" fmla="*/ 2147483647 h 471"/>
                  <a:gd name="T38" fmla="*/ 2147483647 w 366"/>
                  <a:gd name="T39" fmla="*/ 2147483647 h 471"/>
                  <a:gd name="T40" fmla="*/ 2147483647 w 366"/>
                  <a:gd name="T41" fmla="*/ 2147483647 h 471"/>
                  <a:gd name="T42" fmla="*/ 2147483647 w 366"/>
                  <a:gd name="T43" fmla="*/ 2147483647 h 471"/>
                  <a:gd name="T44" fmla="*/ 2147483647 w 366"/>
                  <a:gd name="T45" fmla="*/ 2147483647 h 471"/>
                  <a:gd name="T46" fmla="*/ 2147483647 w 366"/>
                  <a:gd name="T47" fmla="*/ 2147483647 h 471"/>
                  <a:gd name="T48" fmla="*/ 2147483647 w 366"/>
                  <a:gd name="T49" fmla="*/ 2147483647 h 471"/>
                  <a:gd name="T50" fmla="*/ 2147483647 w 366"/>
                  <a:gd name="T51" fmla="*/ 2147483647 h 471"/>
                  <a:gd name="T52" fmla="*/ 2147483647 w 366"/>
                  <a:gd name="T53" fmla="*/ 2147483647 h 471"/>
                  <a:gd name="T54" fmla="*/ 2147483647 w 366"/>
                  <a:gd name="T55" fmla="*/ 2147483647 h 471"/>
                  <a:gd name="T56" fmla="*/ 2147483647 w 366"/>
                  <a:gd name="T57" fmla="*/ 2147483647 h 471"/>
                  <a:gd name="T58" fmla="*/ 2147483647 w 366"/>
                  <a:gd name="T59" fmla="*/ 2147483647 h 471"/>
                  <a:gd name="T60" fmla="*/ 2147483647 w 366"/>
                  <a:gd name="T61" fmla="*/ 0 h 471"/>
                  <a:gd name="T62" fmla="*/ 2147483647 w 366"/>
                  <a:gd name="T63" fmla="*/ 1877182321 h 471"/>
                  <a:gd name="T64" fmla="*/ 2147483647 w 366"/>
                  <a:gd name="T65" fmla="*/ 2147483647 h 471"/>
                  <a:gd name="T66" fmla="*/ 2147483647 w 366"/>
                  <a:gd name="T67" fmla="*/ 2147483647 h 471"/>
                  <a:gd name="T68" fmla="*/ 2147483647 w 366"/>
                  <a:gd name="T69" fmla="*/ 2147483647 h 471"/>
                  <a:gd name="T70" fmla="*/ 99943022 w 366"/>
                  <a:gd name="T71" fmla="*/ 2147483647 h 47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66"/>
                  <a:gd name="T109" fmla="*/ 0 h 471"/>
                  <a:gd name="T110" fmla="*/ 366 w 366"/>
                  <a:gd name="T111" fmla="*/ 471 h 47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66" h="471">
                    <a:moveTo>
                      <a:pt x="1" y="188"/>
                    </a:moveTo>
                    <a:lnTo>
                      <a:pt x="8" y="261"/>
                    </a:lnTo>
                    <a:lnTo>
                      <a:pt x="0" y="276"/>
                    </a:lnTo>
                    <a:lnTo>
                      <a:pt x="47" y="296"/>
                    </a:lnTo>
                    <a:lnTo>
                      <a:pt x="59" y="279"/>
                    </a:lnTo>
                    <a:lnTo>
                      <a:pt x="66" y="293"/>
                    </a:lnTo>
                    <a:lnTo>
                      <a:pt x="64" y="340"/>
                    </a:lnTo>
                    <a:lnTo>
                      <a:pt x="39" y="352"/>
                    </a:lnTo>
                    <a:lnTo>
                      <a:pt x="45" y="394"/>
                    </a:lnTo>
                    <a:lnTo>
                      <a:pt x="32" y="426"/>
                    </a:lnTo>
                    <a:lnTo>
                      <a:pt x="54" y="419"/>
                    </a:lnTo>
                    <a:lnTo>
                      <a:pt x="123" y="471"/>
                    </a:lnTo>
                    <a:lnTo>
                      <a:pt x="143" y="444"/>
                    </a:lnTo>
                    <a:lnTo>
                      <a:pt x="150" y="412"/>
                    </a:lnTo>
                    <a:lnTo>
                      <a:pt x="166" y="387"/>
                    </a:lnTo>
                    <a:lnTo>
                      <a:pt x="175" y="343"/>
                    </a:lnTo>
                    <a:lnTo>
                      <a:pt x="183" y="343"/>
                    </a:lnTo>
                    <a:lnTo>
                      <a:pt x="183" y="356"/>
                    </a:lnTo>
                    <a:lnTo>
                      <a:pt x="195" y="354"/>
                    </a:lnTo>
                    <a:lnTo>
                      <a:pt x="189" y="341"/>
                    </a:lnTo>
                    <a:lnTo>
                      <a:pt x="204" y="324"/>
                    </a:lnTo>
                    <a:lnTo>
                      <a:pt x="245" y="308"/>
                    </a:lnTo>
                    <a:lnTo>
                      <a:pt x="313" y="261"/>
                    </a:lnTo>
                    <a:lnTo>
                      <a:pt x="353" y="176"/>
                    </a:lnTo>
                    <a:lnTo>
                      <a:pt x="366" y="177"/>
                    </a:lnTo>
                    <a:lnTo>
                      <a:pt x="342" y="119"/>
                    </a:lnTo>
                    <a:lnTo>
                      <a:pt x="361" y="113"/>
                    </a:lnTo>
                    <a:lnTo>
                      <a:pt x="289" y="76"/>
                    </a:lnTo>
                    <a:lnTo>
                      <a:pt x="226" y="78"/>
                    </a:lnTo>
                    <a:lnTo>
                      <a:pt x="187" y="40"/>
                    </a:lnTo>
                    <a:lnTo>
                      <a:pt x="135" y="0"/>
                    </a:lnTo>
                    <a:lnTo>
                      <a:pt x="110" y="27"/>
                    </a:lnTo>
                    <a:lnTo>
                      <a:pt x="52" y="57"/>
                    </a:lnTo>
                    <a:lnTo>
                      <a:pt x="36" y="118"/>
                    </a:lnTo>
                    <a:lnTo>
                      <a:pt x="32" y="151"/>
                    </a:lnTo>
                    <a:lnTo>
                      <a:pt x="1" y="188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0" name="Freeform 88"/>
              <p:cNvSpPr>
                <a:spLocks noChangeAspect="1"/>
              </p:cNvSpPr>
              <p:nvPr/>
            </p:nvSpPr>
            <p:spPr bwMode="auto">
              <a:xfrm>
                <a:off x="1985" y="1661"/>
                <a:ext cx="22" cy="30"/>
              </a:xfrm>
              <a:custGeom>
                <a:avLst/>
                <a:gdLst>
                  <a:gd name="T0" fmla="*/ 0 w 40"/>
                  <a:gd name="T1" fmla="*/ 0 h 65"/>
                  <a:gd name="T2" fmla="*/ 2147483647 w 40"/>
                  <a:gd name="T3" fmla="*/ 2147483647 h 65"/>
                  <a:gd name="T4" fmla="*/ 0 w 40"/>
                  <a:gd name="T5" fmla="*/ 2147483647 h 65"/>
                  <a:gd name="T6" fmla="*/ 2147483647 w 40"/>
                  <a:gd name="T7" fmla="*/ 2147483647 h 65"/>
                  <a:gd name="T8" fmla="*/ 1944477049 w 40"/>
                  <a:gd name="T9" fmla="*/ 0 h 65"/>
                  <a:gd name="T10" fmla="*/ 0 w 40"/>
                  <a:gd name="T11" fmla="*/ 0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65"/>
                  <a:gd name="T20" fmla="*/ 40 w 40"/>
                  <a:gd name="T21" fmla="*/ 65 h 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65">
                    <a:moveTo>
                      <a:pt x="0" y="0"/>
                    </a:moveTo>
                    <a:lnTo>
                      <a:pt x="21" y="39"/>
                    </a:lnTo>
                    <a:lnTo>
                      <a:pt x="0" y="62"/>
                    </a:lnTo>
                    <a:lnTo>
                      <a:pt x="40" y="65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1" name="Freeform 89"/>
              <p:cNvSpPr>
                <a:spLocks noChangeAspect="1"/>
              </p:cNvSpPr>
              <p:nvPr/>
            </p:nvSpPr>
            <p:spPr bwMode="auto">
              <a:xfrm>
                <a:off x="2386" y="1746"/>
                <a:ext cx="4" cy="11"/>
              </a:xfrm>
              <a:custGeom>
                <a:avLst/>
                <a:gdLst>
                  <a:gd name="T0" fmla="*/ 110747359 w 17"/>
                  <a:gd name="T1" fmla="*/ 629987581 h 14"/>
                  <a:gd name="T2" fmla="*/ 32578859 w 17"/>
                  <a:gd name="T3" fmla="*/ 2147483647 h 14"/>
                  <a:gd name="T4" fmla="*/ 0 w 17"/>
                  <a:gd name="T5" fmla="*/ 0 h 14"/>
                  <a:gd name="T6" fmla="*/ 110747359 w 17"/>
                  <a:gd name="T7" fmla="*/ 629987581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14"/>
                  <a:gd name="T14" fmla="*/ 17 w 17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14">
                    <a:moveTo>
                      <a:pt x="17" y="2"/>
                    </a:moveTo>
                    <a:lnTo>
                      <a:pt x="5" y="14"/>
                    </a:lnTo>
                    <a:lnTo>
                      <a:pt x="0" y="0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2" name="Freeform 90"/>
              <p:cNvSpPr>
                <a:spLocks noChangeAspect="1"/>
              </p:cNvSpPr>
              <p:nvPr/>
            </p:nvSpPr>
            <p:spPr bwMode="auto">
              <a:xfrm>
                <a:off x="2020" y="1678"/>
                <a:ext cx="13" cy="4"/>
              </a:xfrm>
              <a:custGeom>
                <a:avLst/>
                <a:gdLst>
                  <a:gd name="T0" fmla="*/ 2147483647 w 22"/>
                  <a:gd name="T1" fmla="*/ 740925967 h 6"/>
                  <a:gd name="T2" fmla="*/ 2147483647 w 22"/>
                  <a:gd name="T3" fmla="*/ 889055015 h 6"/>
                  <a:gd name="T4" fmla="*/ 0 w 22"/>
                  <a:gd name="T5" fmla="*/ 0 h 6"/>
                  <a:gd name="T6" fmla="*/ 2147483647 w 22"/>
                  <a:gd name="T7" fmla="*/ 740925967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6"/>
                  <a:gd name="T14" fmla="*/ 22 w 22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6">
                    <a:moveTo>
                      <a:pt x="22" y="5"/>
                    </a:moveTo>
                    <a:lnTo>
                      <a:pt x="20" y="6"/>
                    </a:lnTo>
                    <a:lnTo>
                      <a:pt x="0" y="0"/>
                    </a:lnTo>
                    <a:lnTo>
                      <a:pt x="22" y="5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3" name="Freeform 91"/>
              <p:cNvSpPr>
                <a:spLocks noChangeAspect="1"/>
              </p:cNvSpPr>
              <p:nvPr/>
            </p:nvSpPr>
            <p:spPr bwMode="auto">
              <a:xfrm>
                <a:off x="2346" y="1661"/>
                <a:ext cx="462" cy="610"/>
              </a:xfrm>
              <a:custGeom>
                <a:avLst/>
                <a:gdLst>
                  <a:gd name="T0" fmla="*/ 2147483647 w 849"/>
                  <a:gd name="T1" fmla="*/ 2147483647 h 1341"/>
                  <a:gd name="T2" fmla="*/ 2147483647 w 849"/>
                  <a:gd name="T3" fmla="*/ 2147483647 h 1341"/>
                  <a:gd name="T4" fmla="*/ 2147483647 w 849"/>
                  <a:gd name="T5" fmla="*/ 2147483647 h 1341"/>
                  <a:gd name="T6" fmla="*/ 2147483647 w 849"/>
                  <a:gd name="T7" fmla="*/ 2147483647 h 1341"/>
                  <a:gd name="T8" fmla="*/ 2147483647 w 849"/>
                  <a:gd name="T9" fmla="*/ 2147483647 h 1341"/>
                  <a:gd name="T10" fmla="*/ 2147483647 w 849"/>
                  <a:gd name="T11" fmla="*/ 2147483647 h 1341"/>
                  <a:gd name="T12" fmla="*/ 2147483647 w 849"/>
                  <a:gd name="T13" fmla="*/ 2147483647 h 1341"/>
                  <a:gd name="T14" fmla="*/ 2147483647 w 849"/>
                  <a:gd name="T15" fmla="*/ 2147483647 h 1341"/>
                  <a:gd name="T16" fmla="*/ 2147483647 w 849"/>
                  <a:gd name="T17" fmla="*/ 2147483647 h 1341"/>
                  <a:gd name="T18" fmla="*/ 2147483647 w 849"/>
                  <a:gd name="T19" fmla="*/ 2147483647 h 1341"/>
                  <a:gd name="T20" fmla="*/ 2147483647 w 849"/>
                  <a:gd name="T21" fmla="*/ 2147483647 h 1341"/>
                  <a:gd name="T22" fmla="*/ 2147483647 w 849"/>
                  <a:gd name="T23" fmla="*/ 2147483647 h 1341"/>
                  <a:gd name="T24" fmla="*/ 2147483647 w 849"/>
                  <a:gd name="T25" fmla="*/ 2147483647 h 1341"/>
                  <a:gd name="T26" fmla="*/ 2147483647 w 849"/>
                  <a:gd name="T27" fmla="*/ 2147483647 h 1341"/>
                  <a:gd name="T28" fmla="*/ 2147483647 w 849"/>
                  <a:gd name="T29" fmla="*/ 2147483647 h 1341"/>
                  <a:gd name="T30" fmla="*/ 2147483647 w 849"/>
                  <a:gd name="T31" fmla="*/ 2147483647 h 1341"/>
                  <a:gd name="T32" fmla="*/ 2147483647 w 849"/>
                  <a:gd name="T33" fmla="*/ 2147483647 h 1341"/>
                  <a:gd name="T34" fmla="*/ 2147483647 w 849"/>
                  <a:gd name="T35" fmla="*/ 2147483647 h 1341"/>
                  <a:gd name="T36" fmla="*/ 2147483647 w 849"/>
                  <a:gd name="T37" fmla="*/ 2147483647 h 1341"/>
                  <a:gd name="T38" fmla="*/ 2147483647 w 849"/>
                  <a:gd name="T39" fmla="*/ 2147483647 h 1341"/>
                  <a:gd name="T40" fmla="*/ 2147483647 w 849"/>
                  <a:gd name="T41" fmla="*/ 2147483647 h 1341"/>
                  <a:gd name="T42" fmla="*/ 2147483647 w 849"/>
                  <a:gd name="T43" fmla="*/ 2147483647 h 1341"/>
                  <a:gd name="T44" fmla="*/ 2147483647 w 849"/>
                  <a:gd name="T45" fmla="*/ 2147483647 h 1341"/>
                  <a:gd name="T46" fmla="*/ 2147483647 w 849"/>
                  <a:gd name="T47" fmla="*/ 2147483647 h 1341"/>
                  <a:gd name="T48" fmla="*/ 2147483647 w 849"/>
                  <a:gd name="T49" fmla="*/ 2147483647 h 1341"/>
                  <a:gd name="T50" fmla="*/ 2147483647 w 849"/>
                  <a:gd name="T51" fmla="*/ 352656524 h 1341"/>
                  <a:gd name="T52" fmla="*/ 2147483647 w 849"/>
                  <a:gd name="T53" fmla="*/ 2147483647 h 1341"/>
                  <a:gd name="T54" fmla="*/ 2147483647 w 849"/>
                  <a:gd name="T55" fmla="*/ 2147483647 h 1341"/>
                  <a:gd name="T56" fmla="*/ 2147483647 w 849"/>
                  <a:gd name="T57" fmla="*/ 2147483647 h 1341"/>
                  <a:gd name="T58" fmla="*/ 2147483647 w 849"/>
                  <a:gd name="T59" fmla="*/ 2147483647 h 1341"/>
                  <a:gd name="T60" fmla="*/ 2147483647 w 849"/>
                  <a:gd name="T61" fmla="*/ 2147483647 h 1341"/>
                  <a:gd name="T62" fmla="*/ 2147483647 w 849"/>
                  <a:gd name="T63" fmla="*/ 2147483647 h 1341"/>
                  <a:gd name="T64" fmla="*/ 2147483647 w 849"/>
                  <a:gd name="T65" fmla="*/ 2147483647 h 1341"/>
                  <a:gd name="T66" fmla="*/ 2147483647 w 849"/>
                  <a:gd name="T67" fmla="*/ 2147483647 h 1341"/>
                  <a:gd name="T68" fmla="*/ 2147483647 w 849"/>
                  <a:gd name="T69" fmla="*/ 2147483647 h 1341"/>
                  <a:gd name="T70" fmla="*/ 2147483647 w 849"/>
                  <a:gd name="T71" fmla="*/ 2147483647 h 1341"/>
                  <a:gd name="T72" fmla="*/ 2147483647 w 849"/>
                  <a:gd name="T73" fmla="*/ 2147483647 h 1341"/>
                  <a:gd name="T74" fmla="*/ 2147483647 w 849"/>
                  <a:gd name="T75" fmla="*/ 2147483647 h 1341"/>
                  <a:gd name="T76" fmla="*/ 2147483647 w 849"/>
                  <a:gd name="T77" fmla="*/ 2147483647 h 1341"/>
                  <a:gd name="T78" fmla="*/ 2147483647 w 849"/>
                  <a:gd name="T79" fmla="*/ 2147483647 h 1341"/>
                  <a:gd name="T80" fmla="*/ 2147483647 w 849"/>
                  <a:gd name="T81" fmla="*/ 2147483647 h 13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49"/>
                  <a:gd name="T124" fmla="*/ 0 h 1341"/>
                  <a:gd name="T125" fmla="*/ 849 w 849"/>
                  <a:gd name="T126" fmla="*/ 1341 h 13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49" h="1341">
                    <a:moveTo>
                      <a:pt x="832" y="1020"/>
                    </a:moveTo>
                    <a:lnTo>
                      <a:pt x="822" y="1058"/>
                    </a:lnTo>
                    <a:lnTo>
                      <a:pt x="819" y="1120"/>
                    </a:lnTo>
                    <a:lnTo>
                      <a:pt x="828" y="1181"/>
                    </a:lnTo>
                    <a:lnTo>
                      <a:pt x="849" y="1188"/>
                    </a:lnTo>
                    <a:lnTo>
                      <a:pt x="820" y="1249"/>
                    </a:lnTo>
                    <a:lnTo>
                      <a:pt x="819" y="1278"/>
                    </a:lnTo>
                    <a:lnTo>
                      <a:pt x="803" y="1307"/>
                    </a:lnTo>
                    <a:lnTo>
                      <a:pt x="781" y="1339"/>
                    </a:lnTo>
                    <a:lnTo>
                      <a:pt x="768" y="1341"/>
                    </a:lnTo>
                    <a:lnTo>
                      <a:pt x="725" y="1306"/>
                    </a:lnTo>
                    <a:lnTo>
                      <a:pt x="698" y="1271"/>
                    </a:lnTo>
                    <a:lnTo>
                      <a:pt x="642" y="1239"/>
                    </a:lnTo>
                    <a:lnTo>
                      <a:pt x="587" y="1207"/>
                    </a:lnTo>
                    <a:lnTo>
                      <a:pt x="532" y="1175"/>
                    </a:lnTo>
                    <a:lnTo>
                      <a:pt x="476" y="1143"/>
                    </a:lnTo>
                    <a:lnTo>
                      <a:pt x="419" y="1088"/>
                    </a:lnTo>
                    <a:lnTo>
                      <a:pt x="364" y="1033"/>
                    </a:lnTo>
                    <a:lnTo>
                      <a:pt x="366" y="996"/>
                    </a:lnTo>
                    <a:lnTo>
                      <a:pt x="323" y="915"/>
                    </a:lnTo>
                    <a:lnTo>
                      <a:pt x="279" y="835"/>
                    </a:lnTo>
                    <a:lnTo>
                      <a:pt x="249" y="784"/>
                    </a:lnTo>
                    <a:lnTo>
                      <a:pt x="218" y="735"/>
                    </a:lnTo>
                    <a:lnTo>
                      <a:pt x="191" y="680"/>
                    </a:lnTo>
                    <a:lnTo>
                      <a:pt x="165" y="627"/>
                    </a:lnTo>
                    <a:lnTo>
                      <a:pt x="138" y="572"/>
                    </a:lnTo>
                    <a:lnTo>
                      <a:pt x="110" y="519"/>
                    </a:lnTo>
                    <a:lnTo>
                      <a:pt x="64" y="482"/>
                    </a:lnTo>
                    <a:lnTo>
                      <a:pt x="18" y="445"/>
                    </a:lnTo>
                    <a:lnTo>
                      <a:pt x="25" y="427"/>
                    </a:lnTo>
                    <a:lnTo>
                      <a:pt x="0" y="330"/>
                    </a:lnTo>
                    <a:lnTo>
                      <a:pt x="31" y="287"/>
                    </a:lnTo>
                    <a:lnTo>
                      <a:pt x="61" y="244"/>
                    </a:lnTo>
                    <a:lnTo>
                      <a:pt x="67" y="286"/>
                    </a:lnTo>
                    <a:lnTo>
                      <a:pt x="54" y="318"/>
                    </a:lnTo>
                    <a:lnTo>
                      <a:pt x="76" y="311"/>
                    </a:lnTo>
                    <a:lnTo>
                      <a:pt x="145" y="363"/>
                    </a:lnTo>
                    <a:lnTo>
                      <a:pt x="165" y="336"/>
                    </a:lnTo>
                    <a:lnTo>
                      <a:pt x="172" y="304"/>
                    </a:lnTo>
                    <a:lnTo>
                      <a:pt x="188" y="279"/>
                    </a:lnTo>
                    <a:lnTo>
                      <a:pt x="197" y="235"/>
                    </a:lnTo>
                    <a:lnTo>
                      <a:pt x="205" y="235"/>
                    </a:lnTo>
                    <a:lnTo>
                      <a:pt x="205" y="248"/>
                    </a:lnTo>
                    <a:lnTo>
                      <a:pt x="217" y="246"/>
                    </a:lnTo>
                    <a:lnTo>
                      <a:pt x="211" y="233"/>
                    </a:lnTo>
                    <a:lnTo>
                      <a:pt x="226" y="216"/>
                    </a:lnTo>
                    <a:lnTo>
                      <a:pt x="267" y="200"/>
                    </a:lnTo>
                    <a:lnTo>
                      <a:pt x="335" y="153"/>
                    </a:lnTo>
                    <a:lnTo>
                      <a:pt x="375" y="68"/>
                    </a:lnTo>
                    <a:lnTo>
                      <a:pt x="388" y="69"/>
                    </a:lnTo>
                    <a:lnTo>
                      <a:pt x="364" y="11"/>
                    </a:lnTo>
                    <a:lnTo>
                      <a:pt x="383" y="5"/>
                    </a:lnTo>
                    <a:lnTo>
                      <a:pt x="387" y="0"/>
                    </a:lnTo>
                    <a:lnTo>
                      <a:pt x="424" y="36"/>
                    </a:lnTo>
                    <a:lnTo>
                      <a:pt x="460" y="73"/>
                    </a:lnTo>
                    <a:lnTo>
                      <a:pt x="510" y="130"/>
                    </a:lnTo>
                    <a:lnTo>
                      <a:pt x="522" y="163"/>
                    </a:lnTo>
                    <a:lnTo>
                      <a:pt x="603" y="164"/>
                    </a:lnTo>
                    <a:lnTo>
                      <a:pt x="651" y="168"/>
                    </a:lnTo>
                    <a:lnTo>
                      <a:pt x="717" y="189"/>
                    </a:lnTo>
                    <a:lnTo>
                      <a:pt x="692" y="278"/>
                    </a:lnTo>
                    <a:lnTo>
                      <a:pt x="733" y="306"/>
                    </a:lnTo>
                    <a:lnTo>
                      <a:pt x="711" y="304"/>
                    </a:lnTo>
                    <a:lnTo>
                      <a:pt x="656" y="318"/>
                    </a:lnTo>
                    <a:lnTo>
                      <a:pt x="604" y="343"/>
                    </a:lnTo>
                    <a:lnTo>
                      <a:pt x="553" y="367"/>
                    </a:lnTo>
                    <a:lnTo>
                      <a:pt x="536" y="423"/>
                    </a:lnTo>
                    <a:lnTo>
                      <a:pt x="520" y="480"/>
                    </a:lnTo>
                    <a:lnTo>
                      <a:pt x="486" y="538"/>
                    </a:lnTo>
                    <a:lnTo>
                      <a:pt x="515" y="593"/>
                    </a:lnTo>
                    <a:lnTo>
                      <a:pt x="545" y="649"/>
                    </a:lnTo>
                    <a:lnTo>
                      <a:pt x="541" y="680"/>
                    </a:lnTo>
                    <a:lnTo>
                      <a:pt x="567" y="687"/>
                    </a:lnTo>
                    <a:lnTo>
                      <a:pt x="605" y="717"/>
                    </a:lnTo>
                    <a:lnTo>
                      <a:pt x="657" y="730"/>
                    </a:lnTo>
                    <a:lnTo>
                      <a:pt x="701" y="694"/>
                    </a:lnTo>
                    <a:lnTo>
                      <a:pt x="705" y="749"/>
                    </a:lnTo>
                    <a:lnTo>
                      <a:pt x="709" y="803"/>
                    </a:lnTo>
                    <a:lnTo>
                      <a:pt x="778" y="799"/>
                    </a:lnTo>
                    <a:lnTo>
                      <a:pt x="810" y="856"/>
                    </a:lnTo>
                    <a:lnTo>
                      <a:pt x="844" y="912"/>
                    </a:lnTo>
                    <a:lnTo>
                      <a:pt x="833" y="929"/>
                    </a:lnTo>
                    <a:lnTo>
                      <a:pt x="832" y="102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4" name="Freeform 422"/>
              <p:cNvSpPr>
                <a:spLocks noChangeAspect="1"/>
              </p:cNvSpPr>
              <p:nvPr/>
            </p:nvSpPr>
            <p:spPr bwMode="auto">
              <a:xfrm>
                <a:off x="3409" y="1663"/>
                <a:ext cx="85" cy="56"/>
              </a:xfrm>
              <a:custGeom>
                <a:avLst/>
                <a:gdLst>
                  <a:gd name="T0" fmla="*/ 2147483647 w 154"/>
                  <a:gd name="T1" fmla="*/ 2147483647 h 127"/>
                  <a:gd name="T2" fmla="*/ 2147483647 w 154"/>
                  <a:gd name="T3" fmla="*/ 2147483647 h 127"/>
                  <a:gd name="T4" fmla="*/ 2147483647 w 154"/>
                  <a:gd name="T5" fmla="*/ 2147483647 h 127"/>
                  <a:gd name="T6" fmla="*/ 2147483647 w 154"/>
                  <a:gd name="T7" fmla="*/ 2147483647 h 127"/>
                  <a:gd name="T8" fmla="*/ 0 w 154"/>
                  <a:gd name="T9" fmla="*/ 2147483647 h 127"/>
                  <a:gd name="T10" fmla="*/ 1066259889 w 154"/>
                  <a:gd name="T11" fmla="*/ 2147483647 h 127"/>
                  <a:gd name="T12" fmla="*/ 533130419 w 154"/>
                  <a:gd name="T13" fmla="*/ 2147483647 h 127"/>
                  <a:gd name="T14" fmla="*/ 2147483647 w 154"/>
                  <a:gd name="T15" fmla="*/ 0 h 127"/>
                  <a:gd name="T16" fmla="*/ 2147483647 w 154"/>
                  <a:gd name="T17" fmla="*/ 640000046 h 127"/>
                  <a:gd name="T18" fmla="*/ 2147483647 w 154"/>
                  <a:gd name="T19" fmla="*/ 1216000108 h 127"/>
                  <a:gd name="T20" fmla="*/ 2147483647 w 154"/>
                  <a:gd name="T21" fmla="*/ 2147483647 h 127"/>
                  <a:gd name="T22" fmla="*/ 2147483647 w 154"/>
                  <a:gd name="T23" fmla="*/ 2147483647 h 127"/>
                  <a:gd name="T24" fmla="*/ 2147483647 w 154"/>
                  <a:gd name="T25" fmla="*/ 2147483647 h 127"/>
                  <a:gd name="T26" fmla="*/ 2147483647 w 154"/>
                  <a:gd name="T27" fmla="*/ 2147483647 h 127"/>
                  <a:gd name="T28" fmla="*/ 2147483647 w 154"/>
                  <a:gd name="T29" fmla="*/ 2147483647 h 12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54"/>
                  <a:gd name="T46" fmla="*/ 0 h 127"/>
                  <a:gd name="T47" fmla="*/ 154 w 154"/>
                  <a:gd name="T48" fmla="*/ 127 h 12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54" h="127">
                    <a:moveTo>
                      <a:pt x="80" y="115"/>
                    </a:moveTo>
                    <a:lnTo>
                      <a:pt x="68" y="122"/>
                    </a:lnTo>
                    <a:lnTo>
                      <a:pt x="33" y="107"/>
                    </a:lnTo>
                    <a:lnTo>
                      <a:pt x="22" y="127"/>
                    </a:lnTo>
                    <a:lnTo>
                      <a:pt x="0" y="72"/>
                    </a:lnTo>
                    <a:lnTo>
                      <a:pt x="10" y="70"/>
                    </a:lnTo>
                    <a:lnTo>
                      <a:pt x="5" y="40"/>
                    </a:lnTo>
                    <a:lnTo>
                      <a:pt x="25" y="0"/>
                    </a:lnTo>
                    <a:lnTo>
                      <a:pt x="90" y="10"/>
                    </a:lnTo>
                    <a:lnTo>
                      <a:pt x="154" y="19"/>
                    </a:lnTo>
                    <a:lnTo>
                      <a:pt x="124" y="81"/>
                    </a:lnTo>
                    <a:lnTo>
                      <a:pt x="119" y="88"/>
                    </a:lnTo>
                    <a:lnTo>
                      <a:pt x="112" y="104"/>
                    </a:lnTo>
                    <a:lnTo>
                      <a:pt x="101" y="104"/>
                    </a:lnTo>
                    <a:lnTo>
                      <a:pt x="80" y="115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</a:pPr>
                <a:endParaRPr lang="en-US" altLang="es-ES" sz="1800" b="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7" name="Freeform 59"/>
            <p:cNvSpPr>
              <a:spLocks noChangeAspect="1"/>
            </p:cNvSpPr>
            <p:nvPr/>
          </p:nvSpPr>
          <p:spPr bwMode="auto">
            <a:xfrm rot="21279962">
              <a:off x="5608638" y="3427413"/>
              <a:ext cx="619125" cy="211137"/>
            </a:xfrm>
            <a:custGeom>
              <a:avLst/>
              <a:gdLst>
                <a:gd name="T0" fmla="*/ 392 w 392"/>
                <a:gd name="T1" fmla="*/ 28 h 116"/>
                <a:gd name="T2" fmla="*/ 216 w 392"/>
                <a:gd name="T3" fmla="*/ 28 h 116"/>
                <a:gd name="T4" fmla="*/ 72 w 392"/>
                <a:gd name="T5" fmla="*/ 4 h 116"/>
                <a:gd name="T6" fmla="*/ 16 w 392"/>
                <a:gd name="T7" fmla="*/ 12 h 116"/>
                <a:gd name="T8" fmla="*/ 0 w 392"/>
                <a:gd name="T9" fmla="*/ 60 h 116"/>
                <a:gd name="T10" fmla="*/ 72 w 392"/>
                <a:gd name="T11" fmla="*/ 84 h 116"/>
                <a:gd name="T12" fmla="*/ 192 w 392"/>
                <a:gd name="T13" fmla="*/ 100 h 116"/>
                <a:gd name="T14" fmla="*/ 280 w 392"/>
                <a:gd name="T1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2" h="116">
                  <a:moveTo>
                    <a:pt x="392" y="28"/>
                  </a:moveTo>
                  <a:cubicBezTo>
                    <a:pt x="326" y="6"/>
                    <a:pt x="288" y="21"/>
                    <a:pt x="216" y="28"/>
                  </a:cubicBezTo>
                  <a:cubicBezTo>
                    <a:pt x="167" y="22"/>
                    <a:pt x="121" y="12"/>
                    <a:pt x="72" y="4"/>
                  </a:cubicBezTo>
                  <a:cubicBezTo>
                    <a:pt x="53" y="7"/>
                    <a:pt x="31" y="0"/>
                    <a:pt x="16" y="12"/>
                  </a:cubicBezTo>
                  <a:cubicBezTo>
                    <a:pt x="3" y="22"/>
                    <a:pt x="0" y="60"/>
                    <a:pt x="0" y="60"/>
                  </a:cubicBezTo>
                  <a:cubicBezTo>
                    <a:pt x="9" y="86"/>
                    <a:pt x="63" y="58"/>
                    <a:pt x="72" y="84"/>
                  </a:cubicBezTo>
                  <a:cubicBezTo>
                    <a:pt x="141" y="74"/>
                    <a:pt x="117" y="108"/>
                    <a:pt x="192" y="100"/>
                  </a:cubicBezTo>
                  <a:cubicBezTo>
                    <a:pt x="225" y="92"/>
                    <a:pt x="254" y="90"/>
                    <a:pt x="280" y="116"/>
                  </a:cubicBezTo>
                </a:path>
              </a:pathLst>
            </a:custGeom>
            <a:solidFill>
              <a:srgbClr val="33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228" name="Rectangle 60"/>
            <p:cNvSpPr>
              <a:spLocks noChangeArrowheads="1"/>
            </p:cNvSpPr>
            <p:nvPr/>
          </p:nvSpPr>
          <p:spPr bwMode="auto">
            <a:xfrm>
              <a:off x="6234113" y="3152299"/>
              <a:ext cx="1931099" cy="357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buClrTx/>
              </a:pPr>
              <a:r>
                <a:rPr lang="pt-BR" altLang="es-ES" sz="1200" dirty="0" smtClean="0">
                  <a:solidFill>
                    <a:srgbClr val="004C99"/>
                  </a:solidFill>
                  <a:latin typeface="Humanst521 BT" pitchFamily="34" charset="0"/>
                </a:rPr>
                <a:t>Recife. Brasil </a:t>
              </a:r>
              <a:endParaRPr lang="pt-BR" altLang="es-ES" sz="1200" b="0" dirty="0">
                <a:solidFill>
                  <a:srgbClr val="004C99"/>
                </a:solidFill>
                <a:latin typeface="Humanst521 BT" pitchFamily="34" charset="0"/>
              </a:endParaRPr>
            </a:p>
          </p:txBody>
        </p:sp>
        <p:sp>
          <p:nvSpPr>
            <p:cNvPr id="229" name="Line 61"/>
            <p:cNvSpPr>
              <a:spLocks noChangeShapeType="1"/>
            </p:cNvSpPr>
            <p:nvPr/>
          </p:nvSpPr>
          <p:spPr bwMode="auto">
            <a:xfrm flipV="1">
              <a:off x="6156325" y="3427413"/>
              <a:ext cx="504825" cy="107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0" name="Freeform 62"/>
            <p:cNvSpPr>
              <a:spLocks/>
            </p:cNvSpPr>
            <p:nvPr/>
          </p:nvSpPr>
          <p:spPr bwMode="auto">
            <a:xfrm>
              <a:off x="3924300" y="2708275"/>
              <a:ext cx="146050" cy="138113"/>
            </a:xfrm>
            <a:custGeom>
              <a:avLst/>
              <a:gdLst>
                <a:gd name="T0" fmla="*/ 4 w 83"/>
                <a:gd name="T1" fmla="*/ 1 h 79"/>
                <a:gd name="T2" fmla="*/ 16 w 83"/>
                <a:gd name="T3" fmla="*/ 16 h 79"/>
                <a:gd name="T4" fmla="*/ 19 w 83"/>
                <a:gd name="T5" fmla="*/ 25 h 79"/>
                <a:gd name="T6" fmla="*/ 40 w 83"/>
                <a:gd name="T7" fmla="*/ 31 h 79"/>
                <a:gd name="T8" fmla="*/ 61 w 83"/>
                <a:gd name="T9" fmla="*/ 28 h 79"/>
                <a:gd name="T10" fmla="*/ 79 w 83"/>
                <a:gd name="T11" fmla="*/ 22 h 79"/>
                <a:gd name="T12" fmla="*/ 52 w 83"/>
                <a:gd name="T13" fmla="*/ 61 h 79"/>
                <a:gd name="T14" fmla="*/ 7 w 83"/>
                <a:gd name="T15" fmla="*/ 70 h 79"/>
                <a:gd name="T16" fmla="*/ 7 w 83"/>
                <a:gd name="T17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79">
                  <a:moveTo>
                    <a:pt x="4" y="1"/>
                  </a:moveTo>
                  <a:cubicBezTo>
                    <a:pt x="12" y="31"/>
                    <a:pt x="0" y="0"/>
                    <a:pt x="16" y="16"/>
                  </a:cubicBezTo>
                  <a:cubicBezTo>
                    <a:pt x="18" y="18"/>
                    <a:pt x="17" y="23"/>
                    <a:pt x="19" y="25"/>
                  </a:cubicBezTo>
                  <a:cubicBezTo>
                    <a:pt x="25" y="30"/>
                    <a:pt x="33" y="29"/>
                    <a:pt x="40" y="31"/>
                  </a:cubicBezTo>
                  <a:cubicBezTo>
                    <a:pt x="47" y="30"/>
                    <a:pt x="54" y="30"/>
                    <a:pt x="61" y="28"/>
                  </a:cubicBezTo>
                  <a:cubicBezTo>
                    <a:pt x="67" y="27"/>
                    <a:pt x="79" y="22"/>
                    <a:pt x="79" y="22"/>
                  </a:cubicBezTo>
                  <a:cubicBezTo>
                    <a:pt x="83" y="48"/>
                    <a:pt x="76" y="53"/>
                    <a:pt x="52" y="61"/>
                  </a:cubicBezTo>
                  <a:cubicBezTo>
                    <a:pt x="40" y="79"/>
                    <a:pt x="31" y="72"/>
                    <a:pt x="7" y="70"/>
                  </a:cubicBezTo>
                  <a:cubicBezTo>
                    <a:pt x="2" y="54"/>
                    <a:pt x="7" y="39"/>
                    <a:pt x="7" y="22"/>
                  </a:cubicBezTo>
                </a:path>
              </a:pathLst>
            </a:custGeom>
            <a:solidFill>
              <a:srgbClr val="3333CC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1" name="Rectangle 63"/>
            <p:cNvSpPr>
              <a:spLocks noChangeArrowheads="1"/>
            </p:cNvSpPr>
            <p:nvPr/>
          </p:nvSpPr>
          <p:spPr bwMode="auto">
            <a:xfrm>
              <a:off x="1311022" y="2666762"/>
              <a:ext cx="2489452" cy="357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buClrTx/>
              </a:pPr>
              <a:r>
                <a:rPr lang="pt-BR" altLang="es-ES" sz="1200" dirty="0">
                  <a:solidFill>
                    <a:srgbClr val="004C99"/>
                  </a:solidFill>
                  <a:latin typeface="Humanst521 BT" pitchFamily="34" charset="0"/>
                </a:rPr>
                <a:t>Bogotá </a:t>
              </a:r>
              <a:r>
                <a:rPr lang="pt-BR" altLang="es-ES" sz="1200" dirty="0" smtClean="0">
                  <a:solidFill>
                    <a:srgbClr val="004C99"/>
                  </a:solidFill>
                  <a:latin typeface="Humanst521 BT" pitchFamily="34" charset="0"/>
                </a:rPr>
                <a:t>DC. </a:t>
              </a:r>
              <a:r>
                <a:rPr lang="pt-BR" altLang="es-ES" sz="1200" dirty="0" err="1" smtClean="0">
                  <a:solidFill>
                    <a:srgbClr val="004C99"/>
                  </a:solidFill>
                  <a:latin typeface="Humanst521 BT" pitchFamily="34" charset="0"/>
                </a:rPr>
                <a:t>Colombia</a:t>
              </a:r>
              <a:r>
                <a:rPr lang="pt-BR" altLang="es-ES" sz="1200" dirty="0" smtClean="0">
                  <a:solidFill>
                    <a:srgbClr val="004C99"/>
                  </a:solidFill>
                  <a:latin typeface="Humanst521 BT" pitchFamily="34" charset="0"/>
                </a:rPr>
                <a:t> </a:t>
              </a:r>
              <a:endParaRPr lang="pt-BR" altLang="es-ES" sz="1200" b="0" dirty="0">
                <a:solidFill>
                  <a:srgbClr val="004C99"/>
                </a:solidFill>
                <a:latin typeface="Humanst521 BT" pitchFamily="34" charset="0"/>
              </a:endParaRPr>
            </a:p>
          </p:txBody>
        </p:sp>
        <p:sp>
          <p:nvSpPr>
            <p:cNvPr id="232" name="Line 64"/>
            <p:cNvSpPr>
              <a:spLocks noChangeShapeType="1"/>
            </p:cNvSpPr>
            <p:nvPr/>
          </p:nvSpPr>
          <p:spPr bwMode="auto">
            <a:xfrm flipV="1">
              <a:off x="3563938" y="2779713"/>
              <a:ext cx="360362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anchor="b"/>
            <a:lstStyle/>
            <a:p>
              <a:endParaRPr lang="es-ES"/>
            </a:p>
          </p:txBody>
        </p:sp>
        <p:sp>
          <p:nvSpPr>
            <p:cNvPr id="233" name="Rectangle 65"/>
            <p:cNvSpPr>
              <a:spLocks noChangeArrowheads="1"/>
            </p:cNvSpPr>
            <p:nvPr/>
          </p:nvSpPr>
          <p:spPr bwMode="auto">
            <a:xfrm>
              <a:off x="5905151" y="3706945"/>
              <a:ext cx="1866012" cy="357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buClrTx/>
              </a:pPr>
              <a:r>
                <a:rPr lang="pt-BR" altLang="es-ES" sz="1200" dirty="0" smtClean="0">
                  <a:solidFill>
                    <a:srgbClr val="004C99"/>
                  </a:solidFill>
                  <a:latin typeface="Humanst521 BT" pitchFamily="34" charset="0"/>
                </a:rPr>
                <a:t>Caruaru </a:t>
              </a:r>
              <a:endParaRPr lang="pt-BR" altLang="es-ES" sz="1200" b="0" dirty="0">
                <a:solidFill>
                  <a:srgbClr val="004C99"/>
                </a:solidFill>
                <a:latin typeface="Humanst521 BT" pitchFamily="34" charset="0"/>
              </a:endParaRPr>
            </a:p>
          </p:txBody>
        </p:sp>
        <p:sp>
          <p:nvSpPr>
            <p:cNvPr id="234" name="Line 66"/>
            <p:cNvSpPr>
              <a:spLocks noChangeShapeType="1"/>
            </p:cNvSpPr>
            <p:nvPr/>
          </p:nvSpPr>
          <p:spPr bwMode="auto">
            <a:xfrm flipH="1" flipV="1">
              <a:off x="5940425" y="3571875"/>
              <a:ext cx="360363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anchor="b"/>
            <a:lstStyle/>
            <a:p>
              <a:endParaRPr lang="es-ES"/>
            </a:p>
          </p:txBody>
        </p:sp>
        <p:sp>
          <p:nvSpPr>
            <p:cNvPr id="235" name="Rectangle 67"/>
            <p:cNvSpPr>
              <a:spLocks noChangeArrowheads="1"/>
            </p:cNvSpPr>
            <p:nvPr/>
          </p:nvSpPr>
          <p:spPr bwMode="auto">
            <a:xfrm>
              <a:off x="2987675" y="1580793"/>
              <a:ext cx="2230438" cy="357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buClrTx/>
              </a:pPr>
              <a:r>
                <a:rPr lang="pt-BR" altLang="es-ES" sz="1200" dirty="0" err="1" smtClean="0">
                  <a:solidFill>
                    <a:srgbClr val="004C99"/>
                  </a:solidFill>
                  <a:latin typeface="Humanst521 BT" pitchFamily="34" charset="0"/>
                </a:rPr>
                <a:t>Veracruz</a:t>
              </a:r>
              <a:r>
                <a:rPr lang="pt-BR" altLang="es-ES" sz="1200" dirty="0" smtClean="0">
                  <a:solidFill>
                    <a:srgbClr val="004C99"/>
                  </a:solidFill>
                  <a:latin typeface="Humanst521 BT" pitchFamily="34" charset="0"/>
                </a:rPr>
                <a:t>.</a:t>
              </a:r>
              <a:endParaRPr lang="pt-BR" altLang="es-ES" sz="1200" b="0" dirty="0">
                <a:solidFill>
                  <a:srgbClr val="004C99"/>
                </a:solidFill>
                <a:latin typeface="Humanst521 BT" pitchFamily="34" charset="0"/>
              </a:endParaRPr>
            </a:p>
          </p:txBody>
        </p:sp>
        <p:sp>
          <p:nvSpPr>
            <p:cNvPr id="236" name="Rectangle 68"/>
            <p:cNvSpPr>
              <a:spLocks noChangeArrowheads="1"/>
            </p:cNvSpPr>
            <p:nvPr/>
          </p:nvSpPr>
          <p:spPr bwMode="auto">
            <a:xfrm>
              <a:off x="2987675" y="1230551"/>
              <a:ext cx="1800225" cy="357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eaLnBrk="0" hangingPunct="0">
                <a:buClrTx/>
              </a:pPr>
              <a:r>
                <a:rPr lang="pt-BR" altLang="es-ES" sz="1200" dirty="0" err="1" smtClean="0">
                  <a:solidFill>
                    <a:srgbClr val="004C99"/>
                  </a:solidFill>
                  <a:latin typeface="Humanst521 BT" pitchFamily="34" charset="0"/>
                </a:rPr>
                <a:t>Xalapa</a:t>
              </a:r>
              <a:r>
                <a:rPr lang="pt-BR" altLang="es-ES" sz="1200" dirty="0" smtClean="0">
                  <a:solidFill>
                    <a:srgbClr val="004C99"/>
                  </a:solidFill>
                  <a:latin typeface="Humanst521 BT" pitchFamily="34" charset="0"/>
                </a:rPr>
                <a:t>. México </a:t>
              </a:r>
              <a:endParaRPr lang="pt-BR" altLang="es-ES" sz="1200" b="0" dirty="0">
                <a:solidFill>
                  <a:srgbClr val="004C99"/>
                </a:solidFill>
                <a:latin typeface="Humanst521 BT" pitchFamily="34" charset="0"/>
              </a:endParaRPr>
            </a:p>
          </p:txBody>
        </p:sp>
        <p:sp>
          <p:nvSpPr>
            <p:cNvPr id="237" name="Line 69"/>
            <p:cNvSpPr>
              <a:spLocks noChangeShapeType="1"/>
            </p:cNvSpPr>
            <p:nvPr/>
          </p:nvSpPr>
          <p:spPr bwMode="auto">
            <a:xfrm flipH="1">
              <a:off x="2843213" y="1771650"/>
              <a:ext cx="217487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anchor="b"/>
            <a:lstStyle/>
            <a:p>
              <a:endParaRPr lang="es-ES"/>
            </a:p>
          </p:txBody>
        </p:sp>
        <p:sp>
          <p:nvSpPr>
            <p:cNvPr id="238" name="Line 70"/>
            <p:cNvSpPr>
              <a:spLocks noChangeShapeType="1"/>
            </p:cNvSpPr>
            <p:nvPr/>
          </p:nvSpPr>
          <p:spPr bwMode="auto">
            <a:xfrm flipH="1">
              <a:off x="2771775" y="1555750"/>
              <a:ext cx="288925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anchor="b"/>
            <a:lstStyle/>
            <a:p>
              <a:endParaRPr lang="es-ES"/>
            </a:p>
          </p:txBody>
        </p:sp>
        <p:sp>
          <p:nvSpPr>
            <p:cNvPr id="239" name="Line 71"/>
            <p:cNvSpPr>
              <a:spLocks noChangeShapeType="1"/>
            </p:cNvSpPr>
            <p:nvPr/>
          </p:nvSpPr>
          <p:spPr bwMode="auto">
            <a:xfrm flipH="1">
              <a:off x="3924300" y="4724400"/>
              <a:ext cx="503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anchor="b"/>
            <a:lstStyle/>
            <a:p>
              <a:endParaRPr lang="es-ES"/>
            </a:p>
          </p:txBody>
        </p:sp>
        <p:sp>
          <p:nvSpPr>
            <p:cNvPr id="240" name="Rectangle 72"/>
            <p:cNvSpPr>
              <a:spLocks noChangeArrowheads="1"/>
            </p:cNvSpPr>
            <p:nvPr/>
          </p:nvSpPr>
          <p:spPr bwMode="auto">
            <a:xfrm>
              <a:off x="2554288" y="4594225"/>
              <a:ext cx="1296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eaLnBrk="0" hangingPunct="0">
                <a:buClrTx/>
              </a:pPr>
              <a:r>
                <a:rPr lang="pt-BR" altLang="es-ES" sz="1200" dirty="0">
                  <a:solidFill>
                    <a:srgbClr val="004C99"/>
                  </a:solidFill>
                  <a:latin typeface="Humanst521 BT" pitchFamily="34" charset="0"/>
                </a:rPr>
                <a:t>Santiago. Chile </a:t>
              </a:r>
              <a:endParaRPr lang="pt-BR" altLang="es-ES" sz="1200" b="0" dirty="0">
                <a:solidFill>
                  <a:srgbClr val="004C99"/>
                </a:solidFill>
                <a:latin typeface="Humanst521 BT" pitchFamily="34" charset="0"/>
              </a:endParaRPr>
            </a:p>
          </p:txBody>
        </p:sp>
        <p:sp>
          <p:nvSpPr>
            <p:cNvPr id="241" name="Line 73"/>
            <p:cNvSpPr>
              <a:spLocks noChangeShapeType="1"/>
            </p:cNvSpPr>
            <p:nvPr/>
          </p:nvSpPr>
          <p:spPr bwMode="auto">
            <a:xfrm flipV="1">
              <a:off x="4932363" y="4622801"/>
              <a:ext cx="811212" cy="101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anchor="b"/>
            <a:lstStyle/>
            <a:p>
              <a:endParaRPr lang="es-ES"/>
            </a:p>
          </p:txBody>
        </p:sp>
        <p:sp>
          <p:nvSpPr>
            <p:cNvPr id="242" name="Rectangle 74"/>
            <p:cNvSpPr>
              <a:spLocks noChangeArrowheads="1"/>
            </p:cNvSpPr>
            <p:nvPr/>
          </p:nvSpPr>
          <p:spPr bwMode="auto">
            <a:xfrm>
              <a:off x="5614561" y="4236811"/>
              <a:ext cx="2308477" cy="595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buClrTx/>
              </a:pPr>
              <a:r>
                <a:rPr lang="pt-BR" altLang="es-ES" sz="1200" dirty="0" err="1">
                  <a:solidFill>
                    <a:srgbClr val="004C99"/>
                  </a:solidFill>
                  <a:latin typeface="Humanst521 BT" pitchFamily="34" charset="0"/>
                </a:rPr>
                <a:t>Rosario</a:t>
              </a:r>
              <a:r>
                <a:rPr lang="pt-BR" altLang="es-ES" sz="1200" dirty="0">
                  <a:solidFill>
                    <a:srgbClr val="004C99"/>
                  </a:solidFill>
                  <a:latin typeface="Humanst521 BT" pitchFamily="34" charset="0"/>
                </a:rPr>
                <a:t>, Santa Fe. Argentina </a:t>
              </a:r>
              <a:endParaRPr lang="pt-BR" altLang="es-ES" sz="1200" b="0" dirty="0">
                <a:solidFill>
                  <a:srgbClr val="004C99"/>
                </a:solidFill>
                <a:latin typeface="Humanst521 BT" pitchFamily="34" charset="0"/>
              </a:endParaRPr>
            </a:p>
          </p:txBody>
        </p:sp>
        <p:sp>
          <p:nvSpPr>
            <p:cNvPr id="243" name="Line 75"/>
            <p:cNvSpPr>
              <a:spLocks noChangeShapeType="1"/>
            </p:cNvSpPr>
            <p:nvPr/>
          </p:nvSpPr>
          <p:spPr bwMode="auto">
            <a:xfrm>
              <a:off x="5219700" y="4795838"/>
              <a:ext cx="576263" cy="649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anchor="b"/>
            <a:lstStyle/>
            <a:p>
              <a:endParaRPr lang="es-ES"/>
            </a:p>
          </p:txBody>
        </p:sp>
        <p:sp>
          <p:nvSpPr>
            <p:cNvPr id="244" name="Rectangle 76"/>
            <p:cNvSpPr>
              <a:spLocks noChangeArrowheads="1"/>
            </p:cNvSpPr>
            <p:nvPr/>
          </p:nvSpPr>
          <p:spPr bwMode="auto">
            <a:xfrm>
              <a:off x="5392738" y="5658900"/>
              <a:ext cx="2274888" cy="578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buClrTx/>
              </a:pPr>
              <a:r>
                <a:rPr lang="pt-BR" altLang="es-ES" sz="1200" dirty="0" err="1" smtClean="0">
                  <a:solidFill>
                    <a:srgbClr val="004C99"/>
                  </a:solidFill>
                  <a:latin typeface="Humanst521 BT" pitchFamily="34" charset="0"/>
                </a:rPr>
                <a:t>Red</a:t>
              </a:r>
              <a:r>
                <a:rPr lang="pt-BR" altLang="es-ES" sz="1200" dirty="0" smtClean="0">
                  <a:solidFill>
                    <a:srgbClr val="004C99"/>
                  </a:solidFill>
                  <a:latin typeface="Humanst521 BT" pitchFamily="34" charset="0"/>
                </a:rPr>
                <a:t> Oeste ASSE</a:t>
              </a:r>
              <a:endParaRPr lang="pt-BR" altLang="es-ES" sz="1200" dirty="0">
                <a:solidFill>
                  <a:srgbClr val="004C99"/>
                </a:solidFill>
                <a:latin typeface="Humanst521 BT" pitchFamily="34" charset="0"/>
              </a:endParaRPr>
            </a:p>
            <a:p>
              <a:pPr eaLnBrk="0" hangingPunct="0">
                <a:buClrTx/>
              </a:pPr>
              <a:r>
                <a:rPr lang="pt-BR" altLang="es-ES" sz="1200" dirty="0" err="1">
                  <a:solidFill>
                    <a:srgbClr val="004C99"/>
                  </a:solidFill>
                  <a:latin typeface="Humanst521 BT" pitchFamily="34" charset="0"/>
                </a:rPr>
                <a:t>Uruguay</a:t>
              </a:r>
              <a:endParaRPr lang="pt-BR" altLang="es-ES" sz="1200" dirty="0">
                <a:solidFill>
                  <a:srgbClr val="004C99"/>
                </a:solidFill>
                <a:latin typeface="Humanst521 BT" pitchFamily="34" charset="0"/>
              </a:endParaRPr>
            </a:p>
          </p:txBody>
        </p:sp>
        <p:sp>
          <p:nvSpPr>
            <p:cNvPr id="245" name="AutoShape 77"/>
            <p:cNvSpPr>
              <a:spLocks noChangeArrowheads="1"/>
            </p:cNvSpPr>
            <p:nvPr/>
          </p:nvSpPr>
          <p:spPr bwMode="auto">
            <a:xfrm>
              <a:off x="2700338" y="1771650"/>
              <a:ext cx="73025" cy="73025"/>
            </a:xfrm>
            <a:prstGeom prst="flowChartConnector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endParaRPr lang="es-ES"/>
            </a:p>
          </p:txBody>
        </p:sp>
        <p:sp>
          <p:nvSpPr>
            <p:cNvPr id="246" name="AutoShape 78"/>
            <p:cNvSpPr>
              <a:spLocks noChangeArrowheads="1"/>
            </p:cNvSpPr>
            <p:nvPr/>
          </p:nvSpPr>
          <p:spPr bwMode="auto">
            <a:xfrm>
              <a:off x="2843213" y="1771650"/>
              <a:ext cx="73025" cy="73025"/>
            </a:xfrm>
            <a:prstGeom prst="flowChartConnector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endParaRPr lang="es-ES"/>
            </a:p>
          </p:txBody>
        </p:sp>
        <p:sp>
          <p:nvSpPr>
            <p:cNvPr id="247" name="AutoShape 79"/>
            <p:cNvSpPr>
              <a:spLocks noChangeArrowheads="1"/>
            </p:cNvSpPr>
            <p:nvPr/>
          </p:nvSpPr>
          <p:spPr bwMode="auto">
            <a:xfrm>
              <a:off x="4400550" y="4675188"/>
              <a:ext cx="73025" cy="73025"/>
            </a:xfrm>
            <a:prstGeom prst="flowChartConnector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endParaRPr lang="es-ES"/>
            </a:p>
          </p:txBody>
        </p:sp>
        <p:sp>
          <p:nvSpPr>
            <p:cNvPr id="248" name="AutoShape 80"/>
            <p:cNvSpPr>
              <a:spLocks noChangeArrowheads="1"/>
            </p:cNvSpPr>
            <p:nvPr/>
          </p:nvSpPr>
          <p:spPr bwMode="auto">
            <a:xfrm>
              <a:off x="4892675" y="4673600"/>
              <a:ext cx="73025" cy="73025"/>
            </a:xfrm>
            <a:prstGeom prst="flowChartConnector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endParaRPr lang="es-ES"/>
            </a:p>
          </p:txBody>
        </p:sp>
        <p:sp>
          <p:nvSpPr>
            <p:cNvPr id="249" name="AutoShape 81"/>
            <p:cNvSpPr>
              <a:spLocks noChangeArrowheads="1"/>
            </p:cNvSpPr>
            <p:nvPr/>
          </p:nvSpPr>
          <p:spPr bwMode="auto">
            <a:xfrm>
              <a:off x="5218113" y="4751388"/>
              <a:ext cx="73025" cy="73025"/>
            </a:xfrm>
            <a:prstGeom prst="flowChartConnector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endParaRPr lang="es-ES"/>
            </a:p>
          </p:txBody>
        </p:sp>
      </p:grpSp>
      <p:sp>
        <p:nvSpPr>
          <p:cNvPr id="5" name="Rectángulo 4"/>
          <p:cNvSpPr/>
          <p:nvPr/>
        </p:nvSpPr>
        <p:spPr>
          <a:xfrm>
            <a:off x="4649274" y="1094203"/>
            <a:ext cx="3019919" cy="418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000" b="1" dirty="0" err="1" smtClean="0">
                <a:solidFill>
                  <a:schemeClr val="accent2"/>
                </a:solidFill>
              </a:rPr>
              <a:t>Áreas</a:t>
            </a:r>
            <a:r>
              <a:rPr lang="ca-ES" sz="2000" b="1" dirty="0" smtClean="0">
                <a:solidFill>
                  <a:schemeClr val="accent2"/>
                </a:solidFill>
              </a:rPr>
              <a:t> de estudio</a:t>
            </a:r>
            <a:endParaRPr lang="es-E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5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44624"/>
            <a:ext cx="8893175" cy="647700"/>
          </a:xfrm>
        </p:spPr>
        <p:txBody>
          <a:bodyPr/>
          <a:lstStyle/>
          <a:p>
            <a:pPr eaLnBrk="1" hangingPunct="1"/>
            <a:r>
              <a:rPr lang="en-GB" altLang="ca-ES" sz="2400" dirty="0" err="1"/>
              <a:t>Métodos</a:t>
            </a:r>
            <a:endParaRPr lang="en-GB" altLang="ca-ES" sz="24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502" y="1300841"/>
            <a:ext cx="2842170" cy="125562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ca-ES" sz="2000" b="1" dirty="0" smtClean="0">
                <a:solidFill>
                  <a:schemeClr val="accent2"/>
                </a:solidFill>
              </a:rPr>
              <a:t>Variables del </a:t>
            </a:r>
            <a:r>
              <a:rPr lang="en-GB" altLang="ca-ES" sz="2000" b="1" dirty="0" err="1" smtClean="0">
                <a:solidFill>
                  <a:schemeClr val="accent2"/>
                </a:solidFill>
              </a:rPr>
              <a:t>estudio</a:t>
            </a:r>
            <a:endParaRPr lang="en-GB" altLang="ca-ES" sz="20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</a:pPr>
            <a:r>
              <a:rPr lang="en-US" altLang="ca-ES" sz="2000" dirty="0" err="1" smtClean="0"/>
              <a:t>Conocimiento</a:t>
            </a:r>
            <a:r>
              <a:rPr lang="en-US" altLang="ca-ES" sz="2000" dirty="0" smtClean="0"/>
              <a:t> </a:t>
            </a:r>
          </a:p>
          <a:p>
            <a:pPr eaLnBrk="1" hangingPunct="1">
              <a:buFontTx/>
              <a:buChar char="-"/>
            </a:pPr>
            <a:r>
              <a:rPr lang="en-US" altLang="ca-ES" sz="2000" dirty="0" err="1" smtClean="0"/>
              <a:t>Uso</a:t>
            </a:r>
            <a:r>
              <a:rPr lang="en-US" altLang="ca-ES" sz="20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s-ES" altLang="ca-ES" sz="1800" b="1" dirty="0" smtClean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733925" y="1340768"/>
            <a:ext cx="414935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5738" indent="-185738">
              <a:spcBef>
                <a:spcPct val="20000"/>
              </a:spcBef>
              <a:buClr>
                <a:srgbClr val="C70044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 indent="-285750">
              <a:spcBef>
                <a:spcPct val="20000"/>
              </a:spcBef>
              <a:buClr>
                <a:srgbClr val="C70044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09688" indent="-228600">
              <a:spcBef>
                <a:spcPct val="20000"/>
              </a:spcBef>
              <a:buClr>
                <a:srgbClr val="C70044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7675" indent="-228600">
              <a:spcBef>
                <a:spcPct val="20000"/>
              </a:spcBef>
              <a:buClr>
                <a:srgbClr val="C70044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5663" indent="-228600">
              <a:spcBef>
                <a:spcPct val="20000"/>
              </a:spcBef>
              <a:buClr>
                <a:srgbClr val="C70044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28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00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72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44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s-ES" altLang="ca-ES" sz="800" b="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5536" y="3719390"/>
            <a:ext cx="2825055" cy="1653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938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23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13319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92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494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70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63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210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70044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/>
            <a:r>
              <a:rPr lang="en-GB" altLang="ca-ES" sz="2000" b="1" kern="0" dirty="0" err="1" smtClean="0">
                <a:solidFill>
                  <a:schemeClr val="accent2"/>
                </a:solidFill>
              </a:rPr>
              <a:t>Análisis</a:t>
            </a:r>
            <a:endParaRPr lang="en-GB" altLang="ca-ES" sz="2000" b="1" kern="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</a:pPr>
            <a:r>
              <a:rPr lang="en-US" altLang="ca-ES" sz="2000" kern="0" dirty="0" err="1" smtClean="0"/>
              <a:t>Descriptivo</a:t>
            </a:r>
            <a:r>
              <a:rPr lang="en-US" altLang="ca-ES" sz="2000" kern="0" dirty="0" smtClean="0"/>
              <a:t>, </a:t>
            </a:r>
            <a:r>
              <a:rPr lang="en-US" altLang="ca-ES" sz="2000" kern="0" dirty="0" err="1" smtClean="0"/>
              <a:t>estratificado</a:t>
            </a:r>
            <a:r>
              <a:rPr lang="en-US" altLang="ca-ES" sz="2000" kern="0" dirty="0" smtClean="0"/>
              <a:t> </a:t>
            </a:r>
            <a:r>
              <a:rPr lang="en-US" altLang="ca-ES" sz="2000" kern="0" dirty="0" err="1" smtClean="0"/>
              <a:t>por</a:t>
            </a:r>
            <a:r>
              <a:rPr lang="en-US" altLang="ca-ES" sz="2000" kern="0" dirty="0" smtClean="0"/>
              <a:t> </a:t>
            </a:r>
            <a:r>
              <a:rPr lang="en-US" altLang="ca-ES" sz="2000" kern="0" dirty="0" err="1" smtClean="0"/>
              <a:t>país</a:t>
            </a:r>
            <a:r>
              <a:rPr lang="en-US" altLang="ca-ES" sz="2000" kern="0" dirty="0" smtClean="0"/>
              <a:t> </a:t>
            </a:r>
            <a:r>
              <a:rPr lang="en-US" altLang="ca-ES" sz="2000" kern="0" dirty="0"/>
              <a:t>y </a:t>
            </a:r>
            <a:r>
              <a:rPr lang="en-US" altLang="ca-ES" sz="2000" kern="0" dirty="0" err="1" smtClean="0"/>
              <a:t>nivel</a:t>
            </a:r>
            <a:r>
              <a:rPr lang="en-US" altLang="ca-ES" sz="2000" kern="0" dirty="0" smtClean="0"/>
              <a:t> </a:t>
            </a:r>
            <a:r>
              <a:rPr lang="en-US" altLang="ca-ES" sz="2000" kern="0" dirty="0"/>
              <a:t>de </a:t>
            </a:r>
            <a:r>
              <a:rPr lang="en-US" altLang="ca-ES" sz="2000" kern="0" dirty="0" err="1"/>
              <a:t>atención</a:t>
            </a:r>
            <a:r>
              <a:rPr lang="en-US" altLang="ca-ES" sz="2000" kern="0" dirty="0"/>
              <a:t> .</a:t>
            </a:r>
            <a:endParaRPr lang="en-US" altLang="ca-ES" sz="2000" kern="0" dirty="0" smtClean="0"/>
          </a:p>
        </p:txBody>
      </p:sp>
      <p:sp>
        <p:nvSpPr>
          <p:cNvPr id="3" name="CuadroTexto 2"/>
          <p:cNvSpPr txBox="1"/>
          <p:nvPr/>
        </p:nvSpPr>
        <p:spPr>
          <a:xfrm>
            <a:off x="3410669" y="1300841"/>
            <a:ext cx="5472608" cy="193899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ca-ES" sz="2000" b="1" dirty="0" err="1" smtClean="0">
                <a:solidFill>
                  <a:schemeClr val="accent2"/>
                </a:solidFill>
              </a:rPr>
              <a:t>Mecanismos</a:t>
            </a:r>
            <a:r>
              <a:rPr lang="en-GB" altLang="ca-ES" sz="2000" b="1" dirty="0" smtClean="0">
                <a:solidFill>
                  <a:schemeClr val="accent2"/>
                </a:solidFill>
              </a:rPr>
              <a:t> de </a:t>
            </a:r>
            <a:r>
              <a:rPr lang="en-GB" altLang="ca-ES" sz="2000" b="1" dirty="0" err="1" smtClean="0">
                <a:solidFill>
                  <a:schemeClr val="accent2"/>
                </a:solidFill>
              </a:rPr>
              <a:t>coordinación</a:t>
            </a:r>
            <a:r>
              <a:rPr lang="en-GB" altLang="ca-ES" sz="2000" b="1" dirty="0" smtClean="0">
                <a:solidFill>
                  <a:schemeClr val="accent2"/>
                </a:solidFill>
              </a:rPr>
              <a:t> de la </a:t>
            </a:r>
            <a:r>
              <a:rPr lang="en-GB" altLang="ca-ES" sz="2000" b="1" dirty="0" err="1" smtClean="0">
                <a:solidFill>
                  <a:schemeClr val="accent2"/>
                </a:solidFill>
              </a:rPr>
              <a:t>información</a:t>
            </a:r>
            <a:endParaRPr lang="en-GB" altLang="ca-ES" sz="2000" b="1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ca-ES" sz="2000" dirty="0" err="1" smtClean="0"/>
              <a:t>Hoja</a:t>
            </a:r>
            <a:r>
              <a:rPr lang="en-GB" altLang="ca-ES" sz="2000" dirty="0" smtClean="0"/>
              <a:t> de </a:t>
            </a:r>
            <a:r>
              <a:rPr lang="en-GB" altLang="ca-ES" sz="2000" dirty="0" err="1" smtClean="0"/>
              <a:t>referencia</a:t>
            </a:r>
            <a:r>
              <a:rPr lang="en-GB" altLang="ca-ES" sz="2000" dirty="0" smtClean="0"/>
              <a:t> y </a:t>
            </a:r>
            <a:r>
              <a:rPr lang="en-GB" altLang="ca-ES" sz="2000" dirty="0" err="1" smtClean="0"/>
              <a:t>contrarreferencia</a:t>
            </a:r>
            <a:r>
              <a:rPr lang="en-GB" altLang="ca-ES" sz="2000" dirty="0" smtClean="0"/>
              <a:t> (HRCR)</a:t>
            </a:r>
          </a:p>
          <a:p>
            <a:pPr marL="0" indent="0" eaLnBrk="1" hangingPunct="1">
              <a:buFontTx/>
              <a:buNone/>
            </a:pPr>
            <a:r>
              <a:rPr lang="en-GB" altLang="ca-ES" sz="2000" dirty="0" err="1" smtClean="0"/>
              <a:t>Hoja</a:t>
            </a:r>
            <a:r>
              <a:rPr lang="en-GB" altLang="ca-ES" sz="2000" dirty="0" smtClean="0"/>
              <a:t> de </a:t>
            </a:r>
            <a:r>
              <a:rPr lang="en-GB" altLang="ca-ES" sz="2000" dirty="0" err="1" smtClean="0"/>
              <a:t>alta</a:t>
            </a:r>
            <a:r>
              <a:rPr lang="en-GB" altLang="ca-ES" sz="2000" dirty="0" smtClean="0"/>
              <a:t> </a:t>
            </a:r>
            <a:r>
              <a:rPr lang="en-GB" altLang="ca-ES" sz="2000" dirty="0" err="1" smtClean="0"/>
              <a:t>hospitalaria</a:t>
            </a:r>
            <a:r>
              <a:rPr lang="en-GB" altLang="ca-ES" sz="2000" dirty="0" smtClean="0"/>
              <a:t>/</a:t>
            </a:r>
            <a:r>
              <a:rPr lang="en-GB" altLang="ca-ES" sz="2000" dirty="0" err="1" smtClean="0"/>
              <a:t>epicrisis</a:t>
            </a:r>
            <a:endParaRPr lang="en-GB" altLang="ca-ES" sz="2000" dirty="0" smtClean="0"/>
          </a:p>
          <a:p>
            <a:pPr marL="0" indent="0" eaLnBrk="1" hangingPunct="1">
              <a:buFontTx/>
              <a:buNone/>
            </a:pPr>
            <a:r>
              <a:rPr lang="en-GB" altLang="ca-ES" sz="2000" dirty="0" err="1" smtClean="0"/>
              <a:t>Télefono</a:t>
            </a:r>
            <a:r>
              <a:rPr lang="en-GB" altLang="ca-ES" sz="2000" dirty="0" smtClean="0"/>
              <a:t> </a:t>
            </a:r>
            <a:r>
              <a:rPr lang="en-GB" altLang="ca-ES" sz="2000" dirty="0" err="1" smtClean="0"/>
              <a:t>institucional</a:t>
            </a:r>
            <a:r>
              <a:rPr lang="en-GB" altLang="ca-ES" sz="2000" dirty="0" smtClean="0"/>
              <a:t> y/o personal</a:t>
            </a:r>
          </a:p>
          <a:p>
            <a:pPr marL="0" indent="0" eaLnBrk="1" hangingPunct="1">
              <a:buFontTx/>
              <a:buNone/>
            </a:pPr>
            <a:r>
              <a:rPr lang="en-GB" altLang="ca-ES" sz="2000" dirty="0" err="1" smtClean="0"/>
              <a:t>Correo</a:t>
            </a:r>
            <a:r>
              <a:rPr lang="en-GB" altLang="ca-ES" sz="2000" dirty="0" smtClean="0"/>
              <a:t> </a:t>
            </a:r>
            <a:r>
              <a:rPr lang="en-GB" altLang="ca-ES" sz="2000" dirty="0" err="1" smtClean="0"/>
              <a:t>electrónico</a:t>
            </a:r>
            <a:endParaRPr lang="en-GB" altLang="ca-ES" sz="2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86632" y="3719390"/>
            <a:ext cx="5472608" cy="255454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ca-ES" sz="2000" b="1" dirty="0" err="1" smtClean="0">
                <a:solidFill>
                  <a:schemeClr val="accent2"/>
                </a:solidFill>
              </a:rPr>
              <a:t>Mecanismos</a:t>
            </a:r>
            <a:r>
              <a:rPr lang="en-GB" altLang="ca-ES" sz="2000" b="1" dirty="0" smtClean="0">
                <a:solidFill>
                  <a:schemeClr val="accent2"/>
                </a:solidFill>
              </a:rPr>
              <a:t> de </a:t>
            </a:r>
            <a:r>
              <a:rPr lang="en-GB" altLang="ca-ES" sz="2000" b="1" dirty="0" err="1" smtClean="0">
                <a:solidFill>
                  <a:schemeClr val="accent2"/>
                </a:solidFill>
              </a:rPr>
              <a:t>coordinación</a:t>
            </a:r>
            <a:r>
              <a:rPr lang="en-GB" altLang="ca-ES" sz="2000" b="1" dirty="0" smtClean="0">
                <a:solidFill>
                  <a:schemeClr val="accent2"/>
                </a:solidFill>
              </a:rPr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en-GB" altLang="ca-ES" sz="2000" b="1" dirty="0" smtClean="0">
                <a:solidFill>
                  <a:schemeClr val="accent2"/>
                </a:solidFill>
              </a:rPr>
              <a:t>de la </a:t>
            </a:r>
            <a:r>
              <a:rPr lang="en-GB" altLang="ca-ES" sz="2000" b="1" dirty="0" err="1" smtClean="0">
                <a:solidFill>
                  <a:schemeClr val="accent2"/>
                </a:solidFill>
              </a:rPr>
              <a:t>gestión</a:t>
            </a:r>
            <a:r>
              <a:rPr lang="en-GB" altLang="ca-ES" sz="2000" b="1" dirty="0" smtClean="0">
                <a:solidFill>
                  <a:schemeClr val="accent2"/>
                </a:solidFill>
              </a:rPr>
              <a:t> </a:t>
            </a:r>
            <a:r>
              <a:rPr lang="en-GB" altLang="ca-ES" sz="2000" b="1" dirty="0" err="1" smtClean="0">
                <a:solidFill>
                  <a:schemeClr val="accent2"/>
                </a:solidFill>
              </a:rPr>
              <a:t>clínica</a:t>
            </a:r>
            <a:endParaRPr lang="en-GB" altLang="ca-ES" sz="20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en-GB" altLang="ca-ES" sz="2000" b="1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ca-ES" sz="2000" b="1" dirty="0" err="1" smtClean="0">
                <a:solidFill>
                  <a:schemeClr val="accent2"/>
                </a:solidFill>
              </a:rPr>
              <a:t>Normalización</a:t>
            </a:r>
            <a:r>
              <a:rPr lang="en-GB" altLang="ca-ES" sz="2000" b="1" dirty="0" smtClean="0">
                <a:solidFill>
                  <a:schemeClr val="accent2"/>
                </a:solidFill>
              </a:rPr>
              <a:t> de </a:t>
            </a:r>
            <a:r>
              <a:rPr lang="en-GB" altLang="ca-ES" sz="2000" b="1" dirty="0" err="1" smtClean="0">
                <a:solidFill>
                  <a:schemeClr val="accent2"/>
                </a:solidFill>
              </a:rPr>
              <a:t>procesos</a:t>
            </a:r>
            <a:r>
              <a:rPr lang="en-GB" altLang="ca-ES" sz="2000" b="1" dirty="0" smtClean="0">
                <a:solidFill>
                  <a:schemeClr val="accent2"/>
                </a:solidFill>
              </a:rPr>
              <a:t>: </a:t>
            </a:r>
            <a:r>
              <a:rPr lang="en-GB" altLang="ca-ES" sz="2000" dirty="0" err="1" smtClean="0"/>
              <a:t>Normas</a:t>
            </a:r>
            <a:r>
              <a:rPr lang="en-GB" altLang="ca-ES" sz="2000" dirty="0" smtClean="0"/>
              <a:t>/</a:t>
            </a:r>
            <a:r>
              <a:rPr lang="en-GB" altLang="ca-ES" sz="2000" dirty="0" err="1" smtClean="0"/>
              <a:t>guías</a:t>
            </a:r>
            <a:r>
              <a:rPr lang="en-GB" altLang="ca-ES" sz="2000" dirty="0" smtClean="0"/>
              <a:t> </a:t>
            </a:r>
            <a:r>
              <a:rPr lang="en-GB" altLang="ca-ES" sz="2000" dirty="0" err="1" smtClean="0"/>
              <a:t>compartidas</a:t>
            </a:r>
            <a:r>
              <a:rPr lang="en-GB" altLang="ca-ES" sz="2000" dirty="0" smtClean="0"/>
              <a:t> de </a:t>
            </a:r>
            <a:r>
              <a:rPr lang="en-GB" altLang="ca-ES" sz="2000" dirty="0" err="1" smtClean="0"/>
              <a:t>práctica</a:t>
            </a:r>
            <a:r>
              <a:rPr lang="en-GB" altLang="ca-ES" sz="2000" dirty="0" smtClean="0"/>
              <a:t> </a:t>
            </a:r>
            <a:r>
              <a:rPr lang="en-GB" altLang="ca-ES" sz="2000" dirty="0" err="1" smtClean="0"/>
              <a:t>clínica</a:t>
            </a:r>
            <a:r>
              <a:rPr lang="en-GB" altLang="ca-ES" sz="2000" dirty="0" smtClean="0"/>
              <a:t> (GPC)/</a:t>
            </a:r>
            <a:r>
              <a:rPr lang="en-GB" altLang="ca-ES" sz="2000" dirty="0" err="1" smtClean="0"/>
              <a:t>criterios</a:t>
            </a:r>
            <a:r>
              <a:rPr lang="en-GB" altLang="ca-ES" sz="2000" dirty="0" smtClean="0"/>
              <a:t> de </a:t>
            </a:r>
            <a:r>
              <a:rPr lang="en-GB" altLang="ca-ES" sz="2000" dirty="0" err="1" smtClean="0"/>
              <a:t>derivación</a:t>
            </a:r>
            <a:endParaRPr lang="en-GB" altLang="ca-ES" sz="2000" dirty="0" smtClean="0"/>
          </a:p>
          <a:p>
            <a:pPr marL="0" indent="0" eaLnBrk="1" hangingPunct="1">
              <a:buFontTx/>
              <a:buNone/>
            </a:pPr>
            <a:r>
              <a:rPr lang="es-ES" sz="2000" b="1" dirty="0" smtClean="0">
                <a:solidFill>
                  <a:schemeClr val="accent2"/>
                </a:solidFill>
              </a:rPr>
              <a:t>Normalización de habilidades</a:t>
            </a:r>
            <a:r>
              <a:rPr lang="es-ES" sz="2000" b="1" dirty="0">
                <a:solidFill>
                  <a:schemeClr val="accent2"/>
                </a:solidFill>
              </a:rPr>
              <a:t>: </a:t>
            </a:r>
            <a:r>
              <a:rPr lang="es-ES" sz="2000" dirty="0" smtClean="0"/>
              <a:t>Reuniones </a:t>
            </a:r>
            <a:r>
              <a:rPr lang="es-ES" sz="2000" dirty="0"/>
              <a:t>de capacitación/consultorías conjuntas </a:t>
            </a:r>
            <a:endParaRPr lang="en-GB" altLang="ca-ES" sz="2000" dirty="0"/>
          </a:p>
        </p:txBody>
      </p:sp>
    </p:spTree>
    <p:extLst>
      <p:ext uri="{BB962C8B-B14F-4D97-AF65-F5344CB8AC3E}">
        <p14:creationId xmlns:p14="http://schemas.microsoft.com/office/powerpoint/2010/main" val="26339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1560" y="1556792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altLang="ca-ES" sz="3600" b="1" dirty="0" smtClean="0">
              <a:solidFill>
                <a:schemeClr val="bg1"/>
              </a:solidFill>
            </a:endParaRPr>
          </a:p>
          <a:p>
            <a:endParaRPr lang="es-ES" altLang="ca-ES" sz="3600" b="1" dirty="0">
              <a:solidFill>
                <a:schemeClr val="bg1"/>
              </a:solidFill>
            </a:endParaRPr>
          </a:p>
          <a:p>
            <a:pPr algn="ctr"/>
            <a:r>
              <a:rPr lang="en-GB" altLang="ca-ES" sz="5400" b="1" dirty="0" err="1" smtClean="0">
                <a:solidFill>
                  <a:schemeClr val="bg1"/>
                </a:solidFill>
              </a:rPr>
              <a:t>Resultados</a:t>
            </a:r>
            <a:r>
              <a:rPr lang="en-GB" altLang="ca-ES" sz="3600" b="1" dirty="0" smtClean="0">
                <a:solidFill>
                  <a:schemeClr val="bg1"/>
                </a:solidFill>
              </a:rPr>
              <a:t> </a:t>
            </a:r>
          </a:p>
          <a:p>
            <a:endParaRPr lang="es-ES" altLang="ca-ES" sz="3600" b="1" dirty="0" smtClean="0">
              <a:solidFill>
                <a:schemeClr val="bg1"/>
              </a:solidFill>
            </a:endParaRPr>
          </a:p>
          <a:p>
            <a:pPr marL="363537"/>
            <a:r>
              <a:rPr lang="es-ES" sz="2400" b="1" dirty="0">
                <a:solidFill>
                  <a:schemeClr val="bg1"/>
                </a:solidFill>
              </a:rPr>
              <a:t/>
            </a:r>
            <a:br>
              <a:rPr lang="es-ES" sz="2400" b="1" dirty="0">
                <a:solidFill>
                  <a:schemeClr val="bg1"/>
                </a:solidFill>
              </a:rPr>
            </a:br>
            <a:endParaRPr lang="ca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6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9036744" cy="504056"/>
          </a:xfrm>
        </p:spPr>
        <p:txBody>
          <a:bodyPr/>
          <a:lstStyle/>
          <a:p>
            <a:pPr eaLnBrk="1" hangingPunct="1"/>
            <a:r>
              <a:rPr lang="es-ES" altLang="ca-ES" sz="1800" dirty="0"/>
              <a:t>Conocimiento y uso de mecanismos de coordinación de la </a:t>
            </a:r>
            <a:r>
              <a:rPr lang="es-ES" altLang="ca-ES" sz="1800" dirty="0" smtClean="0"/>
              <a:t>información</a:t>
            </a:r>
            <a:endParaRPr lang="en-GB" altLang="ca-ES" sz="1800" dirty="0" smtClean="0"/>
          </a:p>
        </p:txBody>
      </p:sp>
      <p:sp>
        <p:nvSpPr>
          <p:cNvPr id="2" name="Rectángulo 1"/>
          <p:cNvSpPr/>
          <p:nvPr/>
        </p:nvSpPr>
        <p:spPr>
          <a:xfrm>
            <a:off x="175030" y="4653136"/>
            <a:ext cx="870413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*</a:t>
            </a:r>
            <a:r>
              <a:rPr lang="en-US" sz="1000" dirty="0" err="1" smtClean="0">
                <a:solidFill>
                  <a:schemeClr val="tx1"/>
                </a:solidFill>
              </a:rPr>
              <a:t>Corresponde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asiempre+muchas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veces</a:t>
            </a:r>
            <a:r>
              <a:rPr lang="en-US" sz="1000" dirty="0" smtClean="0">
                <a:solidFill>
                  <a:schemeClr val="tx1"/>
                </a:solidFill>
              </a:rPr>
              <a:t>. </a:t>
            </a:r>
            <a:r>
              <a:rPr lang="en-US" sz="1100" b="1" baseline="30000" dirty="0" smtClean="0">
                <a:solidFill>
                  <a:schemeClr val="tx1"/>
                </a:solidFill>
              </a:rPr>
              <a:t>a</a:t>
            </a:r>
            <a:r>
              <a:rPr lang="es-ES" sz="1000" dirty="0" smtClean="0">
                <a:solidFill>
                  <a:schemeClr val="tx1"/>
                </a:solidFill>
              </a:rPr>
              <a:t>Porcentaje </a:t>
            </a:r>
            <a:r>
              <a:rPr lang="es-ES" sz="1000" dirty="0">
                <a:solidFill>
                  <a:schemeClr val="tx1"/>
                </a:solidFill>
              </a:rPr>
              <a:t>calculado en base a quienes conocen en el mecanismo en el mismo nivel de </a:t>
            </a:r>
            <a:r>
              <a:rPr lang="es-ES" sz="1000" dirty="0" smtClean="0">
                <a:solidFill>
                  <a:schemeClr val="tx1"/>
                </a:solidFill>
              </a:rPr>
              <a:t>atención.</a:t>
            </a:r>
            <a:endParaRPr lang="es-ES" sz="700" u="sng" dirty="0">
              <a:solidFill>
                <a:schemeClr val="tx1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088820"/>
              </p:ext>
            </p:extLst>
          </p:nvPr>
        </p:nvGraphicFramePr>
        <p:xfrm>
          <a:off x="239851" y="1196752"/>
          <a:ext cx="8704136" cy="2335237"/>
        </p:xfrm>
        <a:graphic>
          <a:graphicData uri="http://schemas.openxmlformats.org/drawingml/2006/table">
            <a:tbl>
              <a:tblPr firstRow="1" bandRow="1"/>
              <a:tblGrid>
                <a:gridCol w="1818372"/>
                <a:gridCol w="657841"/>
                <a:gridCol w="584748"/>
                <a:gridCol w="530607"/>
                <a:gridCol w="576064"/>
                <a:gridCol w="576064"/>
                <a:gridCol w="504056"/>
                <a:gridCol w="576064"/>
                <a:gridCol w="576064"/>
                <a:gridCol w="576064"/>
                <a:gridCol w="576064"/>
                <a:gridCol w="567380"/>
                <a:gridCol w="584748"/>
              </a:tblGrid>
              <a:tr h="3326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a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Argentina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0" marB="0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a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Brasil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0" marB="0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Chile</a:t>
                      </a: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0" marB="0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a-E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Colombia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0" marB="0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a-E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México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0" marB="0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Uruguay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0" marB="0" anchor="ctr"/>
                </a:tc>
              </a:tr>
              <a:tr h="312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157</a:t>
                      </a: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193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118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63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88032">
                <a:tc gridSpan="1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Referencia y contrarreferencia 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el mecanismo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 </a:t>
                      </a:r>
                      <a:r>
                        <a:rPr lang="es-E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(98,1</a:t>
                      </a: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 (88,6)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(78)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 (54,8)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 (100)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 (100)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 (99,4)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 (98,6)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(50,5)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 (48,8)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861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Uso frecuente* referencia 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(AP)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contrarreferencia 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(AE)</a:t>
                      </a:r>
                      <a:r>
                        <a:rPr lang="es-ES" sz="14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80,1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85,9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83,7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57,8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52733"/>
              </p:ext>
            </p:extLst>
          </p:nvPr>
        </p:nvGraphicFramePr>
        <p:xfrm>
          <a:off x="235267" y="3501008"/>
          <a:ext cx="8721591" cy="1080120"/>
        </p:xfrm>
        <a:graphic>
          <a:graphicData uri="http://schemas.openxmlformats.org/drawingml/2006/table">
            <a:tbl>
              <a:tblPr firstRow="1" bandRow="1"/>
              <a:tblGrid>
                <a:gridCol w="1818372"/>
                <a:gridCol w="574145"/>
                <a:gridCol w="678728"/>
                <a:gridCol w="624587"/>
                <a:gridCol w="489255"/>
                <a:gridCol w="576064"/>
                <a:gridCol w="504056"/>
                <a:gridCol w="576064"/>
                <a:gridCol w="576064"/>
                <a:gridCol w="576064"/>
                <a:gridCol w="576064"/>
                <a:gridCol w="567380"/>
                <a:gridCol w="584748"/>
              </a:tblGrid>
              <a:tr h="288032">
                <a:tc gridSpan="1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Informe de alta hospitalaria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el mecanismo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 (93,6)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 (86,5)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(49,5)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 (57)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 (97,9)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(</a:t>
                      </a:r>
                      <a:r>
                        <a:rPr lang="es-E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 (89,8)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 (98,8)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 (74,4)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 (92,8)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(71,6)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 (60,2)</a:t>
                      </a:r>
                      <a:endParaRPr lang="es-E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4006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Uso frecuente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es-E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66,9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66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6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9036744" cy="504056"/>
          </a:xfrm>
        </p:spPr>
        <p:txBody>
          <a:bodyPr/>
          <a:lstStyle/>
          <a:p>
            <a:pPr eaLnBrk="1" hangingPunct="1"/>
            <a:r>
              <a:rPr lang="es-ES" altLang="ca-ES" sz="1800" dirty="0"/>
              <a:t>Conocimiento y uso de mecanismos de coordinación de la </a:t>
            </a:r>
            <a:r>
              <a:rPr lang="es-ES" altLang="ca-ES" sz="1800" dirty="0" smtClean="0"/>
              <a:t>información</a:t>
            </a:r>
            <a:endParaRPr lang="en-GB" altLang="ca-ES" sz="1800" dirty="0" smtClean="0"/>
          </a:p>
        </p:txBody>
      </p:sp>
      <p:sp>
        <p:nvSpPr>
          <p:cNvPr id="2" name="Rectángulo 1"/>
          <p:cNvSpPr/>
          <p:nvPr/>
        </p:nvSpPr>
        <p:spPr>
          <a:xfrm>
            <a:off x="70336" y="4725144"/>
            <a:ext cx="870413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*</a:t>
            </a:r>
            <a:r>
              <a:rPr lang="en-US" sz="1000" dirty="0" err="1" smtClean="0">
                <a:solidFill>
                  <a:schemeClr val="tx1"/>
                </a:solidFill>
              </a:rPr>
              <a:t>Corresponde</a:t>
            </a:r>
            <a:r>
              <a:rPr lang="en-US" sz="1000" dirty="0" smtClean="0">
                <a:solidFill>
                  <a:schemeClr val="tx1"/>
                </a:solidFill>
              </a:rPr>
              <a:t> a </a:t>
            </a:r>
            <a:r>
              <a:rPr lang="en-US" sz="1000" dirty="0" err="1" smtClean="0">
                <a:solidFill>
                  <a:schemeClr val="tx1"/>
                </a:solidFill>
              </a:rPr>
              <a:t>categorías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siempre+muchas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veces</a:t>
            </a:r>
            <a:r>
              <a:rPr lang="en-US" sz="1000" dirty="0" smtClean="0">
                <a:solidFill>
                  <a:schemeClr val="tx1"/>
                </a:solidFill>
              </a:rPr>
              <a:t>. </a:t>
            </a:r>
            <a:r>
              <a:rPr lang="en-US" sz="1100" b="1" baseline="30000" dirty="0" smtClean="0">
                <a:solidFill>
                  <a:schemeClr val="tx1"/>
                </a:solidFill>
              </a:rPr>
              <a:t>a</a:t>
            </a:r>
            <a:r>
              <a:rPr lang="es-ES" sz="1000" dirty="0" smtClean="0">
                <a:solidFill>
                  <a:schemeClr val="tx1"/>
                </a:solidFill>
              </a:rPr>
              <a:t>Porcentaje </a:t>
            </a:r>
            <a:r>
              <a:rPr lang="es-ES" sz="1000" dirty="0">
                <a:solidFill>
                  <a:schemeClr val="tx1"/>
                </a:solidFill>
              </a:rPr>
              <a:t>calculado en base a quienes conocen en el mecanismo en el mismo nivel de </a:t>
            </a:r>
            <a:r>
              <a:rPr lang="es-ES" sz="1000" dirty="0" smtClean="0">
                <a:solidFill>
                  <a:schemeClr val="tx1"/>
                </a:solidFill>
              </a:rPr>
              <a:t>atención.</a:t>
            </a:r>
          </a:p>
          <a:p>
            <a:r>
              <a:rPr lang="ca-ES" sz="1000" b="1" dirty="0" smtClean="0">
                <a:solidFill>
                  <a:schemeClr val="tx1"/>
                </a:solidFill>
              </a:rPr>
              <a:t>b</a:t>
            </a:r>
            <a:r>
              <a:rPr lang="ca-ES" sz="1000" dirty="0" smtClean="0">
                <a:solidFill>
                  <a:schemeClr val="tx1"/>
                </a:solidFill>
              </a:rPr>
              <a:t> No se pregunto por esta </a:t>
            </a:r>
            <a:r>
              <a:rPr lang="ca-ES" sz="1000" dirty="0" err="1" smtClean="0">
                <a:solidFill>
                  <a:schemeClr val="tx1"/>
                </a:solidFill>
              </a:rPr>
              <a:t>información</a:t>
            </a:r>
            <a:r>
              <a:rPr lang="ca-ES" sz="1000" dirty="0" smtClean="0">
                <a:solidFill>
                  <a:schemeClr val="tx1"/>
                </a:solidFill>
              </a:rPr>
              <a:t>.</a:t>
            </a:r>
            <a:endParaRPr lang="es-ES" sz="7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14965"/>
              </p:ext>
            </p:extLst>
          </p:nvPr>
        </p:nvGraphicFramePr>
        <p:xfrm>
          <a:off x="70337" y="1556792"/>
          <a:ext cx="8966159" cy="2376264"/>
        </p:xfrm>
        <a:graphic>
          <a:graphicData uri="http://schemas.openxmlformats.org/drawingml/2006/table">
            <a:tbl>
              <a:tblPr firstRow="1" bandRow="1"/>
              <a:tblGrid>
                <a:gridCol w="1753660"/>
                <a:gridCol w="634429"/>
                <a:gridCol w="563938"/>
                <a:gridCol w="664625"/>
                <a:gridCol w="648072"/>
                <a:gridCol w="648072"/>
                <a:gridCol w="581568"/>
                <a:gridCol w="570560"/>
                <a:gridCol w="576064"/>
                <a:gridCol w="559812"/>
                <a:gridCol w="648072"/>
                <a:gridCol w="576064"/>
                <a:gridCol w="541223"/>
              </a:tblGrid>
              <a:tr h="3326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a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Argentina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0" marB="0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a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Brasil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Chile</a:t>
                      </a: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Colombia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México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Uruguay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2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157</a:t>
                      </a: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193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118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AP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AE</a:t>
                      </a:r>
                    </a:p>
                    <a:p>
                      <a:pPr algn="ctr" fontAlgn="ctr"/>
                      <a:r>
                        <a:rPr lang="ca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63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</a:rPr>
                        <a:t>n (%)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50" marR="7350" marT="7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288032">
                <a:tc gridSpan="1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Teléfono 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el mecanismo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 (88,5)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 (85)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 (70,6)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 (52,9)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 (68,1)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 (63,8)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(63,6)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 (65,3)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 (44,2)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 (54,5)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 (63,3)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 (63,1)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7272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Uso frecuente*</a:t>
                      </a:r>
                      <a:r>
                        <a:rPr lang="es-ES" sz="12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(teléfono institucional y/o personal)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54,4</a:t>
                      </a:r>
                      <a:endParaRPr lang="es-ES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es-E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/>
                        <a:t>22,4</a:t>
                      </a:r>
                      <a:endParaRPr lang="es-ES" sz="13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/>
                        <a:t>7,8</a:t>
                      </a:r>
                      <a:endParaRPr lang="es-ES" sz="13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/>
                        <a:t>12,6</a:t>
                      </a:r>
                      <a:endParaRPr lang="es-ES" sz="13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/>
                        <a:t>6,8</a:t>
                      </a:r>
                      <a:endParaRPr lang="es-ES" sz="13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/>
                        <a:t>8,6</a:t>
                      </a:r>
                      <a:endParaRPr lang="es-ES" sz="13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/>
                        <a:t>4,5</a:t>
                      </a:r>
                      <a:endParaRPr lang="es-ES" sz="13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/>
                        <a:t>12,4</a:t>
                      </a:r>
                      <a:endParaRPr lang="es-ES" sz="13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b="1" dirty="0" smtClean="0"/>
                        <a:t>52,3</a:t>
                      </a:r>
                      <a:endParaRPr lang="es-ES" sz="13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b="1" dirty="0" smtClean="0"/>
                        <a:t>67,2</a:t>
                      </a:r>
                      <a:endParaRPr lang="es-ES" sz="1300" b="1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142765"/>
              </p:ext>
            </p:extLst>
          </p:nvPr>
        </p:nvGraphicFramePr>
        <p:xfrm>
          <a:off x="70336" y="3933056"/>
          <a:ext cx="8966159" cy="679446"/>
        </p:xfrm>
        <a:graphic>
          <a:graphicData uri="http://schemas.openxmlformats.org/drawingml/2006/table">
            <a:tbl>
              <a:tblPr firstRow="1" bandRow="1"/>
              <a:tblGrid>
                <a:gridCol w="1753660"/>
                <a:gridCol w="634429"/>
                <a:gridCol w="563938"/>
                <a:gridCol w="1312697"/>
                <a:gridCol w="648072"/>
                <a:gridCol w="581568"/>
                <a:gridCol w="570560"/>
                <a:gridCol w="576064"/>
                <a:gridCol w="559812"/>
                <a:gridCol w="648072"/>
                <a:gridCol w="576064"/>
                <a:gridCol w="541223"/>
              </a:tblGrid>
              <a:tr h="288032">
                <a:tc gridSpan="1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Correo</a:t>
                      </a:r>
                      <a:r>
                        <a:rPr lang="ca-ES" sz="12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a-ES" sz="1200" b="1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electrónico</a:t>
                      </a:r>
                      <a:r>
                        <a:rPr lang="ca-ES" sz="12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institucional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el mecanismo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 (48,4)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(25,4)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s-E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 (71,6)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 (53,1)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(66,1)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 (64,9)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(21,2)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(20,1)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(22,0)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 (19,3)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16061</TotalTime>
  <Words>2715</Words>
  <Application>Microsoft Office PowerPoint</Application>
  <PresentationFormat>Presentación en pantalla (4:3)</PresentationFormat>
  <Paragraphs>806</Paragraphs>
  <Slides>19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19</vt:i4>
      </vt:variant>
    </vt:vector>
  </HeadingPairs>
  <TitlesOfParts>
    <vt:vector size="31" baseType="lpstr">
      <vt:lpstr>Arial Unicode MS</vt:lpstr>
      <vt:lpstr>ＭＳ Ｐゴシック</vt:lpstr>
      <vt:lpstr>Arial</vt:lpstr>
      <vt:lpstr>Calibri</vt:lpstr>
      <vt:lpstr>Humanst521 BT</vt:lpstr>
      <vt:lpstr>Osaka</vt:lpstr>
      <vt:lpstr>Times New Roman</vt:lpstr>
      <vt:lpstr>Wingdings</vt:lpstr>
      <vt:lpstr>Diseño predeterminado</vt:lpstr>
      <vt:lpstr>1_Diseño predeterminado</vt:lpstr>
      <vt:lpstr>2_Diseño predeterminado</vt:lpstr>
      <vt:lpstr>3_Diseño predeterminado</vt:lpstr>
      <vt:lpstr>Presentación de PowerPoint</vt:lpstr>
      <vt:lpstr>Introducción</vt:lpstr>
      <vt:lpstr>Introducción</vt:lpstr>
      <vt:lpstr>Presentación de PowerPoint</vt:lpstr>
      <vt:lpstr>Métodos</vt:lpstr>
      <vt:lpstr>Métodos</vt:lpstr>
      <vt:lpstr>Presentación de PowerPoint</vt:lpstr>
      <vt:lpstr>Conocimiento y uso de mecanismos de coordinación de la información</vt:lpstr>
      <vt:lpstr>Conocimiento y uso de mecanismos de coordinación de la información</vt:lpstr>
      <vt:lpstr>Conocimiento y uso de mecanismos de coordinación de la gestión clínica</vt:lpstr>
      <vt:lpstr>Dificultades en el uso de mecanismos de coordinación de la gestión clínica</vt:lpstr>
      <vt:lpstr>Dificultades en el uso de mecanismos de coordinación de la gestión clínica</vt:lpstr>
      <vt:lpstr>Dificultades en el uso de mecanismos de coordinación de la gestión clínica</vt:lpstr>
      <vt:lpstr>Presentación de PowerPoint</vt:lpstr>
      <vt:lpstr>Presentación de PowerPoint</vt:lpstr>
      <vt:lpstr>Presentación de PowerPoint</vt:lpstr>
      <vt:lpstr>Presentación de PowerPoint</vt:lpstr>
      <vt:lpstr>Características de la muestra</vt:lpstr>
      <vt:lpstr>Características de la muestra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nmartinez</dc:creator>
  <cp:lastModifiedBy>AMM</cp:lastModifiedBy>
  <cp:revision>1001</cp:revision>
  <cp:lastPrinted>2016-10-25T15:24:47Z</cp:lastPrinted>
  <dcterms:created xsi:type="dcterms:W3CDTF">2014-09-03T15:41:50Z</dcterms:created>
  <dcterms:modified xsi:type="dcterms:W3CDTF">2018-09-13T20:07:58Z</dcterms:modified>
</cp:coreProperties>
</file>