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90" r:id="rId2"/>
    <p:sldId id="291" r:id="rId3"/>
    <p:sldId id="318" r:id="rId4"/>
    <p:sldId id="332" r:id="rId5"/>
    <p:sldId id="354" r:id="rId6"/>
    <p:sldId id="348" r:id="rId7"/>
    <p:sldId id="333" r:id="rId8"/>
    <p:sldId id="326" r:id="rId9"/>
    <p:sldId id="358" r:id="rId10"/>
    <p:sldId id="334" r:id="rId11"/>
    <p:sldId id="335" r:id="rId12"/>
    <p:sldId id="352" r:id="rId13"/>
    <p:sldId id="355" r:id="rId14"/>
    <p:sldId id="362" r:id="rId15"/>
    <p:sldId id="363" r:id="rId16"/>
    <p:sldId id="368" r:id="rId17"/>
    <p:sldId id="364" r:id="rId18"/>
    <p:sldId id="367" r:id="rId19"/>
    <p:sldId id="370" r:id="rId20"/>
    <p:sldId id="353" r:id="rId21"/>
    <p:sldId id="369" r:id="rId22"/>
    <p:sldId id="336" r:id="rId23"/>
    <p:sldId id="329" r:id="rId24"/>
    <p:sldId id="357" r:id="rId25"/>
    <p:sldId id="342" r:id="rId26"/>
    <p:sldId id="371" r:id="rId27"/>
    <p:sldId id="373" r:id="rId28"/>
    <p:sldId id="298" r:id="rId29"/>
  </p:sldIdLst>
  <p:sldSz cx="9144000" cy="6858000" type="screen4x3"/>
  <p:notesSz cx="6797675" cy="9926638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3"/>
    <a:srgbClr val="E689A4"/>
    <a:srgbClr val="F2CDEB"/>
    <a:srgbClr val="E3728E"/>
    <a:srgbClr val="E3D95E"/>
    <a:srgbClr val="379867"/>
    <a:srgbClr val="C70044"/>
    <a:srgbClr val="0000FF"/>
    <a:srgbClr val="CD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lang="es-ES" sz="1400" b="0" i="0" u="none" strike="noStrike" kern="1200" spc="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pPr>
            <a:r>
              <a:rPr lang="es-ES" sz="1400" b="1" dirty="0">
                <a:solidFill>
                  <a:srgbClr val="008000"/>
                </a:solidFill>
              </a:rPr>
              <a:t>¿Considera</a:t>
            </a:r>
            <a:r>
              <a:rPr lang="es-ES" sz="1400" b="1" baseline="0" dirty="0">
                <a:solidFill>
                  <a:srgbClr val="008000"/>
                </a:solidFill>
              </a:rPr>
              <a:t> útiles las consultorías </a:t>
            </a:r>
            <a:r>
              <a:rPr lang="es-ES" sz="1400" b="1" dirty="0">
                <a:solidFill>
                  <a:srgbClr val="008000"/>
                </a:solidFill>
              </a:rPr>
              <a:t>virtuales o videoconferencias </a:t>
            </a:r>
          </a:p>
        </c:rich>
      </c:tx>
      <c:layout>
        <c:manualLayout>
          <c:xMode val="edge"/>
          <c:yMode val="edge"/>
          <c:x val="4.4037750590606203E-2"/>
          <c:y val="6.8575608633471993E-2"/>
        </c:manualLayout>
      </c:layout>
      <c:overlay val="0"/>
      <c:spPr>
        <a:solidFill>
          <a:srgbClr val="FFFFFF"/>
        </a:solidFill>
        <a:ln w="2540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7538083695060801"/>
          <c:y val="0.28570244799766997"/>
          <c:w val="0.44227066648712499"/>
          <c:h val="0.58790810528035398"/>
        </c:manualLayout>
      </c:layout>
      <c:pieChart>
        <c:varyColors val="1"/>
        <c:ser>
          <c:idx val="0"/>
          <c:order val="0"/>
          <c:tx>
            <c:strRef>
              <c:f>Hoja1!$A$2</c:f>
              <c:strCache>
                <c:ptCount val="1"/>
                <c:pt idx="0">
                  <c:v>I-2017</c:v>
                </c:pt>
              </c:strCache>
            </c:strRef>
          </c:tx>
          <c:spPr>
            <a:solidFill>
              <a:srgbClr val="339966"/>
            </a:solidFill>
          </c:spPr>
          <c:dPt>
            <c:idx val="0"/>
            <c:bubble3D val="0"/>
            <c:spPr>
              <a:solidFill>
                <a:srgbClr val="339966"/>
              </a:solidFill>
              <a:ln w="25401">
                <a:noFill/>
              </a:ln>
            </c:spPr>
            <c:extLst>
              <c:ext xmlns:c16="http://schemas.microsoft.com/office/drawing/2014/chart" uri="{C3380CC4-5D6E-409C-BE32-E72D297353CC}">
                <c16:uniqueId val="{00000001-3BC2-40E6-B1CD-561D7576297B}"/>
              </c:ext>
            </c:extLst>
          </c:dPt>
          <c:dPt>
            <c:idx val="1"/>
            <c:bubble3D val="0"/>
            <c:spPr>
              <a:solidFill>
                <a:srgbClr val="C7E7A6"/>
              </a:solidFill>
              <a:ln w="25401">
                <a:noFill/>
              </a:ln>
            </c:spPr>
            <c:extLst>
              <c:ext xmlns:c16="http://schemas.microsoft.com/office/drawing/2014/chart" uri="{C3380CC4-5D6E-409C-BE32-E72D297353CC}">
                <c16:uniqueId val="{00000003-3BC2-40E6-B1CD-561D7576297B}"/>
              </c:ext>
            </c:extLst>
          </c:dPt>
          <c:dPt>
            <c:idx val="2"/>
            <c:bubble3D val="0"/>
            <c:spPr>
              <a:solidFill>
                <a:srgbClr val="000000"/>
              </a:solidFill>
              <a:ln w="25401">
                <a:noFill/>
              </a:ln>
            </c:spPr>
            <c:extLst>
              <c:ext xmlns:c16="http://schemas.microsoft.com/office/drawing/2014/chart" uri="{C3380CC4-5D6E-409C-BE32-E72D297353CC}">
                <c16:uniqueId val="{00000005-3BC2-40E6-B1CD-561D7576297B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C2-40E6-B1CD-561D7576297B}"/>
                </c:ext>
              </c:extLst>
            </c:dLbl>
            <c:numFmt formatCode="0.0%" sourceLinked="0"/>
            <c:spPr>
              <a:noFill/>
              <a:ln w="2540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Hoja1!$B$1:$D$1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>
                  <c:v>0.98</c:v>
                </c:pt>
                <c:pt idx="1">
                  <c:v>0.02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C2-40E6-B1CD-561D75762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4514536644457899E-2"/>
          <c:y val="0.54221256433854903"/>
          <c:w val="0.18249394306480901"/>
          <c:h val="0.244317074002113"/>
        </c:manualLayout>
      </c:layout>
      <c:overlay val="0"/>
      <c:spPr>
        <a:noFill/>
        <a:ln w="25401">
          <a:noFill/>
        </a:ln>
      </c:spPr>
      <c:txPr>
        <a:bodyPr rot="0" spcFirstLastPara="1" vertOverflow="ellipsis" vert="horz" wrap="square" anchor="ctr" anchorCtr="1"/>
        <a:lstStyle/>
        <a:p>
          <a:pPr>
            <a:defRPr lang="es-E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showDLblsOverMax val="0"/>
  </c:chart>
  <c:spPr>
    <a:solidFill>
      <a:schemeClr val="bg1">
        <a:alpha val="67000"/>
      </a:schemeClr>
    </a:solidFill>
    <a:ln>
      <a:noFill/>
    </a:ln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87738-FE98-FE4F-AC31-970E956BB2E6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6AB58F4-37A1-0848-A03A-25C2D53A42BF}">
      <dgm:prSet phldrT="[Texto]"/>
      <dgm:spPr/>
      <dgm:t>
        <a:bodyPr/>
        <a:lstStyle/>
        <a:p>
          <a:r>
            <a:rPr lang="es-ES" b="1" dirty="0">
              <a:solidFill>
                <a:srgbClr val="CC2D5C"/>
              </a:solidFill>
            </a:rPr>
            <a:t>Construcción colectiva: sobre experiencias y aprendizajes adaptación mutua, perfeccionamiento de la intervención</a:t>
          </a:r>
        </a:p>
      </dgm:t>
    </dgm:pt>
    <dgm:pt modelId="{AF81BE0C-FDEF-F442-A025-18F19172CA5D}" type="parTrans" cxnId="{233122A6-1D5D-DB4F-A298-7E3292D64388}">
      <dgm:prSet/>
      <dgm:spPr/>
      <dgm:t>
        <a:bodyPr/>
        <a:lstStyle/>
        <a:p>
          <a:endParaRPr lang="es-ES"/>
        </a:p>
      </dgm:t>
    </dgm:pt>
    <dgm:pt modelId="{241718F1-7F09-6C4F-8C50-F2989D494E6B}" type="sibTrans" cxnId="{233122A6-1D5D-DB4F-A298-7E3292D64388}">
      <dgm:prSet/>
      <dgm:spPr/>
      <dgm:t>
        <a:bodyPr/>
        <a:lstStyle/>
        <a:p>
          <a:endParaRPr lang="es-ES"/>
        </a:p>
      </dgm:t>
    </dgm:pt>
    <dgm:pt modelId="{133728A6-E3DC-234F-A70F-2CE0797B21A3}">
      <dgm:prSet phldrT="[Texto]"/>
      <dgm:spPr/>
      <dgm:t>
        <a:bodyPr/>
        <a:lstStyle/>
        <a:p>
          <a:r>
            <a:rPr lang="es-ES" b="1" dirty="0">
              <a:solidFill>
                <a:srgbClr val="CC2D5C"/>
              </a:solidFill>
            </a:rPr>
            <a:t>Incorporación de nuevos roles y actores</a:t>
          </a:r>
        </a:p>
      </dgm:t>
    </dgm:pt>
    <dgm:pt modelId="{C66CF74B-257E-094D-B415-D5EDA0DE5A77}" type="parTrans" cxnId="{008F8083-A900-614D-BEAC-23C0B04BC12A}">
      <dgm:prSet/>
      <dgm:spPr/>
      <dgm:t>
        <a:bodyPr/>
        <a:lstStyle/>
        <a:p>
          <a:endParaRPr lang="es-ES"/>
        </a:p>
      </dgm:t>
    </dgm:pt>
    <dgm:pt modelId="{7DF40DAC-3A44-1242-B47B-FCED78EC3C7B}" type="sibTrans" cxnId="{008F8083-A900-614D-BEAC-23C0B04BC12A}">
      <dgm:prSet/>
      <dgm:spPr/>
      <dgm:t>
        <a:bodyPr/>
        <a:lstStyle/>
        <a:p>
          <a:endParaRPr lang="es-ES"/>
        </a:p>
      </dgm:t>
    </dgm:pt>
    <dgm:pt modelId="{AA3B2BDD-3D91-544F-BB06-7F5B6942F613}">
      <dgm:prSet phldrT="[Texto]"/>
      <dgm:spPr/>
      <dgm:t>
        <a:bodyPr/>
        <a:lstStyle/>
        <a:p>
          <a:r>
            <a:rPr lang="es-ES" b="1" dirty="0">
              <a:solidFill>
                <a:srgbClr val="CC2D5C"/>
              </a:solidFill>
            </a:rPr>
            <a:t>Diseminación/Expansión: surgimiento de nuevas ideas, prácticas y núcleos de trabajo</a:t>
          </a:r>
        </a:p>
      </dgm:t>
    </dgm:pt>
    <dgm:pt modelId="{A25E1FA7-8CAA-294C-BB60-95C0A2185645}" type="parTrans" cxnId="{618DC8AD-7E99-5C4E-B7BA-7F68272C204B}">
      <dgm:prSet/>
      <dgm:spPr/>
      <dgm:t>
        <a:bodyPr/>
        <a:lstStyle/>
        <a:p>
          <a:endParaRPr lang="es-ES"/>
        </a:p>
      </dgm:t>
    </dgm:pt>
    <dgm:pt modelId="{762CAF48-7DA9-624B-9579-13D25C88D7AF}" type="sibTrans" cxnId="{618DC8AD-7E99-5C4E-B7BA-7F68272C204B}">
      <dgm:prSet/>
      <dgm:spPr/>
      <dgm:t>
        <a:bodyPr/>
        <a:lstStyle/>
        <a:p>
          <a:endParaRPr lang="es-ES"/>
        </a:p>
      </dgm:t>
    </dgm:pt>
    <dgm:pt modelId="{2A4F0ED8-7964-2A4F-B789-2DE23D886E2B}">
      <dgm:prSet phldrT="[Texto]" custT="1"/>
      <dgm:spPr>
        <a:solidFill>
          <a:srgbClr val="FFFFFF">
            <a:alpha val="26000"/>
          </a:srgbClr>
        </a:solidFill>
      </dgm:spPr>
      <dgm:t>
        <a:bodyPr/>
        <a:lstStyle/>
        <a:p>
          <a:r>
            <a:rPr lang="es-ES" sz="1400" b="1" dirty="0">
              <a:solidFill>
                <a:srgbClr val="CC2D5C"/>
              </a:solidFill>
            </a:rPr>
            <a:t>Empoderamiento de actores, fortalecimiento de liderazgos en la organización</a:t>
          </a:r>
        </a:p>
      </dgm:t>
    </dgm:pt>
    <dgm:pt modelId="{CF779F78-E715-3A47-9D0B-9BCFF667A81A}" type="parTrans" cxnId="{14B5C3F3-9890-2C40-B567-6B5FC15942B6}">
      <dgm:prSet/>
      <dgm:spPr/>
      <dgm:t>
        <a:bodyPr/>
        <a:lstStyle/>
        <a:p>
          <a:endParaRPr lang="es-ES"/>
        </a:p>
      </dgm:t>
    </dgm:pt>
    <dgm:pt modelId="{7BEB0146-29D5-284B-BF6A-5FBCE273006E}" type="sibTrans" cxnId="{14B5C3F3-9890-2C40-B567-6B5FC15942B6}">
      <dgm:prSet/>
      <dgm:spPr/>
      <dgm:t>
        <a:bodyPr/>
        <a:lstStyle/>
        <a:p>
          <a:endParaRPr lang="es-ES"/>
        </a:p>
      </dgm:t>
    </dgm:pt>
    <dgm:pt modelId="{5795AF48-2D43-B74B-85A6-6DAFA0FC72A2}">
      <dgm:prSet phldrT="[Texto]"/>
      <dgm:spPr/>
      <dgm:t>
        <a:bodyPr/>
        <a:lstStyle/>
        <a:p>
          <a:r>
            <a:rPr lang="es-ES" b="1" dirty="0">
              <a:solidFill>
                <a:srgbClr val="CC2D5C"/>
              </a:solidFill>
            </a:rPr>
            <a:t>Vocación y compromiso con el sistema público </a:t>
          </a:r>
          <a:r>
            <a:rPr lang="mr-IN" b="1" dirty="0">
              <a:solidFill>
                <a:srgbClr val="CC2D5C"/>
              </a:solidFill>
            </a:rPr>
            <a:t>–</a:t>
          </a:r>
          <a:r>
            <a:rPr lang="es-ES" b="1" dirty="0">
              <a:solidFill>
                <a:srgbClr val="CC2D5C"/>
              </a:solidFill>
            </a:rPr>
            <a:t> valores transversales</a:t>
          </a:r>
        </a:p>
      </dgm:t>
    </dgm:pt>
    <dgm:pt modelId="{2FDFFA84-4C04-E749-AA07-E86E1E316C94}" type="parTrans" cxnId="{B93AA0FC-7662-4B47-8205-BC1F331AF146}">
      <dgm:prSet/>
      <dgm:spPr/>
      <dgm:t>
        <a:bodyPr/>
        <a:lstStyle/>
        <a:p>
          <a:endParaRPr lang="es-ES"/>
        </a:p>
      </dgm:t>
    </dgm:pt>
    <dgm:pt modelId="{FE1AFB63-85FC-5D42-B75A-2145D699898C}" type="sibTrans" cxnId="{B93AA0FC-7662-4B47-8205-BC1F331AF146}">
      <dgm:prSet/>
      <dgm:spPr/>
      <dgm:t>
        <a:bodyPr/>
        <a:lstStyle/>
        <a:p>
          <a:endParaRPr lang="es-ES"/>
        </a:p>
      </dgm:t>
    </dgm:pt>
    <dgm:pt modelId="{97A29D0E-96CB-3E4C-B032-80FBF5B7A7A3}" type="pres">
      <dgm:prSet presAssocID="{95587738-FE98-FE4F-AC31-970E956BB2E6}" presName="cycle" presStyleCnt="0">
        <dgm:presLayoutVars>
          <dgm:dir/>
          <dgm:resizeHandles val="exact"/>
        </dgm:presLayoutVars>
      </dgm:prSet>
      <dgm:spPr/>
    </dgm:pt>
    <dgm:pt modelId="{7F1957A7-4547-6449-B143-2D8228329803}" type="pres">
      <dgm:prSet presAssocID="{26AB58F4-37A1-0848-A03A-25C2D53A42BF}" presName="dummy" presStyleCnt="0"/>
      <dgm:spPr/>
    </dgm:pt>
    <dgm:pt modelId="{CAED9EA9-F7AF-134E-B0C4-6C5B1B9A2C21}" type="pres">
      <dgm:prSet presAssocID="{26AB58F4-37A1-0848-A03A-25C2D53A42BF}" presName="node" presStyleLbl="revTx" presStyleIdx="0" presStyleCnt="5" custScaleX="121644">
        <dgm:presLayoutVars>
          <dgm:bulletEnabled val="1"/>
        </dgm:presLayoutVars>
      </dgm:prSet>
      <dgm:spPr/>
    </dgm:pt>
    <dgm:pt modelId="{B655FFA6-E414-1C49-9165-E0F1B94CF71F}" type="pres">
      <dgm:prSet presAssocID="{241718F1-7F09-6C4F-8C50-F2989D494E6B}" presName="sibTrans" presStyleLbl="node1" presStyleIdx="0" presStyleCnt="5"/>
      <dgm:spPr/>
    </dgm:pt>
    <dgm:pt modelId="{1224C257-C193-504D-828A-9481497390DA}" type="pres">
      <dgm:prSet presAssocID="{2A4F0ED8-7964-2A4F-B789-2DE23D886E2B}" presName="dummy" presStyleCnt="0"/>
      <dgm:spPr/>
    </dgm:pt>
    <dgm:pt modelId="{1BDF9312-8EB5-2A44-9ACD-2D5EFE1575CF}" type="pres">
      <dgm:prSet presAssocID="{2A4F0ED8-7964-2A4F-B789-2DE23D886E2B}" presName="node" presStyleLbl="revTx" presStyleIdx="1" presStyleCnt="5" custScaleX="130451">
        <dgm:presLayoutVars>
          <dgm:bulletEnabled val="1"/>
        </dgm:presLayoutVars>
      </dgm:prSet>
      <dgm:spPr/>
    </dgm:pt>
    <dgm:pt modelId="{714A809C-C367-4442-93E9-B91636B7170F}" type="pres">
      <dgm:prSet presAssocID="{7BEB0146-29D5-284B-BF6A-5FBCE273006E}" presName="sibTrans" presStyleLbl="node1" presStyleIdx="1" presStyleCnt="5" custScaleX="137788"/>
      <dgm:spPr/>
    </dgm:pt>
    <dgm:pt modelId="{E22DA39B-D755-5F42-8B38-B337A5E3EF09}" type="pres">
      <dgm:prSet presAssocID="{133728A6-E3DC-234F-A70F-2CE0797B21A3}" presName="dummy" presStyleCnt="0"/>
      <dgm:spPr/>
    </dgm:pt>
    <dgm:pt modelId="{E335AE7A-1613-944D-B7E9-96148F22D504}" type="pres">
      <dgm:prSet presAssocID="{133728A6-E3DC-234F-A70F-2CE0797B21A3}" presName="node" presStyleLbl="revTx" presStyleIdx="2" presStyleCnt="5">
        <dgm:presLayoutVars>
          <dgm:bulletEnabled val="1"/>
        </dgm:presLayoutVars>
      </dgm:prSet>
      <dgm:spPr/>
    </dgm:pt>
    <dgm:pt modelId="{B2C1FFCA-FB6B-3142-8C9C-2D27B286BDD6}" type="pres">
      <dgm:prSet presAssocID="{7DF40DAC-3A44-1242-B47B-FCED78EC3C7B}" presName="sibTrans" presStyleLbl="node1" presStyleIdx="2" presStyleCnt="5"/>
      <dgm:spPr/>
    </dgm:pt>
    <dgm:pt modelId="{EDD75C23-2341-6245-9FF7-DE06490234CF}" type="pres">
      <dgm:prSet presAssocID="{AA3B2BDD-3D91-544F-BB06-7F5B6942F613}" presName="dummy" presStyleCnt="0"/>
      <dgm:spPr/>
    </dgm:pt>
    <dgm:pt modelId="{8A4C994D-44D4-4C48-8B5F-ED1A58A0EB67}" type="pres">
      <dgm:prSet presAssocID="{AA3B2BDD-3D91-544F-BB06-7F5B6942F613}" presName="node" presStyleLbl="revTx" presStyleIdx="3" presStyleCnt="5">
        <dgm:presLayoutVars>
          <dgm:bulletEnabled val="1"/>
        </dgm:presLayoutVars>
      </dgm:prSet>
      <dgm:spPr/>
    </dgm:pt>
    <dgm:pt modelId="{4D008DF9-3FFE-DF45-8846-171E2FBDE079}" type="pres">
      <dgm:prSet presAssocID="{762CAF48-7DA9-624B-9579-13D25C88D7AF}" presName="sibTrans" presStyleLbl="node1" presStyleIdx="3" presStyleCnt="5"/>
      <dgm:spPr/>
    </dgm:pt>
    <dgm:pt modelId="{BBD44A0F-6DEB-FE48-B153-6409CA91EEFD}" type="pres">
      <dgm:prSet presAssocID="{5795AF48-2D43-B74B-85A6-6DAFA0FC72A2}" presName="dummy" presStyleCnt="0"/>
      <dgm:spPr/>
    </dgm:pt>
    <dgm:pt modelId="{18BB4187-44D0-994C-A174-067E08EC5AEC}" type="pres">
      <dgm:prSet presAssocID="{5795AF48-2D43-B74B-85A6-6DAFA0FC72A2}" presName="node" presStyleLbl="revTx" presStyleIdx="4" presStyleCnt="5">
        <dgm:presLayoutVars>
          <dgm:bulletEnabled val="1"/>
        </dgm:presLayoutVars>
      </dgm:prSet>
      <dgm:spPr/>
    </dgm:pt>
    <dgm:pt modelId="{D7C016D1-A1A1-0549-A6E4-62D7407AED6B}" type="pres">
      <dgm:prSet presAssocID="{FE1AFB63-85FC-5D42-B75A-2145D699898C}" presName="sibTrans" presStyleLbl="node1" presStyleIdx="4" presStyleCnt="5"/>
      <dgm:spPr/>
    </dgm:pt>
  </dgm:ptLst>
  <dgm:cxnLst>
    <dgm:cxn modelId="{7FE26624-EEF3-1642-9C4D-BF94821BB693}" type="presOf" srcId="{5795AF48-2D43-B74B-85A6-6DAFA0FC72A2}" destId="{18BB4187-44D0-994C-A174-067E08EC5AEC}" srcOrd="0" destOrd="0" presId="urn:microsoft.com/office/officeart/2005/8/layout/cycle1"/>
    <dgm:cxn modelId="{CE3F966E-D72E-6F40-8130-B24931C63410}" type="presOf" srcId="{26AB58F4-37A1-0848-A03A-25C2D53A42BF}" destId="{CAED9EA9-F7AF-134E-B0C4-6C5B1B9A2C21}" srcOrd="0" destOrd="0" presId="urn:microsoft.com/office/officeart/2005/8/layout/cycle1"/>
    <dgm:cxn modelId="{35896179-2C34-514E-949F-8CC953721862}" type="presOf" srcId="{95587738-FE98-FE4F-AC31-970E956BB2E6}" destId="{97A29D0E-96CB-3E4C-B032-80FBF5B7A7A3}" srcOrd="0" destOrd="0" presId="urn:microsoft.com/office/officeart/2005/8/layout/cycle1"/>
    <dgm:cxn modelId="{E6449679-AE77-F64A-B54D-A9E246BFBA3C}" type="presOf" srcId="{241718F1-7F09-6C4F-8C50-F2989D494E6B}" destId="{B655FFA6-E414-1C49-9165-E0F1B94CF71F}" srcOrd="0" destOrd="0" presId="urn:microsoft.com/office/officeart/2005/8/layout/cycle1"/>
    <dgm:cxn modelId="{008F8083-A900-614D-BEAC-23C0B04BC12A}" srcId="{95587738-FE98-FE4F-AC31-970E956BB2E6}" destId="{133728A6-E3DC-234F-A70F-2CE0797B21A3}" srcOrd="2" destOrd="0" parTransId="{C66CF74B-257E-094D-B415-D5EDA0DE5A77}" sibTransId="{7DF40DAC-3A44-1242-B47B-FCED78EC3C7B}"/>
    <dgm:cxn modelId="{233122A6-1D5D-DB4F-A298-7E3292D64388}" srcId="{95587738-FE98-FE4F-AC31-970E956BB2E6}" destId="{26AB58F4-37A1-0848-A03A-25C2D53A42BF}" srcOrd="0" destOrd="0" parTransId="{AF81BE0C-FDEF-F442-A025-18F19172CA5D}" sibTransId="{241718F1-7F09-6C4F-8C50-F2989D494E6B}"/>
    <dgm:cxn modelId="{618DC8AD-7E99-5C4E-B7BA-7F68272C204B}" srcId="{95587738-FE98-FE4F-AC31-970E956BB2E6}" destId="{AA3B2BDD-3D91-544F-BB06-7F5B6942F613}" srcOrd="3" destOrd="0" parTransId="{A25E1FA7-8CAA-294C-BB60-95C0A2185645}" sibTransId="{762CAF48-7DA9-624B-9579-13D25C88D7AF}"/>
    <dgm:cxn modelId="{D60B82B0-1EBC-D24B-B072-97BD9E13BD97}" type="presOf" srcId="{FE1AFB63-85FC-5D42-B75A-2145D699898C}" destId="{D7C016D1-A1A1-0549-A6E4-62D7407AED6B}" srcOrd="0" destOrd="0" presId="urn:microsoft.com/office/officeart/2005/8/layout/cycle1"/>
    <dgm:cxn modelId="{7A67D5B6-BAE0-B348-A7F1-19DB12283BBA}" type="presOf" srcId="{7DF40DAC-3A44-1242-B47B-FCED78EC3C7B}" destId="{B2C1FFCA-FB6B-3142-8C9C-2D27B286BDD6}" srcOrd="0" destOrd="0" presId="urn:microsoft.com/office/officeart/2005/8/layout/cycle1"/>
    <dgm:cxn modelId="{BA657EBB-F757-0B41-B9C8-9903D3133C3B}" type="presOf" srcId="{762CAF48-7DA9-624B-9579-13D25C88D7AF}" destId="{4D008DF9-3FFE-DF45-8846-171E2FBDE079}" srcOrd="0" destOrd="0" presId="urn:microsoft.com/office/officeart/2005/8/layout/cycle1"/>
    <dgm:cxn modelId="{77BD6DC9-F15B-CD44-958D-7EFD6B0C14C2}" type="presOf" srcId="{133728A6-E3DC-234F-A70F-2CE0797B21A3}" destId="{E335AE7A-1613-944D-B7E9-96148F22D504}" srcOrd="0" destOrd="0" presId="urn:microsoft.com/office/officeart/2005/8/layout/cycle1"/>
    <dgm:cxn modelId="{AD3036D0-7B5D-3F45-AF9F-AC60F449DC2F}" type="presOf" srcId="{2A4F0ED8-7964-2A4F-B789-2DE23D886E2B}" destId="{1BDF9312-8EB5-2A44-9ACD-2D5EFE1575CF}" srcOrd="0" destOrd="0" presId="urn:microsoft.com/office/officeart/2005/8/layout/cycle1"/>
    <dgm:cxn modelId="{CBA826D8-EFD5-0A41-8A96-DFD205C2E602}" type="presOf" srcId="{AA3B2BDD-3D91-544F-BB06-7F5B6942F613}" destId="{8A4C994D-44D4-4C48-8B5F-ED1A58A0EB67}" srcOrd="0" destOrd="0" presId="urn:microsoft.com/office/officeart/2005/8/layout/cycle1"/>
    <dgm:cxn modelId="{BD0020E7-3833-954D-9588-E25CE583F847}" type="presOf" srcId="{7BEB0146-29D5-284B-BF6A-5FBCE273006E}" destId="{714A809C-C367-4442-93E9-B91636B7170F}" srcOrd="0" destOrd="0" presId="urn:microsoft.com/office/officeart/2005/8/layout/cycle1"/>
    <dgm:cxn modelId="{14B5C3F3-9890-2C40-B567-6B5FC15942B6}" srcId="{95587738-FE98-FE4F-AC31-970E956BB2E6}" destId="{2A4F0ED8-7964-2A4F-B789-2DE23D886E2B}" srcOrd="1" destOrd="0" parTransId="{CF779F78-E715-3A47-9D0B-9BCFF667A81A}" sibTransId="{7BEB0146-29D5-284B-BF6A-5FBCE273006E}"/>
    <dgm:cxn modelId="{B93AA0FC-7662-4B47-8205-BC1F331AF146}" srcId="{95587738-FE98-FE4F-AC31-970E956BB2E6}" destId="{5795AF48-2D43-B74B-85A6-6DAFA0FC72A2}" srcOrd="4" destOrd="0" parTransId="{2FDFFA84-4C04-E749-AA07-E86E1E316C94}" sibTransId="{FE1AFB63-85FC-5D42-B75A-2145D699898C}"/>
    <dgm:cxn modelId="{F2385056-9383-5C4D-B256-88520DA64EDE}" type="presParOf" srcId="{97A29D0E-96CB-3E4C-B032-80FBF5B7A7A3}" destId="{7F1957A7-4547-6449-B143-2D8228329803}" srcOrd="0" destOrd="0" presId="urn:microsoft.com/office/officeart/2005/8/layout/cycle1"/>
    <dgm:cxn modelId="{DF53CB35-97D4-3A4C-80DD-1AAD36421D6F}" type="presParOf" srcId="{97A29D0E-96CB-3E4C-B032-80FBF5B7A7A3}" destId="{CAED9EA9-F7AF-134E-B0C4-6C5B1B9A2C21}" srcOrd="1" destOrd="0" presId="urn:microsoft.com/office/officeart/2005/8/layout/cycle1"/>
    <dgm:cxn modelId="{AB24B4C9-2E19-464C-B128-33153F428779}" type="presParOf" srcId="{97A29D0E-96CB-3E4C-B032-80FBF5B7A7A3}" destId="{B655FFA6-E414-1C49-9165-E0F1B94CF71F}" srcOrd="2" destOrd="0" presId="urn:microsoft.com/office/officeart/2005/8/layout/cycle1"/>
    <dgm:cxn modelId="{C0ACDF26-5D1B-DF49-8DF3-2988E443E20D}" type="presParOf" srcId="{97A29D0E-96CB-3E4C-B032-80FBF5B7A7A3}" destId="{1224C257-C193-504D-828A-9481497390DA}" srcOrd="3" destOrd="0" presId="urn:microsoft.com/office/officeart/2005/8/layout/cycle1"/>
    <dgm:cxn modelId="{0ED9B8E4-7E70-3841-9A1F-C37468004D58}" type="presParOf" srcId="{97A29D0E-96CB-3E4C-B032-80FBF5B7A7A3}" destId="{1BDF9312-8EB5-2A44-9ACD-2D5EFE1575CF}" srcOrd="4" destOrd="0" presId="urn:microsoft.com/office/officeart/2005/8/layout/cycle1"/>
    <dgm:cxn modelId="{E3BDF11F-60F0-8E42-AE01-BB8A28FC487E}" type="presParOf" srcId="{97A29D0E-96CB-3E4C-B032-80FBF5B7A7A3}" destId="{714A809C-C367-4442-93E9-B91636B7170F}" srcOrd="5" destOrd="0" presId="urn:microsoft.com/office/officeart/2005/8/layout/cycle1"/>
    <dgm:cxn modelId="{5D5FFCA1-C317-D847-BBC0-9B4A46F83B2D}" type="presParOf" srcId="{97A29D0E-96CB-3E4C-B032-80FBF5B7A7A3}" destId="{E22DA39B-D755-5F42-8B38-B337A5E3EF09}" srcOrd="6" destOrd="0" presId="urn:microsoft.com/office/officeart/2005/8/layout/cycle1"/>
    <dgm:cxn modelId="{87DF88E5-AF23-FE4A-854B-67BE744396B2}" type="presParOf" srcId="{97A29D0E-96CB-3E4C-B032-80FBF5B7A7A3}" destId="{E335AE7A-1613-944D-B7E9-96148F22D504}" srcOrd="7" destOrd="0" presId="urn:microsoft.com/office/officeart/2005/8/layout/cycle1"/>
    <dgm:cxn modelId="{AC77E5EC-4586-4749-8DA9-DCA760A4184D}" type="presParOf" srcId="{97A29D0E-96CB-3E4C-B032-80FBF5B7A7A3}" destId="{B2C1FFCA-FB6B-3142-8C9C-2D27B286BDD6}" srcOrd="8" destOrd="0" presId="urn:microsoft.com/office/officeart/2005/8/layout/cycle1"/>
    <dgm:cxn modelId="{E0FB503B-C580-FF44-ACE1-4F9D440FBF1E}" type="presParOf" srcId="{97A29D0E-96CB-3E4C-B032-80FBF5B7A7A3}" destId="{EDD75C23-2341-6245-9FF7-DE06490234CF}" srcOrd="9" destOrd="0" presId="urn:microsoft.com/office/officeart/2005/8/layout/cycle1"/>
    <dgm:cxn modelId="{CC745CFC-C2C5-E042-A4E7-96E730101558}" type="presParOf" srcId="{97A29D0E-96CB-3E4C-B032-80FBF5B7A7A3}" destId="{8A4C994D-44D4-4C48-8B5F-ED1A58A0EB67}" srcOrd="10" destOrd="0" presId="urn:microsoft.com/office/officeart/2005/8/layout/cycle1"/>
    <dgm:cxn modelId="{155FF827-79D1-C844-9FAE-62961DCE9BDB}" type="presParOf" srcId="{97A29D0E-96CB-3E4C-B032-80FBF5B7A7A3}" destId="{4D008DF9-3FFE-DF45-8846-171E2FBDE079}" srcOrd="11" destOrd="0" presId="urn:microsoft.com/office/officeart/2005/8/layout/cycle1"/>
    <dgm:cxn modelId="{7D59A329-0550-E84C-BD50-616A858F5644}" type="presParOf" srcId="{97A29D0E-96CB-3E4C-B032-80FBF5B7A7A3}" destId="{BBD44A0F-6DEB-FE48-B153-6409CA91EEFD}" srcOrd="12" destOrd="0" presId="urn:microsoft.com/office/officeart/2005/8/layout/cycle1"/>
    <dgm:cxn modelId="{8BA03320-0075-4C4C-956B-5DB5F4941882}" type="presParOf" srcId="{97A29D0E-96CB-3E4C-B032-80FBF5B7A7A3}" destId="{18BB4187-44D0-994C-A174-067E08EC5AEC}" srcOrd="13" destOrd="0" presId="urn:microsoft.com/office/officeart/2005/8/layout/cycle1"/>
    <dgm:cxn modelId="{BBFB9FCE-CC3B-E348-B525-DC8B1CA26ED7}" type="presParOf" srcId="{97A29D0E-96CB-3E4C-B032-80FBF5B7A7A3}" destId="{D7C016D1-A1A1-0549-A6E4-62D7407AED6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D9EA9-F7AF-134E-B0C4-6C5B1B9A2C21}">
      <dsp:nvSpPr>
        <dsp:cNvPr id="0" name=""/>
        <dsp:cNvSpPr/>
      </dsp:nvSpPr>
      <dsp:spPr>
        <a:xfrm>
          <a:off x="4312780" y="42371"/>
          <a:ext cx="1755289" cy="144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solidFill>
                <a:srgbClr val="CC2D5C"/>
              </a:solidFill>
            </a:rPr>
            <a:t>Construcción colectiva: sobre experiencias y aprendizajes adaptación mutua, perfeccionamiento de la intervención</a:t>
          </a:r>
        </a:p>
      </dsp:txBody>
      <dsp:txXfrm>
        <a:off x="4312780" y="42371"/>
        <a:ext cx="1755289" cy="1442972"/>
      </dsp:txXfrm>
    </dsp:sp>
    <dsp:sp modelId="{B655FFA6-E414-1C49-9165-E0F1B94CF71F}">
      <dsp:nvSpPr>
        <dsp:cNvPr id="0" name=""/>
        <dsp:cNvSpPr/>
      </dsp:nvSpPr>
      <dsp:spPr>
        <a:xfrm>
          <a:off x="1071783" y="294"/>
          <a:ext cx="5413597" cy="5413597"/>
        </a:xfrm>
        <a:prstGeom prst="circularArrow">
          <a:avLst>
            <a:gd name="adj1" fmla="val 5198"/>
            <a:gd name="adj2" fmla="val 335730"/>
            <a:gd name="adj3" fmla="val 21293987"/>
            <a:gd name="adj4" fmla="val 19765586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F9312-8EB5-2A44-9ACD-2D5EFE1575CF}">
      <dsp:nvSpPr>
        <dsp:cNvPr id="0" name=""/>
        <dsp:cNvSpPr/>
      </dsp:nvSpPr>
      <dsp:spPr>
        <a:xfrm>
          <a:off x="5121805" y="2727856"/>
          <a:ext cx="1882372" cy="1442972"/>
        </a:xfrm>
        <a:prstGeom prst="rect">
          <a:avLst/>
        </a:prstGeom>
        <a:solidFill>
          <a:srgbClr val="FFFFFF">
            <a:alpha val="26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CC2D5C"/>
              </a:solidFill>
            </a:rPr>
            <a:t>Empoderamiento de actores, fortalecimiento de liderazgos en la organización</a:t>
          </a:r>
        </a:p>
      </dsp:txBody>
      <dsp:txXfrm>
        <a:off x="5121805" y="2727856"/>
        <a:ext cx="1882372" cy="1442972"/>
      </dsp:txXfrm>
    </dsp:sp>
    <dsp:sp modelId="{714A809C-C367-4442-93E9-B91636B7170F}">
      <dsp:nvSpPr>
        <dsp:cNvPr id="0" name=""/>
        <dsp:cNvSpPr/>
      </dsp:nvSpPr>
      <dsp:spPr>
        <a:xfrm>
          <a:off x="48938" y="294"/>
          <a:ext cx="7459287" cy="5413597"/>
        </a:xfrm>
        <a:prstGeom prst="circularArrow">
          <a:avLst>
            <a:gd name="adj1" fmla="val 5198"/>
            <a:gd name="adj2" fmla="val 335730"/>
            <a:gd name="adj3" fmla="val 4015471"/>
            <a:gd name="adj4" fmla="val 2252723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35AE7A-1613-944D-B7E9-96148F22D504}">
      <dsp:nvSpPr>
        <dsp:cNvPr id="0" name=""/>
        <dsp:cNvSpPr/>
      </dsp:nvSpPr>
      <dsp:spPr>
        <a:xfrm>
          <a:off x="3057095" y="4387577"/>
          <a:ext cx="1442972" cy="144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solidFill>
                <a:srgbClr val="CC2D5C"/>
              </a:solidFill>
            </a:rPr>
            <a:t>Incorporación de nuevos roles y actores</a:t>
          </a:r>
        </a:p>
      </dsp:txBody>
      <dsp:txXfrm>
        <a:off x="3057095" y="4387577"/>
        <a:ext cx="1442972" cy="1442972"/>
      </dsp:txXfrm>
    </dsp:sp>
    <dsp:sp modelId="{B2C1FFCA-FB6B-3142-8C9C-2D27B286BDD6}">
      <dsp:nvSpPr>
        <dsp:cNvPr id="0" name=""/>
        <dsp:cNvSpPr/>
      </dsp:nvSpPr>
      <dsp:spPr>
        <a:xfrm>
          <a:off x="1071783" y="294"/>
          <a:ext cx="5413597" cy="5413597"/>
        </a:xfrm>
        <a:prstGeom prst="circularArrow">
          <a:avLst>
            <a:gd name="adj1" fmla="val 5198"/>
            <a:gd name="adj2" fmla="val 335730"/>
            <a:gd name="adj3" fmla="val 8211547"/>
            <a:gd name="adj4" fmla="val 644879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4C994D-44D4-4C48-8B5F-ED1A58A0EB67}">
      <dsp:nvSpPr>
        <dsp:cNvPr id="0" name=""/>
        <dsp:cNvSpPr/>
      </dsp:nvSpPr>
      <dsp:spPr>
        <a:xfrm>
          <a:off x="772685" y="2727856"/>
          <a:ext cx="1442972" cy="144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solidFill>
                <a:srgbClr val="CC2D5C"/>
              </a:solidFill>
            </a:rPr>
            <a:t>Diseminación/Expansión: surgimiento de nuevas ideas, prácticas y núcleos de trabajo</a:t>
          </a:r>
        </a:p>
      </dsp:txBody>
      <dsp:txXfrm>
        <a:off x="772685" y="2727856"/>
        <a:ext cx="1442972" cy="1442972"/>
      </dsp:txXfrm>
    </dsp:sp>
    <dsp:sp modelId="{4D008DF9-3FFE-DF45-8846-171E2FBDE079}">
      <dsp:nvSpPr>
        <dsp:cNvPr id="0" name=""/>
        <dsp:cNvSpPr/>
      </dsp:nvSpPr>
      <dsp:spPr>
        <a:xfrm>
          <a:off x="1071783" y="294"/>
          <a:ext cx="5413597" cy="5413597"/>
        </a:xfrm>
        <a:prstGeom prst="circularArrow">
          <a:avLst>
            <a:gd name="adj1" fmla="val 5198"/>
            <a:gd name="adj2" fmla="val 335730"/>
            <a:gd name="adj3" fmla="val 12298684"/>
            <a:gd name="adj4" fmla="val 10770283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BB4187-44D0-994C-A174-067E08EC5AEC}">
      <dsp:nvSpPr>
        <dsp:cNvPr id="0" name=""/>
        <dsp:cNvSpPr/>
      </dsp:nvSpPr>
      <dsp:spPr>
        <a:xfrm>
          <a:off x="1645252" y="42371"/>
          <a:ext cx="1442972" cy="144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solidFill>
                <a:srgbClr val="CC2D5C"/>
              </a:solidFill>
            </a:rPr>
            <a:t>Vocación y compromiso con el sistema público </a:t>
          </a:r>
          <a:r>
            <a:rPr lang="mr-IN" sz="900" b="1" kern="1200" dirty="0">
              <a:solidFill>
                <a:srgbClr val="CC2D5C"/>
              </a:solidFill>
            </a:rPr>
            <a:t>–</a:t>
          </a:r>
          <a:r>
            <a:rPr lang="es-ES" sz="900" b="1" kern="1200" dirty="0">
              <a:solidFill>
                <a:srgbClr val="CC2D5C"/>
              </a:solidFill>
            </a:rPr>
            <a:t> valores transversales</a:t>
          </a:r>
        </a:p>
      </dsp:txBody>
      <dsp:txXfrm>
        <a:off x="1645252" y="42371"/>
        <a:ext cx="1442972" cy="1442972"/>
      </dsp:txXfrm>
    </dsp:sp>
    <dsp:sp modelId="{D7C016D1-A1A1-0549-A6E4-62D7407AED6B}">
      <dsp:nvSpPr>
        <dsp:cNvPr id="0" name=""/>
        <dsp:cNvSpPr/>
      </dsp:nvSpPr>
      <dsp:spPr>
        <a:xfrm>
          <a:off x="1071783" y="294"/>
          <a:ext cx="5413597" cy="5413597"/>
        </a:xfrm>
        <a:prstGeom prst="circularArrow">
          <a:avLst>
            <a:gd name="adj1" fmla="val 5198"/>
            <a:gd name="adj2" fmla="val 335730"/>
            <a:gd name="adj3" fmla="val 16635272"/>
            <a:gd name="adj4" fmla="val 15197813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 alt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 altLang="es-E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2" tIns="45721" rIns="91442" bIns="45721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 altLang="es-E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2" tIns="45721" rIns="91442" bIns="457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1282F3D-5CF2-7245-A43E-6EDD324A84F7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7227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defTabSz="882650" eaLnBrk="1" hangingPunct="1">
              <a:buClrTx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 defTabSz="882650" eaLnBrk="1" hangingPunct="1">
              <a:buClrTx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defTabSz="882650" eaLnBrk="1" hangingPunct="1">
              <a:buClrTx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 defTabSz="882650" eaLnBrk="1" hangingPunct="1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5CB5B42-6D56-824B-B910-DA692F2B02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204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>
                <a:latin typeface="Arial" charset="0"/>
                <a:ea typeface="MS PGothic" charset="0"/>
              </a:rPr>
              <a:t>Situados en tres comunas de la jurisdicción del Servicio, el estudio involucra la participación de las estructuras y dispositivos de atención de la red, en APS los departamentos de salud de los tres municipios y sus Centros de salud Familiar, como centro de referencia para la atención de adultos el HSJ y sus centro de atención de especialidades y en la rectoría en la línea del Ministerio de salud La Dirección del SSMN que tiene el rol de articulador de la red, y también la actoría nnuestra desde la ESP Dr. Salvador Allende</a:t>
            </a:r>
          </a:p>
        </p:txBody>
      </p:sp>
      <p:sp>
        <p:nvSpPr>
          <p:cNvPr id="1229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38A8A87-9180-2F44-A4F8-B4ED2ABC680F}" type="slidenum">
              <a:rPr lang="es-ES" sz="1200" b="0">
                <a:solidFill>
                  <a:schemeClr val="tx1"/>
                </a:solidFill>
              </a:rPr>
              <a:pPr/>
              <a:t>5</a:t>
            </a:fld>
            <a:endParaRPr lang="es-E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Arial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D6D699-11D0-6745-A35C-129A6AA2BCB1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85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386" name="Shape 8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ln>
            <a:rou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>
                <a:latin typeface="Arial" charset="0"/>
                <a:ea typeface="MS PGothic" charset="0"/>
              </a:rPr>
              <a:t>Primero a lo largo del proceso se han ido activando distintas estructuras y espacios, comenzando por aquella prevista en el diseño de estudio, el CCL, a partir de alli se llega a toda la red a través de instancias de devolución de resultados, que permiten identificar una siguiente plataforma de trabajo inter-nivel para la siguiente fase, y finalmente mesas de trabajo que van a planificar y desarrollar</a:t>
            </a:r>
          </a:p>
        </p:txBody>
      </p:sp>
      <p:sp>
        <p:nvSpPr>
          <p:cNvPr id="1638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2D7A9C7-807E-3546-BD6D-542A8BDD93BC}" type="slidenum">
              <a:rPr lang="es-ES" sz="1200" b="0">
                <a:solidFill>
                  <a:schemeClr val="tx1"/>
                </a:solidFill>
              </a:rPr>
              <a:pPr/>
              <a:t>13</a:t>
            </a:fld>
            <a:endParaRPr lang="es-E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26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26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26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26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C02E58-4763-0B4D-8AF8-BD8E037A5BD7}" type="slidenum">
              <a:rPr lang="es-ES" sz="1200" b="0">
                <a:solidFill>
                  <a:srgbClr val="000000"/>
                </a:solidFill>
              </a:rPr>
              <a:pPr eaLnBrk="1" hangingPunct="1"/>
              <a:t>22</a:t>
            </a:fld>
            <a:endParaRPr lang="es-ES" sz="1200" b="0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s-E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Arial" charset="0"/>
              <a:ea typeface="MS PGothic" charset="0"/>
            </a:endParaRPr>
          </a:p>
        </p:txBody>
      </p:sp>
      <p:sp>
        <p:nvSpPr>
          <p:cNvPr id="3482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882650"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978B478-DF6C-4343-A360-4B7E4BD32499}" type="slidenum">
              <a:rPr lang="es-ES" sz="1200" b="0">
                <a:solidFill>
                  <a:schemeClr val="tx1"/>
                </a:solidFill>
              </a:rPr>
              <a:pPr/>
              <a:t>24</a:t>
            </a:fld>
            <a:endParaRPr lang="es-E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6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C7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157163"/>
            <a:ext cx="5889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flag2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157163"/>
            <a:ext cx="7699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2"/>
          <p:cNvSpPr>
            <a:spLocks noChangeArrowheads="1"/>
          </p:cNvSpPr>
          <p:nvPr userDrawn="1"/>
        </p:nvSpPr>
        <p:spPr bwMode="auto">
          <a:xfrm>
            <a:off x="1781175" y="2900363"/>
            <a:ext cx="279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s-ES" altLang="es-ES"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ChangeArrowheads="1"/>
          </p:cNvSpPr>
          <p:nvPr userDrawn="1"/>
        </p:nvSpPr>
        <p:spPr bwMode="auto">
          <a:xfrm>
            <a:off x="1781175" y="2900363"/>
            <a:ext cx="279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s-ES" altLang="es-ES">
              <a:ea typeface="+mn-ea"/>
              <a:cs typeface="+mn-cs"/>
            </a:endParaRPr>
          </a:p>
        </p:txBody>
      </p:sp>
      <p:sp>
        <p:nvSpPr>
          <p:cNvPr id="6" name="Rectangle 64"/>
          <p:cNvSpPr>
            <a:spLocks noChangeArrowheads="1"/>
          </p:cNvSpPr>
          <p:nvPr userDrawn="1"/>
        </p:nvSpPr>
        <p:spPr bwMode="auto">
          <a:xfrm>
            <a:off x="534988" y="5324475"/>
            <a:ext cx="24622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Clr>
                <a:srgbClr val="DE7008"/>
              </a:buClr>
              <a:defRPr/>
            </a:pPr>
            <a:r>
              <a:rPr lang="es-ES" altLang="es-ES" sz="1600">
                <a:solidFill>
                  <a:schemeClr val="bg1"/>
                </a:solidFill>
                <a:ea typeface="+mn-ea"/>
                <a:cs typeface="+mn-cs"/>
              </a:rPr>
              <a:t>www.equity-la.eu</a:t>
            </a:r>
          </a:p>
        </p:txBody>
      </p:sp>
      <p:grpSp>
        <p:nvGrpSpPr>
          <p:cNvPr id="7" name="Grupo 9"/>
          <p:cNvGrpSpPr>
            <a:grpSpLocks/>
          </p:cNvGrpSpPr>
          <p:nvPr userDrawn="1"/>
        </p:nvGrpSpPr>
        <p:grpSpPr bwMode="auto">
          <a:xfrm>
            <a:off x="7867650" y="5937250"/>
            <a:ext cx="1263650" cy="723900"/>
            <a:chOff x="7867650" y="5937250"/>
            <a:chExt cx="1263650" cy="723900"/>
          </a:xfrm>
        </p:grpSpPr>
        <p:pic>
          <p:nvPicPr>
            <p:cNvPr id="8" name="Imagen 2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5937250"/>
              <a:ext cx="579438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1" descr="Descripción: http://www.fenf.edu.uy/images/logotipo_institucional/rgb/logotipo_fdee_4cm_72ppp_rgb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663" y="5937250"/>
              <a:ext cx="655637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80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938838"/>
            <a:ext cx="5318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3"/>
          <p:cNvGrpSpPr>
            <a:grpSpLocks/>
          </p:cNvGrpSpPr>
          <p:nvPr userDrawn="1"/>
        </p:nvGrpSpPr>
        <p:grpSpPr bwMode="auto">
          <a:xfrm>
            <a:off x="6230938" y="5937250"/>
            <a:ext cx="668337" cy="763588"/>
            <a:chOff x="6330950" y="5937250"/>
            <a:chExt cx="668338" cy="763588"/>
          </a:xfrm>
        </p:grpSpPr>
        <p:pic>
          <p:nvPicPr>
            <p:cNvPr id="12" name="Picture 81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712" y="5937250"/>
              <a:ext cx="663576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3" name="Picture 82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950" y="6565900"/>
              <a:ext cx="668338" cy="134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upo 16"/>
          <p:cNvGrpSpPr>
            <a:grpSpLocks/>
          </p:cNvGrpSpPr>
          <p:nvPr userDrawn="1"/>
        </p:nvGrpSpPr>
        <p:grpSpPr bwMode="auto">
          <a:xfrm>
            <a:off x="3060700" y="5937250"/>
            <a:ext cx="1481138" cy="731838"/>
            <a:chOff x="2825750" y="5937250"/>
            <a:chExt cx="1481138" cy="731838"/>
          </a:xfrm>
        </p:grpSpPr>
        <p:pic>
          <p:nvPicPr>
            <p:cNvPr id="15" name="Picture 86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750" y="5937250"/>
              <a:ext cx="1477963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" name="Picture 88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338" y="6421438"/>
              <a:ext cx="14795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106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937250"/>
            <a:ext cx="12493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9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5937250"/>
            <a:ext cx="835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0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5937250"/>
            <a:ext cx="69056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0" name="Group 118"/>
          <p:cNvGrpSpPr>
            <a:grpSpLocks/>
          </p:cNvGrpSpPr>
          <p:nvPr userDrawn="1"/>
        </p:nvGrpSpPr>
        <p:grpSpPr bwMode="auto">
          <a:xfrm>
            <a:off x="250825" y="260350"/>
            <a:ext cx="1079500" cy="1079500"/>
            <a:chOff x="2091" y="1207"/>
            <a:chExt cx="1633" cy="1679"/>
          </a:xfrm>
        </p:grpSpPr>
        <p:sp>
          <p:nvSpPr>
            <p:cNvPr id="21" name="Rectangle 119"/>
            <p:cNvSpPr>
              <a:spLocks noChangeArrowheads="1"/>
            </p:cNvSpPr>
            <p:nvPr/>
          </p:nvSpPr>
          <p:spPr bwMode="auto">
            <a:xfrm>
              <a:off x="2091" y="1207"/>
              <a:ext cx="1633" cy="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rgbClr val="DE7008"/>
                </a:buClr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DE7008"/>
                </a:buClr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DE7008"/>
                </a:buClr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DE7008"/>
                </a:buClr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DE7008"/>
                </a:buClr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DE7008"/>
                </a:buClr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DE7008"/>
                </a:buClr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DE7008"/>
                </a:buClr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DE7008"/>
                </a:buClr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s-ES" altLang="es-ES">
                <a:ea typeface="+mn-ea"/>
                <a:cs typeface="+mn-cs"/>
              </a:endParaRPr>
            </a:p>
          </p:txBody>
        </p:sp>
        <p:pic>
          <p:nvPicPr>
            <p:cNvPr id="22" name="Picture 120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" y="1247"/>
              <a:ext cx="1506" cy="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121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5937250"/>
            <a:ext cx="549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5937250"/>
            <a:ext cx="723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48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5044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588" y="222250"/>
            <a:ext cx="2160587" cy="6446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50825" y="222250"/>
            <a:ext cx="6329363" cy="6446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8663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222250"/>
            <a:ext cx="8135937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250825" y="1196975"/>
            <a:ext cx="8642350" cy="5472113"/>
          </a:xfrm>
        </p:spPr>
        <p:txBody>
          <a:bodyPr/>
          <a:lstStyle/>
          <a:p>
            <a:pPr lv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04351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222250"/>
            <a:ext cx="8135937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250825" y="1196975"/>
            <a:ext cx="4244975" cy="54721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244975" cy="26590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8200" y="4008438"/>
            <a:ext cx="4244975" cy="26606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9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260449"/>
            <a:ext cx="8135937" cy="5762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4534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5922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244975" cy="54721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244975" cy="54721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7000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181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9985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27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969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4019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9"/>
          <p:cNvSpPr>
            <a:spLocks noChangeArrowheads="1"/>
          </p:cNvSpPr>
          <p:nvPr userDrawn="1"/>
        </p:nvSpPr>
        <p:spPr bwMode="auto">
          <a:xfrm>
            <a:off x="250825" y="260350"/>
            <a:ext cx="8642350" cy="549275"/>
          </a:xfrm>
          <a:prstGeom prst="roundRect">
            <a:avLst>
              <a:gd name="adj" fmla="val 16667"/>
            </a:avLst>
          </a:prstGeom>
          <a:solidFill>
            <a:srgbClr val="C700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s-ES" altLang="es-ES"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64235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22250"/>
            <a:ext cx="81359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Haga clic para cambiar el estilo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</p:sldLayoutIdLst>
  <p:txStyles>
    <p:titleStyle>
      <a:lvl1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2pPr>
      <a:lvl3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3pPr>
      <a:lvl4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4pPr>
      <a:lvl5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5pPr>
      <a:lvl6pPr marL="9080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13652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8224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22796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0.jpeg"/><Relationship Id="rId7" Type="http://schemas.openxmlformats.org/officeDocument/2006/relationships/image" Target="../media/image56.png"/><Relationship Id="rId12" Type="http://schemas.openxmlformats.org/officeDocument/2006/relationships/image" Target="../media/image4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45.png"/><Relationship Id="rId5" Type="http://schemas.openxmlformats.org/officeDocument/2006/relationships/image" Target="../media/image54.png"/><Relationship Id="rId10" Type="http://schemas.openxmlformats.org/officeDocument/2006/relationships/image" Target="../media/image44.png"/><Relationship Id="rId4" Type="http://schemas.openxmlformats.org/officeDocument/2006/relationships/image" Target="../media/image41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9.emf"/><Relationship Id="rId9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292725" y="5157788"/>
            <a:ext cx="40846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>
              <a:lnSpc>
                <a:spcPct val="130000"/>
              </a:lnSpc>
              <a:buClr>
                <a:srgbClr val="DE7008"/>
              </a:buClr>
              <a:defRPr/>
            </a:pPr>
            <a:r>
              <a:rPr lang="es-ES" sz="1600">
                <a:cs typeface="+mn-cs"/>
              </a:rPr>
              <a:t>Santiago de Chile, 26 de junio 2019</a:t>
            </a:r>
          </a:p>
          <a:p>
            <a:pPr>
              <a:lnSpc>
                <a:spcPct val="130000"/>
              </a:lnSpc>
              <a:buClr>
                <a:srgbClr val="DE7008"/>
              </a:buClr>
              <a:defRPr/>
            </a:pPr>
            <a:endParaRPr lang="es-ES" sz="1600">
              <a:cs typeface="+mn-cs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677863"/>
            <a:ext cx="8382000" cy="42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5000"/>
              </a:lnSpc>
              <a:buClr>
                <a:srgbClr val="DE7008"/>
              </a:buClr>
              <a:defRPr/>
            </a:pPr>
            <a:r>
              <a:rPr lang="es-ES" sz="2000" i="1" dirty="0">
                <a:solidFill>
                  <a:schemeClr val="bg1"/>
                </a:solidFill>
                <a:cs typeface="+mn-cs"/>
              </a:rPr>
              <a:t>Conferencia Internacional Proyecto </a:t>
            </a:r>
            <a:r>
              <a:rPr lang="es-ES" sz="2000" i="1" dirty="0" err="1">
                <a:solidFill>
                  <a:schemeClr val="bg1"/>
                </a:solidFill>
                <a:cs typeface="+mn-cs"/>
              </a:rPr>
              <a:t>Equity</a:t>
            </a:r>
            <a:r>
              <a:rPr lang="es-ES" sz="2000" i="1" dirty="0">
                <a:solidFill>
                  <a:schemeClr val="bg1"/>
                </a:solidFill>
                <a:cs typeface="+mn-cs"/>
              </a:rPr>
              <a:t>-LA II</a:t>
            </a:r>
          </a:p>
          <a:p>
            <a:pPr algn="ctr">
              <a:lnSpc>
                <a:spcPct val="115000"/>
              </a:lnSpc>
              <a:buClr>
                <a:srgbClr val="DE7008"/>
              </a:buClr>
              <a:defRPr/>
            </a:pPr>
            <a:endParaRPr lang="es-ES" sz="2000" i="1" dirty="0">
              <a:solidFill>
                <a:schemeClr val="bg1"/>
              </a:solidFill>
              <a:cs typeface="+mn-cs"/>
            </a:endParaRPr>
          </a:p>
          <a:p>
            <a:pPr algn="ctr">
              <a:lnSpc>
                <a:spcPct val="115000"/>
              </a:lnSpc>
              <a:buClr>
                <a:srgbClr val="DE7008"/>
              </a:buClr>
              <a:defRPr/>
            </a:pPr>
            <a:endParaRPr lang="es-ES" sz="2000" i="1" dirty="0">
              <a:solidFill>
                <a:schemeClr val="bg1"/>
              </a:solidFill>
              <a:cs typeface="+mn-cs"/>
            </a:endParaRPr>
          </a:p>
          <a:p>
            <a:pPr algn="ctr">
              <a:lnSpc>
                <a:spcPct val="115000"/>
              </a:lnSpc>
              <a:buClr>
                <a:srgbClr val="DE7008"/>
              </a:buClr>
              <a:defRPr/>
            </a:pPr>
            <a:r>
              <a:rPr lang="es-ES" sz="2000" dirty="0">
                <a:solidFill>
                  <a:schemeClr val="bg1"/>
                </a:solidFill>
                <a:cs typeface="+mn-cs"/>
              </a:rPr>
              <a:t>	</a:t>
            </a:r>
          </a:p>
          <a:p>
            <a:pPr algn="ctr">
              <a:lnSpc>
                <a:spcPct val="115000"/>
              </a:lnSpc>
              <a:buClr>
                <a:srgbClr val="DE7008"/>
              </a:buClr>
              <a:defRPr/>
            </a:pPr>
            <a:r>
              <a:rPr lang="es-ES" sz="3400" i="1" dirty="0">
                <a:solidFill>
                  <a:schemeClr val="bg1"/>
                </a:solidFill>
                <a:cs typeface="Arial" charset="0"/>
              </a:rPr>
              <a:t>Diseño e implementación de Consultorías Virtuales y Visitas inter-niveles en SSMN</a:t>
            </a:r>
          </a:p>
          <a:p>
            <a:pPr algn="ctr">
              <a:lnSpc>
                <a:spcPct val="115000"/>
              </a:lnSpc>
              <a:buClr>
                <a:srgbClr val="DE7008"/>
              </a:buClr>
              <a:defRPr/>
            </a:pPr>
            <a:endParaRPr lang="es-ES" i="1" dirty="0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115000"/>
              </a:lnSpc>
              <a:buClr>
                <a:srgbClr val="DE7008"/>
              </a:buClr>
              <a:defRPr/>
            </a:pPr>
            <a:endParaRPr lang="es-ES" i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n 8" descr="Captura de pantalla 2018-05-24 a la(s) 03.13.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08050"/>
            <a:ext cx="467995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Imagen 7" descr="Captura de pantalla 2018-05-24 a la(s) 03.13.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36838"/>
            <a:ext cx="22923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n 5" descr="Captura de pantalla 2018-05-24 a la(s) 03.13.2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973513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uadroTexto 5"/>
          <p:cNvSpPr txBox="1">
            <a:spLocks noChangeArrowheads="1"/>
          </p:cNvSpPr>
          <p:nvPr/>
        </p:nvSpPr>
        <p:spPr bwMode="auto">
          <a:xfrm>
            <a:off x="179388" y="4581525"/>
            <a:ext cx="3816350" cy="1323975"/>
          </a:xfrm>
          <a:prstGeom prst="rect">
            <a:avLst/>
          </a:prstGeom>
          <a:noFill/>
          <a:ln w="28575">
            <a:solidFill>
              <a:srgbClr val="CC2D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t-BR" sz="1600" i="1" dirty="0">
                <a:solidFill>
                  <a:srgbClr val="3366FF"/>
                </a:solidFill>
              </a:rPr>
              <a:t>CONSULTORIA VIRTUAL</a:t>
            </a:r>
            <a:r>
              <a:rPr lang="pt-BR" sz="1600" i="1" dirty="0">
                <a:solidFill>
                  <a:srgbClr val="BE1064"/>
                </a:solidFill>
              </a:rPr>
              <a:t>: </a:t>
            </a:r>
            <a:r>
              <a:rPr lang="pt-BR" sz="1600" i="1" dirty="0" err="1">
                <a:solidFill>
                  <a:srgbClr val="BE1064"/>
                </a:solidFill>
              </a:rPr>
              <a:t>Reuniones</a:t>
            </a:r>
            <a:r>
              <a:rPr lang="pt-BR" sz="1600" i="1" dirty="0">
                <a:solidFill>
                  <a:srgbClr val="BE1064"/>
                </a:solidFill>
              </a:rPr>
              <a:t> </a:t>
            </a:r>
            <a:r>
              <a:rPr lang="pt-BR" sz="1600" i="1" dirty="0" err="1">
                <a:solidFill>
                  <a:srgbClr val="BE1064"/>
                </a:solidFill>
              </a:rPr>
              <a:t>virtuales</a:t>
            </a:r>
            <a:r>
              <a:rPr lang="pt-BR" sz="1600" i="1" dirty="0">
                <a:solidFill>
                  <a:srgbClr val="BE1064"/>
                </a:solidFill>
              </a:rPr>
              <a:t> sincrónicas entre médicos </a:t>
            </a:r>
            <a:r>
              <a:rPr lang="pt-BR" sz="1600" i="1" dirty="0" err="1">
                <a:solidFill>
                  <a:srgbClr val="BE1064"/>
                </a:solidFill>
              </a:rPr>
              <a:t>y</a:t>
            </a:r>
            <a:r>
              <a:rPr lang="pt-BR" sz="1600" i="1" dirty="0">
                <a:solidFill>
                  <a:srgbClr val="BE1064"/>
                </a:solidFill>
              </a:rPr>
              <a:t> </a:t>
            </a:r>
            <a:r>
              <a:rPr lang="pt-BR" sz="1600" i="1" dirty="0" err="1">
                <a:solidFill>
                  <a:srgbClr val="BE1064"/>
                </a:solidFill>
              </a:rPr>
              <a:t>equipos</a:t>
            </a:r>
            <a:r>
              <a:rPr lang="pt-BR" sz="1600" i="1" dirty="0">
                <a:solidFill>
                  <a:srgbClr val="BE1064"/>
                </a:solidFill>
              </a:rPr>
              <a:t> de APS </a:t>
            </a:r>
            <a:r>
              <a:rPr lang="pt-BR" sz="1600" i="1" dirty="0" err="1">
                <a:solidFill>
                  <a:srgbClr val="BE1064"/>
                </a:solidFill>
              </a:rPr>
              <a:t>con</a:t>
            </a:r>
            <a:r>
              <a:rPr lang="pt-BR" sz="1600" i="1" dirty="0">
                <a:solidFill>
                  <a:srgbClr val="BE1064"/>
                </a:solidFill>
              </a:rPr>
              <a:t> médicos especialistas </a:t>
            </a:r>
            <a:r>
              <a:rPr lang="pt-BR" sz="1600" i="1" dirty="0" err="1">
                <a:solidFill>
                  <a:srgbClr val="BE1064"/>
                </a:solidFill>
              </a:rPr>
              <a:t>y</a:t>
            </a:r>
            <a:r>
              <a:rPr lang="pt-BR" sz="1600" i="1" dirty="0">
                <a:solidFill>
                  <a:srgbClr val="BE1064"/>
                </a:solidFill>
              </a:rPr>
              <a:t> </a:t>
            </a:r>
            <a:r>
              <a:rPr lang="pt-BR" sz="1600" i="1" dirty="0" err="1">
                <a:solidFill>
                  <a:srgbClr val="BE1064"/>
                </a:solidFill>
              </a:rPr>
              <a:t>equipos</a:t>
            </a:r>
            <a:r>
              <a:rPr lang="pt-BR" sz="1600" i="1" dirty="0">
                <a:solidFill>
                  <a:srgbClr val="BE1064"/>
                </a:solidFill>
              </a:rPr>
              <a:t> de nível secundário.</a:t>
            </a:r>
          </a:p>
        </p:txBody>
      </p:sp>
      <p:sp>
        <p:nvSpPr>
          <p:cNvPr id="16389" name="CuadroTexto 7"/>
          <p:cNvSpPr txBox="1">
            <a:spLocks noChangeArrowheads="1"/>
          </p:cNvSpPr>
          <p:nvPr/>
        </p:nvSpPr>
        <p:spPr bwMode="auto">
          <a:xfrm>
            <a:off x="4356100" y="4581525"/>
            <a:ext cx="4464050" cy="1754188"/>
          </a:xfrm>
          <a:prstGeom prst="rect">
            <a:avLst/>
          </a:prstGeom>
          <a:noFill/>
          <a:ln w="28575">
            <a:solidFill>
              <a:srgbClr val="CC2D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t-BR" sz="1400" i="1">
                <a:solidFill>
                  <a:srgbClr val="C40C45"/>
                </a:solidFill>
              </a:rPr>
              <a:t>Plataforma para videoconferencia, powerpoint, chat de conversación.</a:t>
            </a:r>
          </a:p>
          <a:p>
            <a:pPr>
              <a:spcAft>
                <a:spcPts val="1200"/>
              </a:spcAft>
            </a:pPr>
            <a:r>
              <a:rPr lang="pt-BR" sz="1400" i="1">
                <a:solidFill>
                  <a:srgbClr val="C40C45"/>
                </a:solidFill>
              </a:rPr>
              <a:t>Actualización de protocolos de diagnóstico y derivación, com presentación de casos por APS, análisis de conductas, aclaración de dudas. Frequencia quincenal, 90 - 120 ’</a:t>
            </a:r>
            <a:br>
              <a:rPr lang="pt-BR" sz="1400" i="1">
                <a:solidFill>
                  <a:srgbClr val="C40C45"/>
                </a:solidFill>
              </a:rPr>
            </a:br>
            <a:r>
              <a:rPr lang="pt-BR" sz="1400" i="1">
                <a:solidFill>
                  <a:srgbClr val="C40C45"/>
                </a:solidFill>
              </a:rPr>
              <a:t>10 especialidades participantes.</a:t>
            </a:r>
          </a:p>
        </p:txBody>
      </p:sp>
      <p:sp>
        <p:nvSpPr>
          <p:cNvPr id="16390" name="Rectángulo 9"/>
          <p:cNvSpPr>
            <a:spLocks noChangeArrowheads="1"/>
          </p:cNvSpPr>
          <p:nvPr/>
        </p:nvSpPr>
        <p:spPr bwMode="auto">
          <a:xfrm>
            <a:off x="398463" y="300038"/>
            <a:ext cx="2902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0" hangingPunct="0"/>
            <a:r>
              <a:rPr lang="es-ES" sz="2000" dirty="0">
                <a:solidFill>
                  <a:srgbClr val="FFFFFF"/>
                </a:solidFill>
              </a:rPr>
              <a:t>Consultorías Virtuales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161">
        <p14:gallery dir="l"/>
      </p:transition>
    </mc:Choice>
    <mc:Fallback xmlns="">
      <p:transition xmlns:p14="http://schemas.microsoft.com/office/powerpoint/2010/main" spd="slow" advTm="5016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 b="8849"/>
          <a:stretch>
            <a:fillRect/>
          </a:stretch>
        </p:blipFill>
        <p:spPr bwMode="auto">
          <a:xfrm>
            <a:off x="4572000" y="1125538"/>
            <a:ext cx="4287838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Imagen 7" descr="IMG_79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8138"/>
            <a:ext cx="38877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C:\Users\Usuario\Desktop\IAP\INDUCCIÓN\Fotos\Piloto visita 240317\Huechuraba\IMG_20170324_1025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46085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8" b="9264"/>
          <a:stretch>
            <a:fillRect/>
          </a:stretch>
        </p:blipFill>
        <p:spPr bwMode="auto">
          <a:xfrm>
            <a:off x="250825" y="1125538"/>
            <a:ext cx="43195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ángulo 6"/>
          <p:cNvSpPr>
            <a:spLocks noChangeArrowheads="1"/>
          </p:cNvSpPr>
          <p:nvPr/>
        </p:nvSpPr>
        <p:spPr bwMode="auto">
          <a:xfrm>
            <a:off x="2339975" y="3141663"/>
            <a:ext cx="4572000" cy="1908175"/>
          </a:xfrm>
          <a:prstGeom prst="rect">
            <a:avLst/>
          </a:prstGeom>
          <a:solidFill>
            <a:srgbClr val="FFFFFF"/>
          </a:solidFill>
          <a:ln w="28575">
            <a:solidFill>
              <a:srgbClr val="CC2D5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i="1">
                <a:solidFill>
                  <a:srgbClr val="0070C0"/>
                </a:solidFill>
              </a:rPr>
              <a:t>Programa de inducción al trabajo en red</a:t>
            </a:r>
          </a:p>
          <a:p>
            <a:pPr eaLnBrk="0" hangingPunct="0"/>
            <a:r>
              <a:rPr lang="pt-BR" sz="1400" i="1">
                <a:solidFill>
                  <a:srgbClr val="BE1064"/>
                </a:solidFill>
              </a:rPr>
              <a:t>Visitas entre niveles bidirecionales: ida de </a:t>
            </a:r>
          </a:p>
          <a:p>
            <a:pPr eaLnBrk="0" hangingPunct="0"/>
            <a:r>
              <a:rPr lang="pt-BR" sz="1400" i="1">
                <a:solidFill>
                  <a:srgbClr val="BE1064"/>
                </a:solidFill>
              </a:rPr>
              <a:t>equipos da APS para el Hospital San José y vice versa.</a:t>
            </a:r>
          </a:p>
          <a:p>
            <a:pPr eaLnBrk="0" hangingPunct="0"/>
            <a:r>
              <a:rPr lang="pt-BR" sz="1400" i="1">
                <a:solidFill>
                  <a:srgbClr val="BE1064"/>
                </a:solidFill>
              </a:rPr>
              <a:t>Producción de material informativo gráfico y audiovisual sobre equipos e actividades de la  Red.</a:t>
            </a:r>
          </a:p>
        </p:txBody>
      </p:sp>
      <p:sp>
        <p:nvSpPr>
          <p:cNvPr id="17414" name="Rectángulo 9"/>
          <p:cNvSpPr>
            <a:spLocks noChangeArrowheads="1"/>
          </p:cNvSpPr>
          <p:nvPr/>
        </p:nvSpPr>
        <p:spPr bwMode="auto">
          <a:xfrm>
            <a:off x="398463" y="300038"/>
            <a:ext cx="7821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0" hangingPunct="0"/>
            <a:r>
              <a:rPr lang="es-ES" sz="2000">
                <a:solidFill>
                  <a:srgbClr val="FFFFFF"/>
                </a:solidFill>
              </a:rPr>
              <a:t>Programa de Inducción al Trabajo en red </a:t>
            </a:r>
            <a:r>
              <a:rPr lang="mr-IN" sz="2000">
                <a:solidFill>
                  <a:srgbClr val="FFFFFF"/>
                </a:solidFill>
              </a:rPr>
              <a:t>–</a:t>
            </a:r>
            <a:r>
              <a:rPr lang="es-ES" sz="2000">
                <a:solidFill>
                  <a:srgbClr val="FFFFFF"/>
                </a:solidFill>
              </a:rPr>
              <a:t> Visitas Inter- niveles</a:t>
            </a:r>
            <a:endParaRPr lang="pt-PT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29374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79512" y="1412776"/>
            <a:ext cx="1403708" cy="307777"/>
          </a:xfrm>
          <a:prstGeom prst="rect">
            <a:avLst/>
          </a:prstGeom>
          <a:solidFill>
            <a:srgbClr val="C70044"/>
          </a:solidFill>
        </p:spPr>
        <p:txBody>
          <a:bodyPr wrap="square" rtlCol="0">
            <a:spAutoFit/>
          </a:bodyPr>
          <a:lstStyle/>
          <a:p>
            <a:r>
              <a:rPr lang="es-ES" sz="1400" dirty="0" err="1"/>
              <a:t>Ma</a:t>
            </a:r>
            <a:r>
              <a:rPr lang="es-ES" sz="1400" dirty="0"/>
              <a:t>, Jul, 2017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9512" y="836712"/>
            <a:ext cx="1944216" cy="307777"/>
          </a:xfrm>
          <a:prstGeom prst="rect">
            <a:avLst/>
          </a:prstGeom>
          <a:solidFill>
            <a:srgbClr val="C70044"/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Jul, Ag, </a:t>
            </a:r>
            <a:r>
              <a:rPr lang="es-ES" sz="1400" dirty="0" err="1"/>
              <a:t>Sep</a:t>
            </a:r>
            <a:r>
              <a:rPr lang="es-ES" sz="1400" dirty="0"/>
              <a:t> 2017</a:t>
            </a:r>
          </a:p>
        </p:txBody>
      </p:sp>
      <p:cxnSp>
        <p:nvCxnSpPr>
          <p:cNvPr id="12" name="Conector recto 11"/>
          <p:cNvCxnSpPr/>
          <p:nvPr/>
        </p:nvCxnSpPr>
        <p:spPr bwMode="auto">
          <a:xfrm>
            <a:off x="107504" y="836712"/>
            <a:ext cx="0" cy="5760640"/>
          </a:xfrm>
          <a:prstGeom prst="line">
            <a:avLst/>
          </a:prstGeom>
          <a:noFill/>
          <a:ln w="38100" cap="flat" cmpd="dbl" algn="ctr">
            <a:solidFill>
              <a:srgbClr val="C70044"/>
            </a:solidFill>
            <a:prstDash val="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Agrupar 39"/>
          <p:cNvGrpSpPr/>
          <p:nvPr/>
        </p:nvGrpSpPr>
        <p:grpSpPr>
          <a:xfrm>
            <a:off x="179512" y="4474411"/>
            <a:ext cx="3789485" cy="645101"/>
            <a:chOff x="179512" y="4474411"/>
            <a:chExt cx="3789485" cy="645101"/>
          </a:xfrm>
        </p:grpSpPr>
        <p:sp>
          <p:nvSpPr>
            <p:cNvPr id="7" name="CuadroTexto 6"/>
            <p:cNvSpPr txBox="1"/>
            <p:nvPr/>
          </p:nvSpPr>
          <p:spPr>
            <a:xfrm>
              <a:off x="179512" y="4797152"/>
              <a:ext cx="1368152" cy="307777"/>
            </a:xfrm>
            <a:prstGeom prst="rect">
              <a:avLst/>
            </a:prstGeom>
            <a:solidFill>
              <a:srgbClr val="C70044"/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Di, En 2016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6" b="8849"/>
            <a:stretch>
              <a:fillRect/>
            </a:stretch>
          </p:blipFill>
          <p:spPr bwMode="auto">
            <a:xfrm rot="21232090">
              <a:off x="2147685" y="4625269"/>
              <a:ext cx="852940" cy="494243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6" descr="IMG_2435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3125">
              <a:off x="3307890" y="4474411"/>
              <a:ext cx="661107" cy="495447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Imagen 8" descr="IMG_799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326">
            <a:off x="3756477" y="1707368"/>
            <a:ext cx="1013431" cy="6757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Marcador de contenido 3" descr="Captura de pantalla 2017-08-03 a la(s) 02.58.0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r="6323"/>
          <a:stretch>
            <a:fillRect/>
          </a:stretch>
        </p:blipFill>
        <p:spPr bwMode="auto">
          <a:xfrm rot="21114721">
            <a:off x="5061181" y="1505196"/>
            <a:ext cx="1029470" cy="6945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Imagen 22" descr="IMG_315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720">
            <a:off x="6276287" y="1356747"/>
            <a:ext cx="1137966" cy="8534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Imagen 1" descr="Captura de pantalla 2017-10-10 a la(s) 03.51.0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648">
            <a:off x="7691511" y="1227054"/>
            <a:ext cx="650232" cy="8473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9512" y="6309320"/>
            <a:ext cx="1331640" cy="307777"/>
          </a:xfrm>
          <a:prstGeom prst="rect">
            <a:avLst/>
          </a:prstGeom>
          <a:solidFill>
            <a:srgbClr val="C70044"/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Ag 2016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1691680" y="5229200"/>
            <a:ext cx="2088232" cy="1440160"/>
            <a:chOff x="1691680" y="5229200"/>
            <a:chExt cx="2088232" cy="1440160"/>
          </a:xfrm>
        </p:grpSpPr>
        <p:sp>
          <p:nvSpPr>
            <p:cNvPr id="25" name="CuadroTexto 13"/>
            <p:cNvSpPr txBox="1">
              <a:spLocks noChangeArrowheads="1"/>
            </p:cNvSpPr>
            <p:nvPr/>
          </p:nvSpPr>
          <p:spPr bwMode="auto">
            <a:xfrm>
              <a:off x="1691680" y="6146140"/>
              <a:ext cx="2088232" cy="523220"/>
            </a:xfrm>
            <a:prstGeom prst="rect">
              <a:avLst/>
            </a:prstGeom>
            <a:noFill/>
            <a:ln w="38100">
              <a:solidFill>
                <a:srgbClr val="97BE0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Mesa de trabajo: mesa de comunicaciones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CuadroTexto 10"/>
            <p:cNvSpPr txBox="1">
              <a:spLocks noChangeArrowheads="1"/>
            </p:cNvSpPr>
            <p:nvPr/>
          </p:nvSpPr>
          <p:spPr bwMode="auto">
            <a:xfrm>
              <a:off x="1691680" y="5229200"/>
              <a:ext cx="2046288" cy="83099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600" dirty="0">
                  <a:solidFill>
                    <a:schemeClr val="tx1"/>
                  </a:solidFill>
                </a:rPr>
                <a:t>Mesa de trabajo: de inducción al trabajo en red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Imagen 27" descr="IMG_932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447">
            <a:off x="1174313" y="2291712"/>
            <a:ext cx="933291" cy="6789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" name="Imagen 8" descr="Captura de pantalla 2018-05-24 a la(s) 03.13.1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574">
            <a:off x="2549627" y="1940846"/>
            <a:ext cx="1074303" cy="795138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Agrupar 40"/>
          <p:cNvGrpSpPr/>
          <p:nvPr/>
        </p:nvGrpSpPr>
        <p:grpSpPr>
          <a:xfrm>
            <a:off x="4295678" y="4148741"/>
            <a:ext cx="1804972" cy="697330"/>
            <a:chOff x="4295678" y="4148741"/>
            <a:chExt cx="1804972" cy="697330"/>
          </a:xfrm>
        </p:grpSpPr>
        <p:pic>
          <p:nvPicPr>
            <p:cNvPr id="34" name="Imagen 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63081">
              <a:off x="4295678" y="4224932"/>
              <a:ext cx="578595" cy="62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n 38" descr="Captura de pantalla 2019-06-24 a la(s) 01.15.09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5069">
              <a:off x="5392269" y="4148741"/>
              <a:ext cx="708381" cy="509104"/>
            </a:xfrm>
            <a:prstGeom prst="rect">
              <a:avLst/>
            </a:prstGeom>
          </p:spPr>
        </p:pic>
      </p:grpSp>
      <p:sp>
        <p:nvSpPr>
          <p:cNvPr id="46" name="CuadroTexto 108"/>
          <p:cNvSpPr txBox="1">
            <a:spLocks noChangeArrowheads="1"/>
          </p:cNvSpPr>
          <p:nvPr/>
        </p:nvSpPr>
        <p:spPr bwMode="auto">
          <a:xfrm>
            <a:off x="6355597" y="5517232"/>
            <a:ext cx="2771800" cy="1200329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 sz="1800" dirty="0">
                <a:solidFill>
                  <a:srgbClr val="808003"/>
                </a:solidFill>
              </a:rPr>
              <a:t>A dic. 2017: 19 VC: </a:t>
            </a:r>
          </a:p>
          <a:p>
            <a:pPr algn="ctr"/>
            <a:r>
              <a:rPr lang="es-ES" sz="1800" dirty="0">
                <a:solidFill>
                  <a:srgbClr val="808003"/>
                </a:solidFill>
              </a:rPr>
              <a:t>233 participantes</a:t>
            </a:r>
          </a:p>
          <a:p>
            <a:pPr algn="ctr"/>
            <a:r>
              <a:rPr lang="es-ES" sz="1800" dirty="0">
                <a:solidFill>
                  <a:srgbClr val="808003"/>
                </a:solidFill>
              </a:rPr>
              <a:t>10 especialidades</a:t>
            </a:r>
          </a:p>
          <a:p>
            <a:pPr algn="ctr"/>
            <a:r>
              <a:rPr lang="es-ES" sz="1800" dirty="0" err="1">
                <a:solidFill>
                  <a:srgbClr val="808003"/>
                </a:solidFill>
              </a:rPr>
              <a:t>Prom</a:t>
            </a:r>
            <a:r>
              <a:rPr lang="es-ES" sz="1800" dirty="0">
                <a:solidFill>
                  <a:srgbClr val="808003"/>
                </a:solidFill>
              </a:rPr>
              <a:t>: 33</a:t>
            </a:r>
            <a:endParaRPr lang="en-US" sz="1800" dirty="0">
              <a:solidFill>
                <a:srgbClr val="808003"/>
              </a:solidFill>
            </a:endParaRPr>
          </a:p>
        </p:txBody>
      </p:sp>
      <p:sp>
        <p:nvSpPr>
          <p:cNvPr id="47" name="CuadroTexto 108"/>
          <p:cNvSpPr txBox="1">
            <a:spLocks noChangeArrowheads="1"/>
          </p:cNvSpPr>
          <p:nvPr/>
        </p:nvSpPr>
        <p:spPr bwMode="auto">
          <a:xfrm>
            <a:off x="6372798" y="3998674"/>
            <a:ext cx="2736304" cy="14465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 sz="1800" dirty="0">
                <a:solidFill>
                  <a:srgbClr val="C70044"/>
                </a:solidFill>
              </a:rPr>
              <a:t>2017: 4 VI</a:t>
            </a:r>
          </a:p>
          <a:p>
            <a:pPr algn="ctr"/>
            <a:r>
              <a:rPr lang="es-ES" sz="1800" dirty="0">
                <a:solidFill>
                  <a:srgbClr val="C70044"/>
                </a:solidFill>
              </a:rPr>
              <a:t> 30 médicos/as AE/APS</a:t>
            </a:r>
          </a:p>
          <a:p>
            <a:pPr algn="ctr"/>
            <a:r>
              <a:rPr lang="es-ES" sz="1600" dirty="0">
                <a:solidFill>
                  <a:srgbClr val="C70044"/>
                </a:solidFill>
              </a:rPr>
              <a:t>170 profesionales equipos</a:t>
            </a:r>
          </a:p>
          <a:p>
            <a:pPr algn="ctr"/>
            <a:r>
              <a:rPr lang="es-ES" sz="1800" dirty="0">
                <a:solidFill>
                  <a:srgbClr val="C70044"/>
                </a:solidFill>
              </a:rPr>
              <a:t>Material audiovisual y gráfico</a:t>
            </a:r>
          </a:p>
        </p:txBody>
      </p:sp>
      <p:pic>
        <p:nvPicPr>
          <p:cNvPr id="50" name="Imagen 49" descr="IMG_0902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6120680" cy="6672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>
                <a:latin typeface="Arial" charset="0"/>
                <a:ea typeface="MS PGothic" charset="0"/>
              </a:rPr>
              <a:t>Fases del proceso: suma de espacios y actores</a:t>
            </a:r>
          </a:p>
        </p:txBody>
      </p:sp>
      <p:grpSp>
        <p:nvGrpSpPr>
          <p:cNvPr id="8" name="Agrupar 7"/>
          <p:cNvGrpSpPr>
            <a:grpSpLocks/>
          </p:cNvGrpSpPr>
          <p:nvPr/>
        </p:nvGrpSpPr>
        <p:grpSpPr bwMode="auto">
          <a:xfrm>
            <a:off x="1912938" y="1417638"/>
            <a:ext cx="6835775" cy="2635250"/>
            <a:chOff x="1913314" y="1417906"/>
            <a:chExt cx="6836093" cy="2634198"/>
          </a:xfrm>
        </p:grpSpPr>
        <p:sp>
          <p:nvSpPr>
            <p:cNvPr id="15366" name="Rectángulo 4"/>
            <p:cNvSpPr>
              <a:spLocks noChangeArrowheads="1"/>
            </p:cNvSpPr>
            <p:nvPr/>
          </p:nvSpPr>
          <p:spPr bwMode="auto">
            <a:xfrm>
              <a:off x="4860032" y="2420888"/>
              <a:ext cx="3889375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ES" sz="2000" b="0">
                  <a:solidFill>
                    <a:schemeClr val="tx1"/>
                  </a:solidFill>
                </a:rPr>
                <a:t>Agregación de instancias, incorporación progresiva de gestores, profesionales, sumando roles y participantes. </a:t>
              </a:r>
            </a:p>
            <a:p>
              <a:endParaRPr lang="es-ES" sz="2000" b="0">
                <a:solidFill>
                  <a:schemeClr val="tx1"/>
                </a:solidFill>
              </a:endParaRPr>
            </a:p>
          </p:txBody>
        </p:sp>
        <p:pic>
          <p:nvPicPr>
            <p:cNvPr id="15367" name="Imagen 7" descr="doodle-1388119_128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0345">
              <a:off x="1913314" y="1417906"/>
              <a:ext cx="2932112" cy="249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Rectángulo 8"/>
          <p:cNvSpPr>
            <a:spLocks noChangeArrowheads="1"/>
          </p:cNvSpPr>
          <p:nvPr/>
        </p:nvSpPr>
        <p:spPr bwMode="auto">
          <a:xfrm>
            <a:off x="755650" y="378936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b="0">
                <a:solidFill>
                  <a:srgbClr val="000000"/>
                </a:solidFill>
              </a:rPr>
              <a:t>Estructuras de participación estables y abiertas  </a:t>
            </a:r>
          </a:p>
        </p:txBody>
      </p:sp>
      <p:pic>
        <p:nvPicPr>
          <p:cNvPr id="7" name="Imagen 6" descr="Captura de pantalla 2017-06-26 a la(s) 04.13.1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842803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9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87057"/>
              </p:ext>
            </p:extLst>
          </p:nvPr>
        </p:nvGraphicFramePr>
        <p:xfrm>
          <a:off x="323528" y="1325796"/>
          <a:ext cx="8653462" cy="952500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Selección, diseño y evaluación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Devolución línea de base, reflexión colectiva, problematización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Diseño abierto a cambios, monitoreo y ajustes participación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94" name="Google Shape;108;p19"/>
          <p:cNvSpPr txBox="1">
            <a:spLocks noChangeArrowheads="1"/>
          </p:cNvSpPr>
          <p:nvPr/>
        </p:nvSpPr>
        <p:spPr bwMode="auto">
          <a:xfrm>
            <a:off x="2123728" y="908720"/>
            <a:ext cx="3094038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Consultorías Virtuales	</a:t>
            </a:r>
            <a:endParaRPr lang="es-ES"/>
          </a:p>
        </p:txBody>
      </p:sp>
      <p:sp>
        <p:nvSpPr>
          <p:cNvPr id="20495" name="Google Shape;109;p19"/>
          <p:cNvSpPr txBox="1">
            <a:spLocks noChangeArrowheads="1"/>
          </p:cNvSpPr>
          <p:nvPr/>
        </p:nvSpPr>
        <p:spPr bwMode="auto">
          <a:xfrm>
            <a:off x="5436096" y="908720"/>
            <a:ext cx="3397250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Visitas Interniveles</a:t>
            </a:r>
            <a:endParaRPr lang="es-E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60350"/>
            <a:ext cx="9144000" cy="647700"/>
          </a:xfrm>
          <a:prstGeom prst="rect">
            <a:avLst/>
          </a:prstGeom>
        </p:spPr>
        <p:txBody>
          <a:bodyPr/>
          <a:lstStyle>
            <a:lvl1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2pPr>
            <a:lvl3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3pPr>
            <a:lvl4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4pPr>
            <a:lvl5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5pPr>
            <a:lvl6pPr marL="9080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3652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8224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796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2200" dirty="0">
                <a:latin typeface="Arial" charset="0"/>
                <a:cs typeface="+mj-cs"/>
              </a:rPr>
              <a:t>Opiniones sobre proceso IAP y contenido de intervenciones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3528" y="3933056"/>
            <a:ext cx="8640960" cy="1477328"/>
          </a:xfrm>
          <a:prstGeom prst="rect">
            <a:avLst/>
          </a:prstGeom>
          <a:solidFill>
            <a:srgbClr val="C70044"/>
          </a:solidFill>
        </p:spPr>
        <p:txBody>
          <a:bodyPr wrap="square" rtlCol="0">
            <a:spAutoFit/>
          </a:bodyPr>
          <a:lstStyle/>
          <a:p>
            <a:r>
              <a:rPr lang="es-ES" sz="1800" i="1" dirty="0"/>
              <a:t>“objetivar y relevar el problema de la fragmentación y de la falta de coordinación entre los distintos niveles y dispositivos, creo que es como un antes y después bien marcado (</a:t>
            </a:r>
            <a:r>
              <a:rPr lang="mr-IN" sz="1800" i="1" dirty="0"/>
              <a:t>…</a:t>
            </a:r>
            <a:r>
              <a:rPr lang="es-ES_tradnl" sz="1800" i="1" dirty="0"/>
              <a:t>) </a:t>
            </a:r>
            <a:r>
              <a:rPr lang="es-ES" sz="1800" i="1" dirty="0"/>
              <a:t>en un nivel más protagónico, ¿qué tanta chance existe de abordar desde esta perspectiva una mejora en conjunto?” </a:t>
            </a:r>
            <a:r>
              <a:rPr lang="es-CL" sz="1800" i="1" dirty="0"/>
              <a:t>(E9 gestora SS Red Norte)</a:t>
            </a:r>
            <a:r>
              <a:rPr lang="es-CL" sz="1800" dirty="0">
                <a:effectLst/>
              </a:rPr>
              <a:t> </a:t>
            </a:r>
            <a:endParaRPr lang="es-ES" sz="1800" i="1" dirty="0"/>
          </a:p>
        </p:txBody>
      </p:sp>
    </p:spTree>
    <p:extLst>
      <p:ext uri="{BB962C8B-B14F-4D97-AF65-F5344CB8AC3E}">
        <p14:creationId xmlns:p14="http://schemas.microsoft.com/office/powerpoint/2010/main" val="40256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934"/>
              </p:ext>
            </p:extLst>
          </p:nvPr>
        </p:nvGraphicFramePr>
        <p:xfrm>
          <a:off x="323528" y="1325796"/>
          <a:ext cx="8653462" cy="1866900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Selección, diseño y evaluación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Devolución línea de base, reflexión colectiva, problematización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Diseño abierto a cambios, monitoreo y ajustes participación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Método IAP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Relaciones y diálogo horizontales, proceso articulado, ordenado y organizado, con apertura, flexibilidad y creatividad. Sistematización y rigor metodológico-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4" name="Google Shape;108;p19"/>
          <p:cNvSpPr txBox="1">
            <a:spLocks noChangeArrowheads="1"/>
          </p:cNvSpPr>
          <p:nvPr/>
        </p:nvSpPr>
        <p:spPr bwMode="auto">
          <a:xfrm>
            <a:off x="2123728" y="908720"/>
            <a:ext cx="3094038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Consultorías Virtuales	</a:t>
            </a:r>
            <a:endParaRPr lang="es-ES"/>
          </a:p>
        </p:txBody>
      </p:sp>
      <p:sp>
        <p:nvSpPr>
          <p:cNvPr id="20495" name="Google Shape;109;p19"/>
          <p:cNvSpPr txBox="1">
            <a:spLocks noChangeArrowheads="1"/>
          </p:cNvSpPr>
          <p:nvPr/>
        </p:nvSpPr>
        <p:spPr bwMode="auto">
          <a:xfrm>
            <a:off x="5436096" y="908720"/>
            <a:ext cx="3397250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Visitas Interniveles</a:t>
            </a:r>
            <a:endParaRPr lang="es-E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60350"/>
            <a:ext cx="9144000" cy="647700"/>
          </a:xfrm>
          <a:prstGeom prst="rect">
            <a:avLst/>
          </a:prstGeom>
        </p:spPr>
        <p:txBody>
          <a:bodyPr/>
          <a:lstStyle>
            <a:lvl1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2pPr>
            <a:lvl3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3pPr>
            <a:lvl4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4pPr>
            <a:lvl5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5pPr>
            <a:lvl6pPr marL="9080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3652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8224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796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2200" dirty="0">
                <a:latin typeface="Arial" charset="0"/>
                <a:cs typeface="+mj-cs"/>
              </a:rPr>
              <a:t>Opiniones sobre proceso IAP y contenido de intervenciones</a:t>
            </a:r>
          </a:p>
        </p:txBody>
      </p:sp>
    </p:spTree>
    <p:extLst>
      <p:ext uri="{BB962C8B-B14F-4D97-AF65-F5344CB8AC3E}">
        <p14:creationId xmlns:p14="http://schemas.microsoft.com/office/powerpoint/2010/main" val="294725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160324"/>
              </p:ext>
            </p:extLst>
          </p:nvPr>
        </p:nvGraphicFramePr>
        <p:xfrm>
          <a:off x="323528" y="1325796"/>
          <a:ext cx="8653462" cy="2689860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Selección, diseño y evaluación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3B3B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Devolución línea de base, reflexión colectiva, problematización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3B3B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Diseño abierto a cambios, monitoreo y ajustes participación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Método IAP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lang="es-CO" sz="1800" b="1" dirty="0">
                          <a:solidFill>
                            <a:srgbClr val="B3B3B3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Relaciones y diálogo horizontales, proceso articulado, ordenado y organizado, con apertura, flexibilidad y creatividad. Sistematización y rigor metodológico-</a:t>
                      </a:r>
                    </a:p>
                    <a:p>
                      <a:pPr marL="0" marR="0" lvl="0" indent="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ES" sz="1800" b="1" i="0" u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Participación activa en decisiones de diseño, actividades para implementación, evaluación y su análisis para mejora de la intervención</a:t>
                      </a:r>
                      <a:endParaRPr lang="es-ES" b="1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4" name="Google Shape;108;p19"/>
          <p:cNvSpPr txBox="1">
            <a:spLocks noChangeArrowheads="1"/>
          </p:cNvSpPr>
          <p:nvPr/>
        </p:nvSpPr>
        <p:spPr bwMode="auto">
          <a:xfrm>
            <a:off x="2123728" y="908720"/>
            <a:ext cx="3094038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Consultorías Virtuales	</a:t>
            </a:r>
            <a:endParaRPr lang="es-ES"/>
          </a:p>
        </p:txBody>
      </p:sp>
      <p:sp>
        <p:nvSpPr>
          <p:cNvPr id="20495" name="Google Shape;109;p19"/>
          <p:cNvSpPr txBox="1">
            <a:spLocks noChangeArrowheads="1"/>
          </p:cNvSpPr>
          <p:nvPr/>
        </p:nvSpPr>
        <p:spPr bwMode="auto">
          <a:xfrm>
            <a:off x="5436096" y="908720"/>
            <a:ext cx="3397250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Visitas Interniveles</a:t>
            </a:r>
            <a:endParaRPr lang="es-E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60350"/>
            <a:ext cx="9144000" cy="647700"/>
          </a:xfrm>
          <a:prstGeom prst="rect">
            <a:avLst/>
          </a:prstGeom>
        </p:spPr>
        <p:txBody>
          <a:bodyPr/>
          <a:lstStyle>
            <a:lvl1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2pPr>
            <a:lvl3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3pPr>
            <a:lvl4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4pPr>
            <a:lvl5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5pPr>
            <a:lvl6pPr marL="9080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3652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8224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796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2200" dirty="0">
                <a:latin typeface="Arial" charset="0"/>
                <a:cs typeface="+mj-cs"/>
              </a:rPr>
              <a:t>Opiniones sobre proceso IAP y contenido de intervenciones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27584" y="4365104"/>
            <a:ext cx="7920037" cy="2123658"/>
          </a:xfrm>
          <a:prstGeom prst="rect">
            <a:avLst/>
          </a:prstGeom>
          <a:solidFill>
            <a:srgbClr val="C70044"/>
          </a:soli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L" sz="1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i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“Lo interesante es que el diseño de qué estrategias son las que se van a implementar salen de un consenso del trabajo del equipo, (</a:t>
            </a:r>
            <a:r>
              <a:rPr lang="mr-IN" sz="1600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es-ES_tradnl" sz="1600" i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) </a:t>
            </a:r>
            <a:r>
              <a:rPr lang="es-CL" sz="1600" i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entonces cuando es una idea, una estrategia que parte del grupo, ya parte con todo el mundo dispuesto, comprometido para el proceso de implementación, que sabíamos que iba a implicar una serie de desafíos. Yo diría que eso es lo relevante de lo que fue el diseño de ambas iniciativas. (EG1 CCL Red Norte)</a:t>
            </a:r>
            <a:r>
              <a:rPr lang="es-ES" sz="1800" i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”</a:t>
            </a:r>
            <a:endParaRPr lang="es-CL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L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37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07383"/>
              </p:ext>
            </p:extLst>
          </p:nvPr>
        </p:nvGraphicFramePr>
        <p:xfrm>
          <a:off x="323528" y="1325796"/>
          <a:ext cx="8653462" cy="3878580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Selección, diseño y evaluación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3B3B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Devolución línea de base, reflexión colectiva, problematización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3B3B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Diseño abierto a cambios, monitoreo y ajustes participación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Método IAP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lang="es-CO" sz="1800" b="1" dirty="0">
                          <a:solidFill>
                            <a:srgbClr val="B3B3B3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Relaciones y diálogo horizontales, proceso articulado, ordenado y organizado, con apertura, flexibilidad y creatividad. Sistematización y rigor metodológico-</a:t>
                      </a:r>
                    </a:p>
                    <a:p>
                      <a:pPr marL="0" marR="0" lvl="0" indent="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ES" sz="1800" b="1" i="0" u="none" dirty="0">
                          <a:solidFill>
                            <a:srgbClr val="B3B3B3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Participación activa en decisiones de diseño, actividades para implementación, evaluación y su análisis para mejora de la intervención</a:t>
                      </a:r>
                      <a:endParaRPr lang="es-ES" b="1" dirty="0">
                        <a:solidFill>
                          <a:srgbClr val="B3B3B3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Rol CCL y EI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Rol articulador y liderazgo CCL: unidad de enlace HSJ;  instalación, compromiso y suma de actores</a:t>
                      </a:r>
                    </a:p>
                    <a:p>
                      <a:pPr marL="0" marR="0" lvl="0" indent="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respaldo institucional actores Red, tiempos protegidos, recursos. Empoderamiento de CCL y sus actores.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494" name="Google Shape;108;p19"/>
          <p:cNvSpPr txBox="1">
            <a:spLocks noChangeArrowheads="1"/>
          </p:cNvSpPr>
          <p:nvPr/>
        </p:nvSpPr>
        <p:spPr bwMode="auto">
          <a:xfrm>
            <a:off x="2123728" y="908720"/>
            <a:ext cx="3094038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Consultorías Virtuales	</a:t>
            </a:r>
            <a:endParaRPr lang="es-ES"/>
          </a:p>
        </p:txBody>
      </p:sp>
      <p:sp>
        <p:nvSpPr>
          <p:cNvPr id="20495" name="Google Shape;109;p19"/>
          <p:cNvSpPr txBox="1">
            <a:spLocks noChangeArrowheads="1"/>
          </p:cNvSpPr>
          <p:nvPr/>
        </p:nvSpPr>
        <p:spPr bwMode="auto">
          <a:xfrm>
            <a:off x="5436096" y="908720"/>
            <a:ext cx="3397250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Visitas Interniveles</a:t>
            </a:r>
            <a:endParaRPr lang="es-E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60350"/>
            <a:ext cx="9144000" cy="647700"/>
          </a:xfrm>
          <a:prstGeom prst="rect">
            <a:avLst/>
          </a:prstGeom>
        </p:spPr>
        <p:txBody>
          <a:bodyPr/>
          <a:lstStyle>
            <a:lvl1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2pPr>
            <a:lvl3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3pPr>
            <a:lvl4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4pPr>
            <a:lvl5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5pPr>
            <a:lvl6pPr marL="9080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3652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8224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796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2200" dirty="0">
                <a:latin typeface="Arial" charset="0"/>
                <a:cs typeface="+mj-cs"/>
              </a:rPr>
              <a:t>Opiniones sobre proceso IAP y contenido de intervenciones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1520" y="5517232"/>
            <a:ext cx="8532440" cy="1200329"/>
          </a:xfrm>
          <a:prstGeom prst="rect">
            <a:avLst/>
          </a:prstGeom>
          <a:solidFill>
            <a:srgbClr val="C70044"/>
          </a:solidFill>
        </p:spPr>
        <p:txBody>
          <a:bodyPr wrap="square" rtlCol="0">
            <a:spAutoFit/>
          </a:bodyPr>
          <a:lstStyle/>
          <a:p>
            <a:r>
              <a:rPr lang="es-ES" sz="1800" i="1" dirty="0"/>
              <a:t>“yo creo que la disposición, las ganas, la organización, bueno partió desde el departamento de salud, ellos estaban como liderando el tema (</a:t>
            </a:r>
            <a:r>
              <a:rPr lang="mr-IN" sz="1800" i="1" dirty="0"/>
              <a:t>…</a:t>
            </a:r>
            <a:r>
              <a:rPr lang="es-ES_tradnl" sz="1800" i="1" dirty="0"/>
              <a:t>) </a:t>
            </a:r>
            <a:r>
              <a:rPr lang="es-ES" sz="1800" i="1" dirty="0"/>
              <a:t>nosotros... de nuestra parte hubo una buena disposición” </a:t>
            </a:r>
            <a:r>
              <a:rPr lang="es-CL" sz="1800" i="1" dirty="0"/>
              <a:t>(E11 Adm APS Red Norte)</a:t>
            </a:r>
            <a:r>
              <a:rPr lang="es-CL" sz="1800" dirty="0">
                <a:effectLst/>
              </a:rPr>
              <a:t> </a:t>
            </a:r>
            <a:endParaRPr lang="es-ES" sz="1800" i="1" dirty="0"/>
          </a:p>
        </p:txBody>
      </p:sp>
    </p:spTree>
    <p:extLst>
      <p:ext uri="{BB962C8B-B14F-4D97-AF65-F5344CB8AC3E}">
        <p14:creationId xmlns:p14="http://schemas.microsoft.com/office/powerpoint/2010/main" val="12978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25072"/>
              </p:ext>
            </p:extLst>
          </p:nvPr>
        </p:nvGraphicFramePr>
        <p:xfrm>
          <a:off x="323528" y="1325796"/>
          <a:ext cx="8653462" cy="4792980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Selección, diseño y evaluación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3B3B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Devolución línea de base, reflexión colectiva, problematización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3B3B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Diseño abierto a cambios, monitoreo y ajustes participación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Método IAP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lang="es-CO" sz="1800" b="1" dirty="0">
                          <a:solidFill>
                            <a:srgbClr val="B3B3B3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Relaciones y diálogo horizontales, proceso articulado, ordenado y organizado, con apertura, flexibilidad y creatividad. Sistematización y rigor metodológico-</a:t>
                      </a:r>
                    </a:p>
                    <a:p>
                      <a:pPr marL="0" marR="0" lvl="0" indent="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ES" sz="1800" b="1" i="0" u="none" dirty="0">
                          <a:solidFill>
                            <a:srgbClr val="B3B3B3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Participación activa en decisiones de diseño, actividades para implementación, evaluación y su análisis para mejora de la intervención</a:t>
                      </a:r>
                      <a:endParaRPr lang="es-ES" b="1" dirty="0">
                        <a:solidFill>
                          <a:srgbClr val="B3B3B3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Rol CCL y EI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3B3B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Rol articulador y liderazgo CCL: unidad de enlace HSJ;  instalación, compromiso y suma de actores</a:t>
                      </a:r>
                    </a:p>
                    <a:p>
                      <a:pPr marL="0" marR="0" lvl="0" indent="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3B3B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respaldo institucional actores Red, tiempos protegidos, recursos. Empoderamiento de CCL y sus actores.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12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Equipo de Investigación, actor externo, facilita incorporación y diálogo de los distintos actores de la Red.</a:t>
                      </a:r>
                    </a:p>
                    <a:p>
                      <a:pPr marL="0" marR="0" lvl="0" indent="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aporta método, credibilidad y constancia al proceso.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494" name="Google Shape;108;p19"/>
          <p:cNvSpPr txBox="1">
            <a:spLocks noChangeArrowheads="1"/>
          </p:cNvSpPr>
          <p:nvPr/>
        </p:nvSpPr>
        <p:spPr bwMode="auto">
          <a:xfrm>
            <a:off x="2123728" y="908720"/>
            <a:ext cx="3094038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Consultorías Virtuales	</a:t>
            </a:r>
            <a:endParaRPr lang="es-ES"/>
          </a:p>
        </p:txBody>
      </p:sp>
      <p:sp>
        <p:nvSpPr>
          <p:cNvPr id="20495" name="Google Shape;109;p19"/>
          <p:cNvSpPr txBox="1">
            <a:spLocks noChangeArrowheads="1"/>
          </p:cNvSpPr>
          <p:nvPr/>
        </p:nvSpPr>
        <p:spPr bwMode="auto">
          <a:xfrm>
            <a:off x="5436096" y="908720"/>
            <a:ext cx="3397250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Visitas Interniveles</a:t>
            </a:r>
            <a:endParaRPr lang="es-E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60350"/>
            <a:ext cx="9144000" cy="647700"/>
          </a:xfrm>
          <a:prstGeom prst="rect">
            <a:avLst/>
          </a:prstGeom>
        </p:spPr>
        <p:txBody>
          <a:bodyPr/>
          <a:lstStyle>
            <a:lvl1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2pPr>
            <a:lvl3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3pPr>
            <a:lvl4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4pPr>
            <a:lvl5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5pPr>
            <a:lvl6pPr marL="9080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3652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8224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796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2200" dirty="0">
                <a:latin typeface="Arial" charset="0"/>
                <a:cs typeface="+mj-cs"/>
              </a:rPr>
              <a:t>Opiniones sobre proceso IAP y contenido de intervenciones</a:t>
            </a:r>
          </a:p>
        </p:txBody>
      </p:sp>
    </p:spTree>
    <p:extLst>
      <p:ext uri="{BB962C8B-B14F-4D97-AF65-F5344CB8AC3E}">
        <p14:creationId xmlns:p14="http://schemas.microsoft.com/office/powerpoint/2010/main" val="312002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63605"/>
              </p:ext>
            </p:extLst>
          </p:nvPr>
        </p:nvGraphicFramePr>
        <p:xfrm>
          <a:off x="311026" y="1484784"/>
          <a:ext cx="8509446" cy="1813560"/>
        </p:xfrm>
        <a:graphic>
          <a:graphicData uri="http://schemas.openxmlformats.org/drawingml/2006/table">
            <a:tbl>
              <a:tblPr/>
              <a:tblGrid>
                <a:gridCol w="17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Contenido, metodología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</a:rPr>
                        <a:t>Construcción de acuerdos referencia y actualización patologías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</a:rPr>
                        <a:t>Participación creciente de APS, preparación y presentación de casos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94" name="Google Shape;108;p19"/>
          <p:cNvSpPr txBox="1">
            <a:spLocks noChangeArrowheads="1"/>
          </p:cNvSpPr>
          <p:nvPr/>
        </p:nvSpPr>
        <p:spPr bwMode="auto">
          <a:xfrm>
            <a:off x="2146300" y="1016000"/>
            <a:ext cx="3094038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Consultorías Virtuales	</a:t>
            </a:r>
            <a:endParaRPr lang="es-ES"/>
          </a:p>
        </p:txBody>
      </p:sp>
      <p:sp>
        <p:nvSpPr>
          <p:cNvPr id="20495" name="Google Shape;109;p19"/>
          <p:cNvSpPr txBox="1">
            <a:spLocks noChangeArrowheads="1"/>
          </p:cNvSpPr>
          <p:nvPr/>
        </p:nvSpPr>
        <p:spPr bwMode="auto">
          <a:xfrm>
            <a:off x="5487988" y="1016000"/>
            <a:ext cx="3397250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Visitas Interniveles</a:t>
            </a:r>
            <a:endParaRPr lang="es-E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60350"/>
            <a:ext cx="9144000" cy="647700"/>
          </a:xfrm>
          <a:prstGeom prst="rect">
            <a:avLst/>
          </a:prstGeom>
        </p:spPr>
        <p:txBody>
          <a:bodyPr/>
          <a:lstStyle>
            <a:lvl1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2pPr>
            <a:lvl3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3pPr>
            <a:lvl4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4pPr>
            <a:lvl5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5pPr>
            <a:lvl6pPr marL="9080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3652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8224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796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2200" dirty="0">
                <a:latin typeface="Arial" charset="0"/>
                <a:cs typeface="+mj-cs"/>
              </a:rPr>
              <a:t>Opiniones sobre proceso IAP y contenido de intervenciones</a:t>
            </a:r>
          </a:p>
        </p:txBody>
      </p:sp>
    </p:spTree>
    <p:extLst>
      <p:ext uri="{BB962C8B-B14F-4D97-AF65-F5344CB8AC3E}">
        <p14:creationId xmlns:p14="http://schemas.microsoft.com/office/powerpoint/2010/main" val="46334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576263"/>
          </a:xfrm>
        </p:spPr>
        <p:txBody>
          <a:bodyPr/>
          <a:lstStyle/>
          <a:p>
            <a:pPr eaLnBrk="1" hangingPunct="1">
              <a:defRPr/>
            </a:pPr>
            <a:r>
              <a:rPr lang="es-ES" sz="3000">
                <a:latin typeface="Arial" charset="0"/>
                <a:cs typeface="+mj-cs"/>
              </a:rPr>
              <a:t>Contenidos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19138" y="2060575"/>
            <a:ext cx="8424862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marL="450850" indent="-4508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C70044"/>
              </a:buClr>
              <a:buFontTx/>
              <a:buAutoNum type="arabicPeriod"/>
              <a:defRPr/>
            </a:pPr>
            <a:r>
              <a:rPr lang="es-ES" b="0" dirty="0">
                <a:solidFill>
                  <a:schemeClr val="tx1"/>
                </a:solidFill>
                <a:cs typeface="+mn-cs"/>
              </a:rPr>
              <a:t>El proceso de diseño </a:t>
            </a:r>
          </a:p>
          <a:p>
            <a:pPr>
              <a:spcBef>
                <a:spcPct val="50000"/>
              </a:spcBef>
              <a:buClr>
                <a:srgbClr val="C70044"/>
              </a:buClr>
              <a:buFontTx/>
              <a:buAutoNum type="arabicPeriod"/>
              <a:defRPr/>
            </a:pPr>
            <a:r>
              <a:rPr lang="es-ES" b="0" dirty="0">
                <a:solidFill>
                  <a:schemeClr val="tx1"/>
                </a:solidFill>
                <a:cs typeface="+mn-cs"/>
              </a:rPr>
              <a:t>La implementación </a:t>
            </a:r>
          </a:p>
          <a:p>
            <a:pPr>
              <a:spcBef>
                <a:spcPct val="50000"/>
              </a:spcBef>
              <a:buClr>
                <a:srgbClr val="C70044"/>
              </a:buClr>
              <a:buFontTx/>
              <a:buAutoNum type="arabicPeriod"/>
              <a:defRPr/>
            </a:pPr>
            <a:r>
              <a:rPr lang="es-ES" b="0" dirty="0">
                <a:solidFill>
                  <a:schemeClr val="tx1"/>
                </a:solidFill>
                <a:cs typeface="+mn-cs"/>
              </a:rPr>
              <a:t>Conclusiones</a:t>
            </a:r>
            <a:endParaRPr lang="es-ES" sz="2600" b="0" dirty="0">
              <a:solidFill>
                <a:schemeClr val="tx1"/>
              </a:solidFill>
              <a:cs typeface="+mn-cs"/>
            </a:endParaRPr>
          </a:p>
          <a:p>
            <a:pPr>
              <a:spcBef>
                <a:spcPct val="50000"/>
              </a:spcBef>
              <a:buClr>
                <a:srgbClr val="C70044"/>
              </a:buClr>
              <a:buFontTx/>
              <a:buAutoNum type="arabicPeriod"/>
              <a:defRPr/>
            </a:pPr>
            <a:endParaRPr lang="es-ES" sz="26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4213" y="1412875"/>
            <a:ext cx="7632700" cy="461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70044"/>
              </a:buClr>
              <a:defRPr/>
            </a:pPr>
            <a:r>
              <a:rPr lang="es-ES" b="0" dirty="0">
                <a:solidFill>
                  <a:schemeClr val="tx1"/>
                </a:solidFill>
                <a:cs typeface="+mn-cs"/>
              </a:rPr>
              <a:t>Consultorías Virtuales y Visitas inter-niveles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09456"/>
              </p:ext>
            </p:extLst>
          </p:nvPr>
        </p:nvGraphicFramePr>
        <p:xfrm>
          <a:off x="311026" y="1484784"/>
          <a:ext cx="8509446" cy="2438400"/>
        </p:xfrm>
        <a:graphic>
          <a:graphicData uri="http://schemas.openxmlformats.org/drawingml/2006/table">
            <a:tbl>
              <a:tblPr/>
              <a:tblGrid>
                <a:gridCol w="17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Contenido, metodología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es-ES" sz="1800" b="1" dirty="0">
                          <a:solidFill>
                            <a:srgbClr val="B3B3B3"/>
                          </a:solidFill>
                        </a:rPr>
                        <a:t>Construcción de acuerdos referencia y actualización patologías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es-ES" sz="1800" b="1" dirty="0">
                          <a:solidFill>
                            <a:srgbClr val="B3B3B3"/>
                          </a:solidFill>
                        </a:rPr>
                        <a:t>Participación creciente de APS, preparación y presentación de casos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es-ES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Conocimiento y empatía con la realidad de los profesionales del otro nivel de atención.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es-ES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Información de contacto entre profesionales de los distintos niveles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94" name="Google Shape;108;p19"/>
          <p:cNvSpPr txBox="1">
            <a:spLocks noChangeArrowheads="1"/>
          </p:cNvSpPr>
          <p:nvPr/>
        </p:nvSpPr>
        <p:spPr bwMode="auto">
          <a:xfrm>
            <a:off x="2146300" y="1016000"/>
            <a:ext cx="3094038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Consultorías Virtuales	</a:t>
            </a:r>
            <a:endParaRPr lang="es-ES"/>
          </a:p>
        </p:txBody>
      </p:sp>
      <p:sp>
        <p:nvSpPr>
          <p:cNvPr id="20495" name="Google Shape;109;p19"/>
          <p:cNvSpPr txBox="1">
            <a:spLocks noChangeArrowheads="1"/>
          </p:cNvSpPr>
          <p:nvPr/>
        </p:nvSpPr>
        <p:spPr bwMode="auto">
          <a:xfrm>
            <a:off x="5487988" y="1016000"/>
            <a:ext cx="3397250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Visitas Interniveles</a:t>
            </a:r>
            <a:endParaRPr lang="es-E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60350"/>
            <a:ext cx="9144000" cy="647700"/>
          </a:xfrm>
          <a:prstGeom prst="rect">
            <a:avLst/>
          </a:prstGeom>
        </p:spPr>
        <p:txBody>
          <a:bodyPr/>
          <a:lstStyle>
            <a:lvl1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2pPr>
            <a:lvl3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3pPr>
            <a:lvl4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4pPr>
            <a:lvl5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5pPr>
            <a:lvl6pPr marL="9080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3652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8224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796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2200" dirty="0">
                <a:latin typeface="Arial" charset="0"/>
                <a:cs typeface="+mj-cs"/>
              </a:rPr>
              <a:t>Opiniones sobre proceso IAP y contenido de intervenciones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1520" y="4653136"/>
            <a:ext cx="8532440" cy="1477328"/>
          </a:xfrm>
          <a:prstGeom prst="rect">
            <a:avLst/>
          </a:prstGeom>
          <a:solidFill>
            <a:srgbClr val="C70044"/>
          </a:solidFill>
        </p:spPr>
        <p:txBody>
          <a:bodyPr wrap="square" rtlCol="0">
            <a:spAutoFit/>
          </a:bodyPr>
          <a:lstStyle/>
          <a:p>
            <a:r>
              <a:rPr lang="es-ES" sz="1800" i="1" dirty="0"/>
              <a:t>“sí súper bueno, y ahí iban saliendo además preguntas: "¿Oye y acá otorgan esta prestación?", sí y los medicamentos: "mire aquí tenemos tanta gente, cuándo ustedes mandan a la gente a pedir medicamentos con la receta del hospital nosotros no se la podemos entregar, y nos siguen llegando” </a:t>
            </a:r>
            <a:r>
              <a:rPr lang="es-CL" sz="1800" i="1" dirty="0"/>
              <a:t>(E11 Adm APS Red Norte)</a:t>
            </a:r>
            <a:r>
              <a:rPr lang="es-CL" sz="1800" dirty="0">
                <a:effectLst/>
              </a:rPr>
              <a:t> </a:t>
            </a:r>
            <a:endParaRPr lang="es-ES" sz="18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00885"/>
              </p:ext>
            </p:extLst>
          </p:nvPr>
        </p:nvGraphicFramePr>
        <p:xfrm>
          <a:off x="311026" y="1484784"/>
          <a:ext cx="8509446" cy="3703320"/>
        </p:xfrm>
        <a:graphic>
          <a:graphicData uri="http://schemas.openxmlformats.org/drawingml/2006/table">
            <a:tbl>
              <a:tblPr/>
              <a:tblGrid>
                <a:gridCol w="17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Contenido, metodología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es-ES" sz="1800" b="1" dirty="0">
                          <a:solidFill>
                            <a:srgbClr val="B3B3B3"/>
                          </a:solidFill>
                        </a:rPr>
                        <a:t>Construcción de acuerdos referencia y actualización patologías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es-ES" sz="1800" b="1" dirty="0">
                          <a:solidFill>
                            <a:srgbClr val="B3B3B3"/>
                          </a:solidFill>
                        </a:rPr>
                        <a:t>Participación creciente de APS, preparación y presentación de casos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es-ES" sz="1800" b="1" dirty="0">
                          <a:solidFill>
                            <a:srgbClr val="B3B3B3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Conocimiento y empatía con la realidad de los profesionales del otro nivel de atención.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es-ES" sz="1800" b="1" dirty="0">
                          <a:solidFill>
                            <a:srgbClr val="B3B3B3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Información de contacto entre profesionales de los distintos niveles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Recursos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es-ES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Recursos locales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es-ES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Tiempos protegidos/ médicos en etapa de destinación y formación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Elaboración colectiva de materiales,</a:t>
                      </a:r>
                    </a:p>
                    <a:p>
                      <a:pPr marL="285750" marR="0" lvl="0" indent="-285750" algn="l" defTabSz="1044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Bloqueo de agendas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4" name="Google Shape;108;p19"/>
          <p:cNvSpPr txBox="1">
            <a:spLocks noChangeArrowheads="1"/>
          </p:cNvSpPr>
          <p:nvPr/>
        </p:nvSpPr>
        <p:spPr bwMode="auto">
          <a:xfrm>
            <a:off x="2146300" y="1016000"/>
            <a:ext cx="3094038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Consultorías Virtuales	</a:t>
            </a:r>
            <a:endParaRPr lang="es-ES"/>
          </a:p>
        </p:txBody>
      </p:sp>
      <p:sp>
        <p:nvSpPr>
          <p:cNvPr id="20495" name="Google Shape;109;p19"/>
          <p:cNvSpPr txBox="1">
            <a:spLocks noChangeArrowheads="1"/>
          </p:cNvSpPr>
          <p:nvPr/>
        </p:nvSpPr>
        <p:spPr bwMode="auto">
          <a:xfrm>
            <a:off x="5487988" y="1016000"/>
            <a:ext cx="3397250" cy="295275"/>
          </a:xfrm>
          <a:prstGeom prst="rect">
            <a:avLst/>
          </a:prstGeom>
          <a:solidFill>
            <a:srgbClr val="4597A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  <a:sym typeface="Arial" charset="0"/>
              </a:rPr>
              <a:t>Visitas Interniveles</a:t>
            </a:r>
            <a:endParaRPr lang="es-E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60350"/>
            <a:ext cx="9144000" cy="647700"/>
          </a:xfrm>
          <a:prstGeom prst="rect">
            <a:avLst/>
          </a:prstGeom>
        </p:spPr>
        <p:txBody>
          <a:bodyPr/>
          <a:lstStyle>
            <a:lvl1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2pPr>
            <a:lvl3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3pPr>
            <a:lvl4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4pPr>
            <a:lvl5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5pPr>
            <a:lvl6pPr marL="9080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3652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8224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796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2200" dirty="0">
                <a:latin typeface="Arial" charset="0"/>
                <a:cs typeface="+mj-cs"/>
              </a:rPr>
              <a:t>Opiniones sobre proceso IAP y contenido de intervenciones</a:t>
            </a:r>
          </a:p>
        </p:txBody>
      </p:sp>
    </p:spTree>
    <p:extLst>
      <p:ext uri="{BB962C8B-B14F-4D97-AF65-F5344CB8AC3E}">
        <p14:creationId xmlns:p14="http://schemas.microsoft.com/office/powerpoint/2010/main" val="4247034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1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334405"/>
              </p:ext>
            </p:extLst>
          </p:nvPr>
        </p:nvGraphicFramePr>
        <p:xfrm>
          <a:off x="4497388" y="3781425"/>
          <a:ext cx="48387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4838700" imgH="3124200" progId="Excel.Sheet.8">
                  <p:embed/>
                </p:oleObj>
              </mc:Choice>
              <mc:Fallback>
                <p:oleObj name="Hoja de cálculo" r:id="rId3" imgW="4838700" imgH="3124200" progId="Excel.Sheet.8">
                  <p:embed/>
                  <p:pic>
                    <p:nvPicPr>
                      <p:cNvPr id="0" name="Gráfico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3781425"/>
                        <a:ext cx="48387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847856" y="5229200"/>
            <a:ext cx="1296144" cy="400110"/>
          </a:xfrm>
          <a:prstGeom prst="rect">
            <a:avLst/>
          </a:prstGeom>
          <a:noFill/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ca-ES" sz="2000" dirty="0">
                <a:solidFill>
                  <a:schemeClr val="tx1"/>
                </a:solidFill>
              </a:rPr>
              <a:t>52,7%</a:t>
            </a:r>
            <a:endParaRPr lang="ca-ES" altLang="ca-ES" sz="2000" dirty="0">
              <a:solidFill>
                <a:schemeClr val="tx1"/>
              </a:solidFill>
            </a:endParaRPr>
          </a:p>
        </p:txBody>
      </p:sp>
      <p:graphicFrame>
        <p:nvGraphicFramePr>
          <p:cNvPr id="2058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43247"/>
              </p:ext>
            </p:extLst>
          </p:nvPr>
        </p:nvGraphicFramePr>
        <p:xfrm>
          <a:off x="4387850" y="1177925"/>
          <a:ext cx="4838700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5" imgW="4838700" imgH="3187700" progId="Excel.Sheet.8">
                  <p:embed/>
                </p:oleObj>
              </mc:Choice>
              <mc:Fallback>
                <p:oleObj name="Hoja de cálculo" r:id="rId5" imgW="4838700" imgH="3187700" progId="Excel.Sheet.8">
                  <p:embed/>
                  <p:pic>
                    <p:nvPicPr>
                      <p:cNvPr id="0" name="Gráfico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1177925"/>
                        <a:ext cx="4838700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15589"/>
              </p:ext>
            </p:extLst>
          </p:nvPr>
        </p:nvGraphicFramePr>
        <p:xfrm>
          <a:off x="393700" y="1268413"/>
          <a:ext cx="3603625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7" imgW="8839200" imgH="4902200" progId="Excel.Sheet.8">
                  <p:embed/>
                </p:oleObj>
              </mc:Choice>
              <mc:Fallback>
                <p:oleObj name="Hoja de cálculo" r:id="rId7" imgW="8839200" imgH="4902200" progId="Excel.Shee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268413"/>
                        <a:ext cx="3603625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92761"/>
              </p:ext>
            </p:extLst>
          </p:nvPr>
        </p:nvGraphicFramePr>
        <p:xfrm>
          <a:off x="755576" y="1196752"/>
          <a:ext cx="2591817" cy="670796"/>
        </p:xfrm>
        <a:graphic>
          <a:graphicData uri="http://schemas.openxmlformats.org/drawingml/2006/table">
            <a:tbl>
              <a:tblPr/>
              <a:tblGrid>
                <a:gridCol w="2591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Intervención 2017 n: 178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79" marB="4577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Control 2017 n: 183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79" marB="4577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398620" y="3501008"/>
            <a:ext cx="733425" cy="307975"/>
          </a:xfrm>
          <a:prstGeom prst="rect">
            <a:avLst/>
          </a:prstGeom>
          <a:solidFill>
            <a:schemeClr val="bg1"/>
          </a:solidFill>
          <a:ln>
            <a:solidFill>
              <a:srgbClr val="A6A6A6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altLang="ca-ES" sz="1400" dirty="0">
                <a:solidFill>
                  <a:srgbClr val="008000"/>
                </a:solidFill>
              </a:rPr>
              <a:t>APS</a:t>
            </a:r>
            <a:endParaRPr lang="ca-ES" altLang="ca-ES" sz="1400" dirty="0">
              <a:solidFill>
                <a:srgbClr val="0080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68344" y="3501008"/>
            <a:ext cx="733425" cy="3079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altLang="ca-ES" sz="1400" dirty="0">
                <a:solidFill>
                  <a:srgbClr val="008000"/>
                </a:solidFill>
              </a:rPr>
              <a:t>n:63</a:t>
            </a:r>
            <a:endParaRPr lang="ca-ES" altLang="ca-ES" sz="1400" dirty="0">
              <a:solidFill>
                <a:srgbClr val="00800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524328" y="6505401"/>
            <a:ext cx="733425" cy="307975"/>
          </a:xfrm>
          <a:prstGeom prst="rect">
            <a:avLst/>
          </a:prstGeom>
          <a:solidFill>
            <a:srgbClr val="FFFFFF"/>
          </a:solidFill>
          <a:ln>
            <a:solidFill>
              <a:srgbClr val="A6A6A6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altLang="ca-ES" sz="1400" dirty="0">
                <a:solidFill>
                  <a:srgbClr val="008000"/>
                </a:solidFill>
              </a:rPr>
              <a:t>n:36</a:t>
            </a:r>
            <a:endParaRPr lang="ca-ES" altLang="ca-ES" sz="1400" dirty="0">
              <a:solidFill>
                <a:srgbClr val="008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244408" y="6505401"/>
            <a:ext cx="733425" cy="307975"/>
          </a:xfrm>
          <a:prstGeom prst="rect">
            <a:avLst/>
          </a:prstGeom>
          <a:solidFill>
            <a:srgbClr val="FFFFFF"/>
          </a:solidFill>
          <a:ln>
            <a:solidFill>
              <a:srgbClr val="A6A6A6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altLang="ca-ES" sz="1400" dirty="0">
                <a:solidFill>
                  <a:srgbClr val="008000"/>
                </a:solidFill>
              </a:rPr>
              <a:t>AE</a:t>
            </a:r>
            <a:endParaRPr lang="ca-ES" altLang="ca-ES" sz="1400" dirty="0">
              <a:solidFill>
                <a:srgbClr val="008000"/>
              </a:solidFill>
            </a:endParaRPr>
          </a:p>
        </p:txBody>
      </p:sp>
      <p:sp>
        <p:nvSpPr>
          <p:cNvPr id="23568" name="Rectángulo 1"/>
          <p:cNvSpPr>
            <a:spLocks noChangeArrowheads="1"/>
          </p:cNvSpPr>
          <p:nvPr/>
        </p:nvSpPr>
        <p:spPr bwMode="auto">
          <a:xfrm>
            <a:off x="395288" y="5805488"/>
            <a:ext cx="374491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/>
          <a:lstStyle/>
          <a:p>
            <a:pPr marL="450850" indent="-450850">
              <a:buClr>
                <a:srgbClr val="DE7008"/>
              </a:buClr>
            </a:pPr>
            <a:endParaRPr lang="es-ES"/>
          </a:p>
        </p:txBody>
      </p:sp>
      <p:sp>
        <p:nvSpPr>
          <p:cNvPr id="34" name="CuadroTexto 33"/>
          <p:cNvSpPr txBox="1">
            <a:spLocks noChangeArrowheads="1"/>
          </p:cNvSpPr>
          <p:nvPr/>
        </p:nvSpPr>
        <p:spPr bwMode="auto">
          <a:xfrm>
            <a:off x="-108520" y="856358"/>
            <a:ext cx="9144000" cy="6001642"/>
          </a:xfrm>
          <a:prstGeom prst="rect">
            <a:avLst/>
          </a:prstGeom>
          <a:solidFill>
            <a:srgbClr val="379867">
              <a:alpha val="95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dirty="0"/>
              <a:t>UTILIDAD Y </a:t>
            </a:r>
            <a:r>
              <a:rPr lang="es-ES" dirty="0">
                <a:solidFill>
                  <a:srgbClr val="E3D95E"/>
                </a:solidFill>
              </a:rPr>
              <a:t>DIFICULTADES</a:t>
            </a:r>
          </a:p>
          <a:p>
            <a:pPr algn="ctr" eaLnBrk="1" hangingPunct="1"/>
            <a:endParaRPr lang="es-ES" dirty="0"/>
          </a:p>
          <a:p>
            <a:pPr eaLnBrk="1" hangingPunct="1"/>
            <a:endParaRPr lang="es-ES" dirty="0"/>
          </a:p>
          <a:p>
            <a:pPr algn="ctr" eaLnBrk="1" hangingPunct="1"/>
            <a:endParaRPr lang="es-ES" dirty="0"/>
          </a:p>
          <a:p>
            <a:pPr algn="ctr" eaLnBrk="1" hangingPunct="1"/>
            <a:endParaRPr lang="es-ES" dirty="0"/>
          </a:p>
          <a:p>
            <a:pPr algn="ctr" eaLnBrk="1" hangingPunct="1"/>
            <a:endParaRPr lang="es-ES" dirty="0"/>
          </a:p>
          <a:p>
            <a:pPr algn="ctr" eaLnBrk="1" hangingPunct="1"/>
            <a:endParaRPr lang="es-ES" dirty="0"/>
          </a:p>
          <a:p>
            <a:pPr algn="ctr" eaLnBrk="1" hangingPunct="1"/>
            <a:endParaRPr lang="es-ES" dirty="0"/>
          </a:p>
          <a:p>
            <a:pPr algn="ctr" eaLnBrk="1" hangingPunct="1"/>
            <a:endParaRPr lang="es-ES" dirty="0"/>
          </a:p>
          <a:p>
            <a:pPr algn="ctr" eaLnBrk="1" hangingPunct="1"/>
            <a:endParaRPr lang="es-ES" dirty="0"/>
          </a:p>
          <a:p>
            <a:pPr algn="ctr" eaLnBrk="1" hangingPunct="1"/>
            <a:endParaRPr lang="es-ES" dirty="0"/>
          </a:p>
          <a:p>
            <a:pPr algn="ctr" eaLnBrk="1" hangingPunct="1"/>
            <a:endParaRPr lang="es-ES" dirty="0"/>
          </a:p>
          <a:p>
            <a:pPr algn="ctr" eaLnBrk="1" hangingPunct="1"/>
            <a:endParaRPr lang="es-ES" dirty="0"/>
          </a:p>
          <a:p>
            <a:pPr algn="ctr" eaLnBrk="1" hangingPunct="1"/>
            <a:endParaRPr lang="es-ES" dirty="0"/>
          </a:p>
          <a:p>
            <a:pPr algn="ctr" eaLnBrk="1" hangingPunct="1"/>
            <a:endParaRPr lang="es-ES" dirty="0"/>
          </a:p>
          <a:p>
            <a:pPr algn="ctr" eaLnBrk="1" hangingPunct="1"/>
            <a:endParaRPr lang="es-ES" dirty="0"/>
          </a:p>
        </p:txBody>
      </p:sp>
      <p:sp>
        <p:nvSpPr>
          <p:cNvPr id="14" name="Rectangle 109"/>
          <p:cNvSpPr>
            <a:spLocks noChangeArrowheads="1"/>
          </p:cNvSpPr>
          <p:nvPr/>
        </p:nvSpPr>
        <p:spPr bwMode="auto">
          <a:xfrm>
            <a:off x="328613" y="317500"/>
            <a:ext cx="87090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s-ES" sz="2000" dirty="0"/>
              <a:t>Evaluación del proceso: conocimiento, uso, utilidad y dificultades</a:t>
            </a:r>
            <a:endParaRPr lang="es-ES" sz="2000" b="0" dirty="0"/>
          </a:p>
        </p:txBody>
      </p:sp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484158"/>
              </p:ext>
            </p:extLst>
          </p:nvPr>
        </p:nvGraphicFramePr>
        <p:xfrm>
          <a:off x="2555776" y="1556792"/>
          <a:ext cx="3402013" cy="304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403648" y="4653136"/>
            <a:ext cx="792162" cy="400050"/>
          </a:xfrm>
          <a:prstGeom prst="rect">
            <a:avLst/>
          </a:prstGeom>
          <a:noFill/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ca-ES" sz="2000" dirty="0">
                <a:solidFill>
                  <a:schemeClr val="bg1"/>
                </a:solidFill>
              </a:rPr>
              <a:t>n: 96</a:t>
            </a:r>
            <a:endParaRPr lang="ca-ES" altLang="ca-ES" sz="20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>
            <a:spLocks noChangeArrowheads="1"/>
          </p:cNvSpPr>
          <p:nvPr/>
        </p:nvSpPr>
        <p:spPr bwMode="auto">
          <a:xfrm>
            <a:off x="836613" y="5237163"/>
            <a:ext cx="39592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sz="1400" dirty="0"/>
              <a:t>ACTUALIZACIÓN PATOLOGÍAS</a:t>
            </a:r>
            <a:br>
              <a:rPr lang="es-ES" sz="1400" dirty="0"/>
            </a:br>
            <a:r>
              <a:rPr lang="es-ES" sz="1400" dirty="0"/>
              <a:t> Y TRATAMIENTOS    33,3%</a:t>
            </a:r>
          </a:p>
          <a:p>
            <a:pPr eaLnBrk="1" hangingPunct="1">
              <a:buFont typeface="Arial" charset="0"/>
              <a:buChar char="•"/>
            </a:pPr>
            <a:r>
              <a:rPr lang="es-ES" sz="1400" dirty="0"/>
              <a:t>ACLARA DUDAS, RETROALIMENTA 25%</a:t>
            </a:r>
          </a:p>
          <a:p>
            <a:pPr eaLnBrk="1" hangingPunct="1">
              <a:buFont typeface="Arial" charset="0"/>
              <a:buChar char="•"/>
            </a:pPr>
            <a:r>
              <a:rPr lang="es-ES" sz="1400" dirty="0"/>
              <a:t>APOYO DIAGNÓSTICO 22,9%</a:t>
            </a:r>
          </a:p>
          <a:p>
            <a:pPr eaLnBrk="1" hangingPunct="1">
              <a:buFont typeface="Arial" charset="0"/>
              <a:buChar char="•"/>
            </a:pPr>
            <a:r>
              <a:rPr lang="es-ES" sz="1400" dirty="0"/>
              <a:t>MEJORA PERTINENCIA 19,8%</a:t>
            </a:r>
          </a:p>
        </p:txBody>
      </p:sp>
      <p:sp>
        <p:nvSpPr>
          <p:cNvPr id="40" name="CuadroTexto 39"/>
          <p:cNvSpPr txBox="1">
            <a:spLocks noChangeArrowheads="1"/>
          </p:cNvSpPr>
          <p:nvPr/>
        </p:nvSpPr>
        <p:spPr bwMode="auto">
          <a:xfrm>
            <a:off x="4787900" y="5300663"/>
            <a:ext cx="3960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sz="1400">
                <a:solidFill>
                  <a:srgbClr val="E3D95E"/>
                </a:solidFill>
              </a:rPr>
              <a:t>ASPECTOS TÉCNICOS 48,4%</a:t>
            </a:r>
          </a:p>
          <a:p>
            <a:pPr eaLnBrk="1" hangingPunct="1">
              <a:buFont typeface="Arial" charset="0"/>
              <a:buChar char="•"/>
            </a:pPr>
            <a:r>
              <a:rPr lang="es-ES" sz="1400">
                <a:solidFill>
                  <a:srgbClr val="E3D95E"/>
                </a:solidFill>
              </a:rPr>
              <a:t>NO HAY TIEMPO PARA ASISTIR 21,9%</a:t>
            </a:r>
          </a:p>
          <a:p>
            <a:pPr eaLnBrk="1" hangingPunct="1">
              <a:buFont typeface="Arial" charset="0"/>
              <a:buChar char="•"/>
            </a:pPr>
            <a:r>
              <a:rPr lang="es-ES" sz="1400">
                <a:solidFill>
                  <a:srgbClr val="E3D95E"/>
                </a:solidFill>
              </a:rPr>
              <a:t>RPOBLEMAS DE ORGANIZACIÓN 21,9%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092280" y="4725144"/>
            <a:ext cx="792163" cy="400050"/>
          </a:xfrm>
          <a:prstGeom prst="rect">
            <a:avLst/>
          </a:prstGeom>
          <a:noFill/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ca-ES" sz="2000" dirty="0">
                <a:solidFill>
                  <a:srgbClr val="E3D95E"/>
                </a:solidFill>
              </a:rPr>
              <a:t>n: 64</a:t>
            </a:r>
            <a:endParaRPr lang="ca-ES" altLang="ca-ES" sz="2000" dirty="0">
              <a:solidFill>
                <a:srgbClr val="E3D95E"/>
              </a:solidFill>
            </a:endParaRPr>
          </a:p>
        </p:txBody>
      </p:sp>
    </p:spTree>
  </p:cSld>
  <p:clrMapOvr>
    <a:masterClrMapping/>
  </p:clrMapOvr>
  <p:transition spd="slow" advTm="687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3" animBg="1"/>
      <p:bldOleChart spid="2058" grpId="0"/>
      <p:bldOleChart spid="2049" grpId="0"/>
      <p:bldP spid="11" grpId="0" animBg="1"/>
      <p:bldP spid="13" grpId="0" animBg="1"/>
      <p:bldP spid="15" grpId="0" animBg="1"/>
      <p:bldP spid="16" grpId="0" animBg="1"/>
      <p:bldP spid="34" grpId="0" animBg="1"/>
      <p:bldGraphic spid="35" grpId="0">
        <p:bldAsOne/>
      </p:bldGraphic>
      <p:bldP spid="37" grpId="0" animBg="1"/>
      <p:bldP spid="38" grpId="0"/>
      <p:bldP spid="40" grpId="0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-4763" y="0"/>
            <a:ext cx="9144001" cy="6858000"/>
          </a:xfrm>
          <a:prstGeom prst="rect">
            <a:avLst/>
          </a:prstGeom>
          <a:solidFill>
            <a:srgbClr val="C700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buClr>
                <a:srgbClr val="DE7008"/>
              </a:buClr>
              <a:defRPr/>
            </a:pPr>
            <a:endParaRPr lang="es-ES">
              <a:cs typeface="+mn-cs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12775" y="3125788"/>
            <a:ext cx="8207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DE7008"/>
              </a:buClr>
              <a:defRPr/>
            </a:pPr>
            <a:endParaRPr lang="es-ES">
              <a:solidFill>
                <a:schemeClr val="bg1"/>
              </a:solidFill>
              <a:cs typeface="+mn-cs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132138" y="3092450"/>
            <a:ext cx="8135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DE7008"/>
              </a:buClr>
              <a:defRPr/>
            </a:pPr>
            <a:r>
              <a:rPr lang="es-ES" sz="3200">
                <a:solidFill>
                  <a:schemeClr val="bg1"/>
                </a:solidFill>
                <a:cs typeface="+mn-cs"/>
              </a:rPr>
              <a:t>Conclusiones</a:t>
            </a:r>
            <a:endParaRPr lang="es-ES" sz="3200" b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Imagen 5">
            <a:extLst>
              <a:ext uri="{FF2B5EF4-FFF2-40B4-BE49-F238E27FC236}">
                <a16:creationId xmlns:a16="http://schemas.microsoft.com/office/drawing/2014/main" id="{D8B56CC7-2D85-4075-B653-F8801A604A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2" t="47668" r="57051"/>
          <a:stretch>
            <a:fillRect/>
          </a:stretch>
        </p:blipFill>
        <p:spPr bwMode="auto">
          <a:xfrm rot="19178241">
            <a:off x="5481383" y="4165806"/>
            <a:ext cx="2376153" cy="39041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414A57A-BCDF-4DA1-962B-84D7EA4E2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237722"/>
              </p:ext>
            </p:extLst>
          </p:nvPr>
        </p:nvGraphicFramePr>
        <p:xfrm>
          <a:off x="698334" y="899452"/>
          <a:ext cx="77768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796" name="CuadroTexto 1"/>
          <p:cNvSpPr txBox="1">
            <a:spLocks noChangeArrowheads="1"/>
          </p:cNvSpPr>
          <p:nvPr/>
        </p:nvSpPr>
        <p:spPr bwMode="auto">
          <a:xfrm>
            <a:off x="684213" y="260350"/>
            <a:ext cx="3673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s-ES" sz="2400" dirty="0">
                <a:solidFill>
                  <a:schemeClr val="bg1"/>
                </a:solidFill>
              </a:rPr>
              <a:t>El proceso participativo</a:t>
            </a:r>
          </a:p>
        </p:txBody>
      </p:sp>
      <p:pic>
        <p:nvPicPr>
          <p:cNvPr id="6" name="Imagen 5" descr="IMG_0906 2.JPG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76872"/>
            <a:ext cx="2622141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echa izquierda 7"/>
          <p:cNvSpPr/>
          <p:nvPr/>
        </p:nvSpPr>
        <p:spPr bwMode="auto">
          <a:xfrm>
            <a:off x="7092280" y="5445224"/>
            <a:ext cx="978408" cy="48463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450850" marR="0" indent="-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ED9EA9-F7AF-134E-B0C4-6C5B1B9A2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55FFA6-E414-1C49-9165-E0F1B94CF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DF9312-8EB5-2A44-9ACD-2D5EFE157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A809C-C367-4442-93E9-B91636B71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35AE7A-1613-944D-B7E9-96148F22D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C1FFCA-FB6B-3142-8C9C-2D27B286B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4C994D-44D4-4C48-8B5F-ED1A58A0E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08DF9-3FFE-DF45-8846-171E2FBDE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BB4187-44D0-994C-A174-067E08EC5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C016D1-A1A1-0549-A6E4-62D7407AE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uadroTexto 1"/>
          <p:cNvSpPr txBox="1">
            <a:spLocks noChangeArrowheads="1"/>
          </p:cNvSpPr>
          <p:nvPr/>
        </p:nvSpPr>
        <p:spPr bwMode="auto">
          <a:xfrm>
            <a:off x="395288" y="303213"/>
            <a:ext cx="8748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000">
                <a:solidFill>
                  <a:srgbClr val="FFFFFF"/>
                </a:solidFill>
              </a:rPr>
              <a:t>Conclusiones Proceso de Diseño e Implementación</a:t>
            </a:r>
          </a:p>
        </p:txBody>
      </p:sp>
      <p:sp>
        <p:nvSpPr>
          <p:cNvPr id="32771" name="CuadroTexto 2"/>
          <p:cNvSpPr txBox="1">
            <a:spLocks noChangeArrowheads="1"/>
          </p:cNvSpPr>
          <p:nvPr/>
        </p:nvSpPr>
        <p:spPr bwMode="auto">
          <a:xfrm>
            <a:off x="-252413" y="908050"/>
            <a:ext cx="8786813" cy="572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s-ES" sz="1600" dirty="0">
                <a:solidFill>
                  <a:srgbClr val="BE1064"/>
                </a:solidFill>
              </a:rPr>
              <a:t>     </a:t>
            </a:r>
            <a:r>
              <a:rPr lang="es-ES" sz="2000" dirty="0">
                <a:solidFill>
                  <a:srgbClr val="BE1064"/>
                </a:solidFill>
              </a:rPr>
              <a:t>     Elementos clave que emergen del proceso </a:t>
            </a:r>
          </a:p>
          <a:p>
            <a:pPr eaLnBrk="1" hangingPunct="1">
              <a:spcAft>
                <a:spcPts val="1200"/>
              </a:spcAft>
            </a:pPr>
            <a:endParaRPr lang="es-ES" sz="1800" dirty="0">
              <a:solidFill>
                <a:srgbClr val="000000"/>
              </a:solidFill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s-ES" sz="1800" dirty="0">
                <a:solidFill>
                  <a:srgbClr val="000000"/>
                </a:solidFill>
              </a:rPr>
              <a:t>Apoyo institucional: comité de conducción local, estructura y compromiso de las autoridades, participación activa de mandos intermedios, liderazgo.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s-ES" sz="1800" dirty="0">
                <a:solidFill>
                  <a:srgbClr val="000000"/>
                </a:solidFill>
              </a:rPr>
              <a:t>Diálogo horizontal entre niveles: el método y el papel de la universidad como facilitador.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s-ES" sz="1800" dirty="0">
                <a:solidFill>
                  <a:srgbClr val="000000"/>
                </a:solidFill>
              </a:rPr>
              <a:t>Construcción colectiva: problematización (en base a información) y  reflexión conjunta.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s-ES" sz="1800" dirty="0">
                <a:solidFill>
                  <a:srgbClr val="000000"/>
                </a:solidFill>
              </a:rPr>
              <a:t>Valor en el método de la sistematización y, al mismo tiempo, flexibilidad y apertura del proceso a las nuevas construcciones, colaboraciones recogiendo los nuevos aportes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s-ES" sz="1800" dirty="0">
                <a:solidFill>
                  <a:srgbClr val="000000"/>
                </a:solidFill>
              </a:rPr>
              <a:t>El reconocimiento y respeto de las decisiones, acuerdos y protagonismo colectivo. 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endParaRPr lang="es-ES_tradnl" sz="16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s-CL" sz="1600" dirty="0">
                <a:solidFill>
                  <a:srgbClr val="C40C45"/>
                </a:solidFill>
              </a:rPr>
              <a:t>     </a:t>
            </a:r>
            <a:endParaRPr lang="es-ES" sz="1600" dirty="0">
              <a:solidFill>
                <a:srgbClr val="000000"/>
              </a:solidFill>
            </a:endParaRPr>
          </a:p>
        </p:txBody>
      </p:sp>
      <p:pic>
        <p:nvPicPr>
          <p:cNvPr id="30723" name="Imagen 1" descr="Captura de pantalla 2018-12-05 a la(s) 15.55.3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5064125"/>
            <a:ext cx="16906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130">
        <p:fade/>
      </p:transition>
    </mc:Choice>
    <mc:Fallback xmlns="">
      <p:transition xmlns:p14="http://schemas.microsoft.com/office/powerpoint/2010/main" spd="med" advTm="1031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-4763" y="0"/>
            <a:ext cx="9144001" cy="6858000"/>
          </a:xfrm>
          <a:prstGeom prst="rect">
            <a:avLst/>
          </a:prstGeom>
          <a:solidFill>
            <a:srgbClr val="C700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buClr>
                <a:srgbClr val="DE7008"/>
              </a:buClr>
              <a:defRPr/>
            </a:pPr>
            <a:endParaRPr lang="es-ES">
              <a:cs typeface="+mn-cs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12775" y="3125788"/>
            <a:ext cx="8207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DE7008"/>
              </a:buClr>
              <a:defRPr/>
            </a:pPr>
            <a:endParaRPr lang="es-ES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1520" y="2492896"/>
            <a:ext cx="8784976" cy="2739212"/>
          </a:xfrm>
          <a:prstGeom prst="rect">
            <a:avLst/>
          </a:prstGeom>
          <a:solidFill>
            <a:srgbClr val="C70044"/>
          </a:solidFill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i="1" dirty="0">
                <a:solidFill>
                  <a:srgbClr val="FFFFFF"/>
                </a:solidFill>
                <a:latin typeface="Arial"/>
              </a:rPr>
              <a:t>“</a:t>
            </a:r>
            <a:r>
              <a:rPr lang="es-MX" sz="3200" i="1" dirty="0">
                <a:solidFill>
                  <a:srgbClr val="FFFFFF"/>
                </a:solidFill>
                <a:latin typeface="Arial"/>
              </a:rPr>
              <a:t>Y que las cosas se hacen de esta otra manera y no de la otra, porque así resultan </a:t>
            </a:r>
            <a:br>
              <a:rPr lang="es-MX" sz="3200" i="1" dirty="0">
                <a:solidFill>
                  <a:srgbClr val="FFFFFF"/>
                </a:solidFill>
                <a:latin typeface="Arial"/>
              </a:rPr>
            </a:br>
            <a:r>
              <a:rPr lang="es-MX" sz="1800" i="1" dirty="0">
                <a:solidFill>
                  <a:srgbClr val="FFFFFF"/>
                </a:solidFill>
                <a:latin typeface="Arial"/>
              </a:rPr>
              <a:t>y de la otra no resultan, (risas) claro es que eso como que deja en evidencia. Eso hay que leerlo y decirlo y no sé, cuidarlo porque efectivamente estamos viendo que el resultado es distinto. Y la otra vía es una vía donde se mantiene el esquema anterior, donde no se construye red, porque de verdad no se construye red sino que se dan órdenes y como no se cumplen, nos defraudan y nos van decepcionando en el camino…” (EG1 CCL Red Norte)</a:t>
            </a:r>
          </a:p>
        </p:txBody>
      </p:sp>
    </p:spTree>
    <p:extLst>
      <p:ext uri="{BB962C8B-B14F-4D97-AF65-F5344CB8AC3E}">
        <p14:creationId xmlns:p14="http://schemas.microsoft.com/office/powerpoint/2010/main" val="42100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>
            <a:spLocks noChangeArrowheads="1"/>
          </p:cNvSpPr>
          <p:nvPr/>
        </p:nvSpPr>
        <p:spPr bwMode="auto">
          <a:xfrm>
            <a:off x="5819" y="908720"/>
            <a:ext cx="3672408" cy="575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es-ES" sz="1600" dirty="0">
                <a:solidFill>
                  <a:srgbClr val="BE1064"/>
                </a:solidFill>
              </a:rPr>
              <a:t>       Equipo de Investigación - ESP</a:t>
            </a:r>
            <a:endParaRPr lang="es-ES" sz="1400" dirty="0">
              <a:solidFill>
                <a:srgbClr val="000000"/>
              </a:solidFill>
            </a:endParaRPr>
          </a:p>
          <a:p>
            <a:pPr marL="457200" lvl="1" indent="0" eaLnBrk="1" hangingPunct="1">
              <a:spcAft>
                <a:spcPts val="0"/>
              </a:spcAft>
            </a:pPr>
            <a:endParaRPr lang="es-ES_tradnl" sz="1200" dirty="0">
              <a:solidFill>
                <a:srgbClr val="000000"/>
              </a:solidFill>
            </a:endParaRP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Marcela Aguilera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Andrea </a:t>
            </a:r>
            <a:r>
              <a:rPr lang="es-ES_tradnl" sz="1200" dirty="0" err="1">
                <a:solidFill>
                  <a:srgbClr val="000000"/>
                </a:solidFill>
              </a:rPr>
              <a:t>Alvarez</a:t>
            </a:r>
            <a:endParaRPr lang="es-ES_tradnl" sz="1200" dirty="0">
              <a:solidFill>
                <a:srgbClr val="000000"/>
              </a:solidFill>
            </a:endParaRP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Patricio </a:t>
            </a:r>
            <a:r>
              <a:rPr lang="es-ES_tradnl" sz="1200" dirty="0" err="1">
                <a:solidFill>
                  <a:srgbClr val="000000"/>
                </a:solidFill>
              </a:rPr>
              <a:t>Alvarez</a:t>
            </a:r>
            <a:endParaRPr lang="es-ES_tradnl" sz="1200" dirty="0">
              <a:solidFill>
                <a:srgbClr val="000000"/>
              </a:solidFill>
            </a:endParaRP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Luzmila Argueta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Camila Ávila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Alicia Arias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Oscar Arteaga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Julieta </a:t>
            </a:r>
            <a:r>
              <a:rPr lang="es-ES_tradnl" sz="1200" dirty="0" err="1">
                <a:solidFill>
                  <a:srgbClr val="000000"/>
                </a:solidFill>
              </a:rPr>
              <a:t>Belmar</a:t>
            </a:r>
            <a:endParaRPr lang="es-ES_tradnl" sz="1200" dirty="0">
              <a:solidFill>
                <a:srgbClr val="000000"/>
              </a:solidFill>
            </a:endParaRP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Fanny </a:t>
            </a:r>
            <a:r>
              <a:rPr lang="es-ES_tradnl" sz="1200" dirty="0" err="1">
                <a:solidFill>
                  <a:srgbClr val="000000"/>
                </a:solidFill>
              </a:rPr>
              <a:t>Berlagoscky</a:t>
            </a:r>
            <a:endParaRPr lang="es-ES_tradnl" sz="1200" dirty="0">
              <a:solidFill>
                <a:srgbClr val="000000"/>
              </a:solidFill>
            </a:endParaRP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Gonzalo Cuadra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Pamela Eguiguren (IP)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Isabel Guzmán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Pablo Soto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 err="1">
                <a:solidFill>
                  <a:srgbClr val="000000"/>
                </a:solidFill>
              </a:rPr>
              <a:t>Alvaro</a:t>
            </a:r>
            <a:r>
              <a:rPr lang="es-ES_tradnl" sz="1200" dirty="0">
                <a:solidFill>
                  <a:srgbClr val="000000"/>
                </a:solidFill>
              </a:rPr>
              <a:t> Lefio 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Diana Manrique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Sebastián Medina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Ana María </a:t>
            </a:r>
            <a:r>
              <a:rPr lang="es-ES_tradnl" sz="1200" dirty="0" err="1">
                <a:solidFill>
                  <a:srgbClr val="000000"/>
                </a:solidFill>
              </a:rPr>
              <a:t>Oyarce</a:t>
            </a:r>
            <a:endParaRPr lang="es-ES_tradnl" sz="1200" dirty="0">
              <a:solidFill>
                <a:srgbClr val="000000"/>
              </a:solidFill>
            </a:endParaRP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 err="1">
                <a:solidFill>
                  <a:srgbClr val="000000"/>
                </a:solidFill>
              </a:rPr>
              <a:t>Nimsi</a:t>
            </a:r>
            <a:r>
              <a:rPr lang="es-ES_tradnl" sz="1200" dirty="0">
                <a:solidFill>
                  <a:srgbClr val="000000"/>
                </a:solidFill>
              </a:rPr>
              <a:t> Pasten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Alejandra </a:t>
            </a:r>
            <a:r>
              <a:rPr lang="es-ES_tradnl" sz="1200" dirty="0" err="1">
                <a:solidFill>
                  <a:srgbClr val="000000"/>
                </a:solidFill>
              </a:rPr>
              <a:t>Quiróz</a:t>
            </a:r>
            <a:endParaRPr lang="es-ES_tradnl" sz="1200" dirty="0">
              <a:solidFill>
                <a:srgbClr val="000000"/>
              </a:solidFill>
            </a:endParaRP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Viviana Rojas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Marisol Ruiz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Juan Villagrán (Pre-grado)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Loreto Von Marees (Pre-grado)</a:t>
            </a:r>
          </a:p>
          <a:p>
            <a:pPr marL="457200" lvl="1" indent="0" eaLnBrk="1" hangingPunct="1">
              <a:spcAft>
                <a:spcPts val="0"/>
              </a:spcAft>
            </a:pPr>
            <a:endParaRPr lang="es-ES_tradnl" sz="1200" dirty="0">
              <a:solidFill>
                <a:srgbClr val="000000"/>
              </a:solidFill>
            </a:endParaRP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Paola </a:t>
            </a:r>
            <a:r>
              <a:rPr lang="es-ES_tradnl" sz="1200" dirty="0" err="1">
                <a:solidFill>
                  <a:srgbClr val="000000"/>
                </a:solidFill>
              </a:rPr>
              <a:t>Gonzalez</a:t>
            </a:r>
            <a:r>
              <a:rPr lang="es-ES_tradnl" sz="1200" dirty="0">
                <a:solidFill>
                  <a:srgbClr val="000000"/>
                </a:solidFill>
              </a:rPr>
              <a:t> ( Equipo </a:t>
            </a:r>
            <a:r>
              <a:rPr lang="es-ES_tradnl" sz="1200" dirty="0" err="1">
                <a:solidFill>
                  <a:srgbClr val="000000"/>
                </a:solidFill>
              </a:rPr>
              <a:t>Adm</a:t>
            </a:r>
            <a:r>
              <a:rPr lang="es-ES_tradnl" sz="1200" dirty="0">
                <a:solidFill>
                  <a:srgbClr val="000000"/>
                </a:solidFill>
              </a:rPr>
              <a:t>.)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Leslie Pacheco</a:t>
            </a:r>
          </a:p>
          <a:p>
            <a:pPr marL="457200" lvl="1" indent="0" eaLnBrk="1" hangingPunct="1">
              <a:spcAft>
                <a:spcPts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Priscilla Pino</a:t>
            </a:r>
            <a:endParaRPr lang="es-ES_tradnl" sz="1800" dirty="0">
              <a:solidFill>
                <a:srgbClr val="000000"/>
              </a:solidFill>
            </a:endParaRPr>
          </a:p>
          <a:p>
            <a:pPr marL="457200" lvl="1" indent="0" eaLnBrk="1" hangingPunct="1">
              <a:spcAft>
                <a:spcPts val="0"/>
              </a:spcAft>
            </a:pPr>
            <a:endParaRPr lang="es-ES" sz="1600" dirty="0">
              <a:solidFill>
                <a:srgbClr val="000000"/>
              </a:solidFill>
            </a:endParaRPr>
          </a:p>
        </p:txBody>
      </p:sp>
      <p:pic>
        <p:nvPicPr>
          <p:cNvPr id="4" name="Imagen 3" descr="Captura de pantalla 2019-06-26 a la(s) 03.49.2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37" y="1124744"/>
            <a:ext cx="3519955" cy="36058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27984" y="980728"/>
            <a:ext cx="2624136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BE1064"/>
                </a:solidFill>
              </a:rPr>
              <a:t> </a:t>
            </a:r>
            <a:r>
              <a:rPr lang="es-ES_tradnl" sz="1600" dirty="0">
                <a:solidFill>
                  <a:srgbClr val="BE1064"/>
                </a:solidFill>
              </a:rPr>
              <a:t>Comité Conductor Local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4067944" y="4777369"/>
            <a:ext cx="4752528" cy="19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spcAft>
                <a:spcPts val="600"/>
              </a:spcAft>
            </a:pPr>
            <a:r>
              <a:rPr lang="es-ES" sz="1050" dirty="0">
                <a:solidFill>
                  <a:srgbClr val="BE1064"/>
                </a:solidFill>
              </a:rPr>
              <a:t>     </a:t>
            </a:r>
            <a:r>
              <a:rPr lang="es-ES" sz="1200" dirty="0">
                <a:solidFill>
                  <a:srgbClr val="BE1064"/>
                </a:solidFill>
              </a:rPr>
              <a:t>   </a:t>
            </a:r>
            <a:r>
              <a:rPr lang="es-ES_tradnl" sz="1600" dirty="0">
                <a:solidFill>
                  <a:srgbClr val="BE1064"/>
                </a:solidFill>
              </a:rPr>
              <a:t>Comité Experto Nacional</a:t>
            </a:r>
            <a:endParaRPr lang="es-ES" sz="1400" dirty="0">
              <a:solidFill>
                <a:srgbClr val="000000"/>
              </a:solidFill>
            </a:endParaRPr>
          </a:p>
          <a:p>
            <a:pPr marL="457200" lvl="1" indent="0" eaLnBrk="1" hangingPunct="1">
              <a:lnSpc>
                <a:spcPct val="50000"/>
              </a:lnSpc>
              <a:spcAft>
                <a:spcPts val="600"/>
              </a:spcAft>
            </a:pPr>
            <a:endParaRPr lang="es-ES" sz="1050" dirty="0">
              <a:solidFill>
                <a:srgbClr val="000000"/>
              </a:solidFill>
            </a:endParaRPr>
          </a:p>
          <a:p>
            <a:pPr marL="457200" lvl="1" indent="0" eaLnBrk="1" hangingPunct="1">
              <a:lnSpc>
                <a:spcPct val="50000"/>
              </a:lnSpc>
              <a:spcAft>
                <a:spcPts val="600"/>
              </a:spcAft>
            </a:pPr>
            <a:r>
              <a:rPr lang="es-ES" sz="1050" dirty="0">
                <a:solidFill>
                  <a:srgbClr val="000000"/>
                </a:solidFill>
              </a:rPr>
              <a:t>Ivonne </a:t>
            </a:r>
            <a:r>
              <a:rPr lang="es-ES" sz="1050" dirty="0" err="1">
                <a:solidFill>
                  <a:srgbClr val="000000"/>
                </a:solidFill>
              </a:rPr>
              <a:t>Ahlers</a:t>
            </a:r>
            <a:endParaRPr lang="es-ES" sz="1050" dirty="0">
              <a:solidFill>
                <a:srgbClr val="000000"/>
              </a:solidFill>
            </a:endParaRPr>
          </a:p>
          <a:p>
            <a:pPr marL="457200" lvl="1" indent="0" eaLnBrk="1" hangingPunct="1">
              <a:lnSpc>
                <a:spcPct val="50000"/>
              </a:lnSpc>
              <a:spcAft>
                <a:spcPts val="600"/>
              </a:spcAft>
            </a:pPr>
            <a:r>
              <a:rPr lang="es-ES" sz="1050" dirty="0">
                <a:solidFill>
                  <a:srgbClr val="000000"/>
                </a:solidFill>
              </a:rPr>
              <a:t>Gisela Alarcón</a:t>
            </a:r>
          </a:p>
          <a:p>
            <a:pPr marL="457200" lvl="1" indent="0" eaLnBrk="1" hangingPunct="1">
              <a:lnSpc>
                <a:spcPct val="50000"/>
              </a:lnSpc>
              <a:spcAft>
                <a:spcPts val="600"/>
              </a:spcAft>
            </a:pPr>
            <a:r>
              <a:rPr lang="es-ES" sz="1050" dirty="0">
                <a:solidFill>
                  <a:srgbClr val="000000"/>
                </a:solidFill>
              </a:rPr>
              <a:t>Oscar Arteaga</a:t>
            </a:r>
          </a:p>
          <a:p>
            <a:pPr marL="457200" lvl="1" indent="0" eaLnBrk="1" hangingPunct="1">
              <a:lnSpc>
                <a:spcPct val="50000"/>
              </a:lnSpc>
              <a:spcAft>
                <a:spcPts val="600"/>
              </a:spcAft>
            </a:pPr>
            <a:r>
              <a:rPr lang="es-ES" sz="1050" dirty="0">
                <a:solidFill>
                  <a:srgbClr val="000000"/>
                </a:solidFill>
              </a:rPr>
              <a:t>Camilo Bass</a:t>
            </a:r>
          </a:p>
          <a:p>
            <a:pPr marL="457200" lvl="1" indent="0" eaLnBrk="1" hangingPunct="1">
              <a:lnSpc>
                <a:spcPct val="50000"/>
              </a:lnSpc>
              <a:spcAft>
                <a:spcPts val="600"/>
              </a:spcAft>
            </a:pPr>
            <a:r>
              <a:rPr lang="es-ES" sz="1050" dirty="0">
                <a:solidFill>
                  <a:srgbClr val="000000"/>
                </a:solidFill>
              </a:rPr>
              <a:t>María Soledad Barría</a:t>
            </a:r>
          </a:p>
          <a:p>
            <a:pPr marL="457200" lvl="1" indent="0" eaLnBrk="1" hangingPunct="1">
              <a:lnSpc>
                <a:spcPct val="50000"/>
              </a:lnSpc>
              <a:spcAft>
                <a:spcPts val="600"/>
              </a:spcAft>
            </a:pPr>
            <a:r>
              <a:rPr lang="es-ES" sz="1050" dirty="0">
                <a:solidFill>
                  <a:srgbClr val="000000"/>
                </a:solidFill>
              </a:rPr>
              <a:t>María Eugenia Calvin</a:t>
            </a:r>
          </a:p>
          <a:p>
            <a:pPr marL="457200" lvl="1" indent="0" eaLnBrk="1" hangingPunct="1">
              <a:lnSpc>
                <a:spcPct val="50000"/>
              </a:lnSpc>
              <a:spcAft>
                <a:spcPts val="600"/>
              </a:spcAft>
            </a:pPr>
            <a:r>
              <a:rPr lang="es-ES" sz="1050" dirty="0">
                <a:solidFill>
                  <a:srgbClr val="000000"/>
                </a:solidFill>
              </a:rPr>
              <a:t>Guido Carvajal</a:t>
            </a:r>
          </a:p>
          <a:p>
            <a:pPr marL="457200" lvl="1" indent="0" eaLnBrk="1" hangingPunct="1">
              <a:lnSpc>
                <a:spcPct val="50000"/>
              </a:lnSpc>
              <a:spcAft>
                <a:spcPts val="600"/>
              </a:spcAft>
            </a:pPr>
            <a:r>
              <a:rPr lang="es-ES" sz="1050" dirty="0">
                <a:solidFill>
                  <a:srgbClr val="000000"/>
                </a:solidFill>
              </a:rPr>
              <a:t>Rodrigo Contreras</a:t>
            </a:r>
          </a:p>
          <a:p>
            <a:pPr marL="457200" lvl="1" indent="0" eaLnBrk="1" hangingPunct="1">
              <a:lnSpc>
                <a:spcPct val="50000"/>
              </a:lnSpc>
              <a:spcAft>
                <a:spcPts val="600"/>
              </a:spcAft>
            </a:pPr>
            <a:r>
              <a:rPr lang="es-ES" sz="1050" dirty="0">
                <a:solidFill>
                  <a:srgbClr val="000000"/>
                </a:solidFill>
              </a:rPr>
              <a:t>Javier Uribe</a:t>
            </a:r>
          </a:p>
          <a:p>
            <a:pPr marL="457200" lvl="1" indent="0" eaLnBrk="1" hangingPunct="1">
              <a:lnSpc>
                <a:spcPct val="50000"/>
              </a:lnSpc>
              <a:spcAft>
                <a:spcPts val="600"/>
              </a:spcAft>
            </a:pPr>
            <a:endParaRPr lang="es-E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700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buClr>
                <a:srgbClr val="DE7008"/>
              </a:buClr>
              <a:defRPr/>
            </a:pPr>
            <a:endParaRPr lang="es-ES">
              <a:cs typeface="+mn-cs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372225" y="6165850"/>
            <a:ext cx="246221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>
              <a:lnSpc>
                <a:spcPct val="130000"/>
              </a:lnSpc>
              <a:buClr>
                <a:srgbClr val="DE7008"/>
              </a:buClr>
              <a:defRPr/>
            </a:pPr>
            <a:r>
              <a:rPr lang="es-ES" sz="1600">
                <a:cs typeface="+mn-cs"/>
              </a:rPr>
              <a:t>www.equity-la.eu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6372225" y="6165850"/>
            <a:ext cx="246221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>
              <a:lnSpc>
                <a:spcPct val="130000"/>
              </a:lnSpc>
              <a:buClr>
                <a:srgbClr val="DE7008"/>
              </a:buClr>
              <a:defRPr/>
            </a:pPr>
            <a:r>
              <a:rPr lang="es-ES" sz="1600">
                <a:cs typeface="+mn-cs"/>
              </a:rPr>
              <a:t>www.equity-la.eu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2555776" y="908720"/>
            <a:ext cx="4248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DE7008"/>
              </a:buClr>
              <a:defRPr/>
            </a:pPr>
            <a:r>
              <a:rPr lang="es-ES" sz="3200" dirty="0">
                <a:solidFill>
                  <a:schemeClr val="bg1"/>
                </a:solidFill>
                <a:cs typeface="+mn-cs"/>
              </a:rPr>
              <a:t>¡MUCHAS GRACIAS!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2483768" y="1556792"/>
            <a:ext cx="4248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DE7008"/>
              </a:buClr>
              <a:defRPr/>
            </a:pPr>
            <a:r>
              <a:rPr lang="es-ES" sz="3200" dirty="0" err="1">
                <a:solidFill>
                  <a:schemeClr val="bg1"/>
                </a:solidFill>
                <a:cs typeface="+mn-cs"/>
              </a:rPr>
              <a:t>Obrigado</a:t>
            </a:r>
            <a:r>
              <a:rPr lang="es-ES" sz="3200" dirty="0">
                <a:solidFill>
                  <a:schemeClr val="bg1"/>
                </a:solidFill>
                <a:cs typeface="+mn-cs"/>
              </a:rPr>
              <a:t>!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564904"/>
            <a:ext cx="4295133" cy="3305239"/>
          </a:xfrm>
          <a:prstGeom prst="rect">
            <a:avLst/>
          </a:prstGeom>
        </p:spPr>
      </p:pic>
      <p:pic>
        <p:nvPicPr>
          <p:cNvPr id="9" name="Imagen 8" descr="Captura de pantalla 2018-08-31 a la(s) 05.39.03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C70343"/>
              </a:clrFrom>
              <a:clrTo>
                <a:srgbClr val="C7034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229200"/>
            <a:ext cx="720080" cy="569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-30163" y="0"/>
            <a:ext cx="9144001" cy="6858000"/>
          </a:xfrm>
          <a:prstGeom prst="rect">
            <a:avLst/>
          </a:prstGeom>
          <a:solidFill>
            <a:srgbClr val="C700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buClr>
                <a:srgbClr val="DE7008"/>
              </a:buClr>
              <a:defRPr/>
            </a:pPr>
            <a:endParaRPr lang="es-ES">
              <a:cs typeface="+mn-cs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12775" y="3125788"/>
            <a:ext cx="8207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DE7008"/>
              </a:buClr>
              <a:defRPr/>
            </a:pPr>
            <a:endParaRPr lang="es-ES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71550" y="2135188"/>
            <a:ext cx="77057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DE7008"/>
              </a:buClr>
            </a:pPr>
            <a:r>
              <a:rPr lang="es-ES" sz="2800"/>
              <a:t>El proceso de diseño de Consultorías Virtuales y Visitas inter-niveles </a:t>
            </a:r>
          </a:p>
          <a:p>
            <a:pPr eaLnBrk="1" hangingPunct="1">
              <a:buClr>
                <a:srgbClr val="DE7008"/>
              </a:buClr>
            </a:pPr>
            <a:endParaRPr lang="es-ES" sz="2800"/>
          </a:p>
          <a:p>
            <a:pPr eaLnBrk="1" hangingPunct="1">
              <a:buClr>
                <a:srgbClr val="DE7008"/>
              </a:buClr>
            </a:pPr>
            <a:endParaRPr lang="es-ES" sz="2800"/>
          </a:p>
          <a:p>
            <a:pPr eaLnBrk="1" hangingPunct="1">
              <a:buClr>
                <a:schemeClr val="bg1"/>
              </a:buClr>
              <a:buFontTx/>
              <a:buChar char="•"/>
            </a:pPr>
            <a:endParaRPr lang="es-ES" b="0"/>
          </a:p>
          <a:p>
            <a:pPr eaLnBrk="1" hangingPunct="1">
              <a:buClr>
                <a:schemeClr val="bg1"/>
              </a:buClr>
              <a:buFontTx/>
              <a:buChar char="•"/>
            </a:pPr>
            <a:r>
              <a:rPr lang="es-ES" b="0"/>
              <a:t>Área de intervención</a:t>
            </a:r>
            <a:r>
              <a:rPr lang="es-ES"/>
              <a:t> </a:t>
            </a:r>
          </a:p>
          <a:p>
            <a:pPr eaLnBrk="1" hangingPunct="1">
              <a:buClr>
                <a:schemeClr val="bg1"/>
              </a:buClr>
              <a:buFontTx/>
              <a:buChar char="•"/>
            </a:pPr>
            <a:r>
              <a:rPr lang="es-ES" b="0"/>
              <a:t>El diseño de las intervenciones</a:t>
            </a:r>
          </a:p>
          <a:p>
            <a:pPr eaLnBrk="1" hangingPunct="1">
              <a:buClr>
                <a:schemeClr val="bg1"/>
              </a:buClr>
              <a:buFontTx/>
              <a:buChar char="•"/>
            </a:pPr>
            <a:r>
              <a:rPr lang="es-ES" b="0"/>
              <a:t>Las intervenciones programadas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agen 1" descr="Captura de pantalla 2017-05-15 a las 08.18.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17463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nillo 2"/>
          <p:cNvSpPr/>
          <p:nvPr/>
        </p:nvSpPr>
        <p:spPr>
          <a:xfrm>
            <a:off x="2627313" y="5661025"/>
            <a:ext cx="936625" cy="431800"/>
          </a:xfrm>
          <a:prstGeom prst="donut">
            <a:avLst>
              <a:gd name="adj" fmla="val 1787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Anillo 4"/>
          <p:cNvSpPr/>
          <p:nvPr/>
        </p:nvSpPr>
        <p:spPr>
          <a:xfrm>
            <a:off x="3419475" y="4652963"/>
            <a:ext cx="936625" cy="431800"/>
          </a:xfrm>
          <a:prstGeom prst="donut">
            <a:avLst>
              <a:gd name="adj" fmla="val 1787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Anillo 5"/>
          <p:cNvSpPr/>
          <p:nvPr/>
        </p:nvSpPr>
        <p:spPr>
          <a:xfrm>
            <a:off x="3276600" y="5084763"/>
            <a:ext cx="935038" cy="431800"/>
          </a:xfrm>
          <a:prstGeom prst="donut">
            <a:avLst>
              <a:gd name="adj" fmla="val 1787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rma libre 36"/>
          <p:cNvSpPr>
            <a:spLocks/>
          </p:cNvSpPr>
          <p:nvPr/>
        </p:nvSpPr>
        <p:spPr bwMode="auto">
          <a:xfrm>
            <a:off x="1" y="0"/>
            <a:ext cx="8366124" cy="6092825"/>
          </a:xfrm>
          <a:custGeom>
            <a:avLst/>
            <a:gdLst>
              <a:gd name="T0" fmla="*/ 0 w 8217228"/>
              <a:gd name="T1" fmla="*/ 130598 h 5564831"/>
              <a:gd name="T2" fmla="*/ 56011 w 8217228"/>
              <a:gd name="T3" fmla="*/ 4533565 h 5564831"/>
              <a:gd name="T4" fmla="*/ 1344205 w 8217228"/>
              <a:gd name="T5" fmla="*/ 4552223 h 5564831"/>
              <a:gd name="T6" fmla="*/ 1418883 w 8217228"/>
              <a:gd name="T7" fmla="*/ 5522368 h 5564831"/>
              <a:gd name="T8" fmla="*/ 5376829 w 8217228"/>
              <a:gd name="T9" fmla="*/ 5559680 h 5564831"/>
              <a:gd name="T10" fmla="*/ 5227473 w 8217228"/>
              <a:gd name="T11" fmla="*/ 2817155 h 5564831"/>
              <a:gd name="T12" fmla="*/ 8214604 w 8217228"/>
              <a:gd name="T13" fmla="*/ 932833 h 5564831"/>
              <a:gd name="T14" fmla="*/ 8195936 w 8217228"/>
              <a:gd name="T15" fmla="*/ 18658 h 5564831"/>
              <a:gd name="T16" fmla="*/ 56011 w 8217228"/>
              <a:gd name="T17" fmla="*/ 0 h 5564831"/>
              <a:gd name="T18" fmla="*/ 93346 w 8217228"/>
              <a:gd name="T19" fmla="*/ 2499992 h 55648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17228" h="5564831">
                <a:moveTo>
                  <a:pt x="0" y="130718"/>
                </a:moveTo>
                <a:lnTo>
                  <a:pt x="56027" y="4537765"/>
                </a:lnTo>
                <a:lnTo>
                  <a:pt x="1344637" y="4556439"/>
                </a:lnTo>
                <a:lnTo>
                  <a:pt x="1419339" y="5527483"/>
                </a:lnTo>
                <a:lnTo>
                  <a:pt x="5378549" y="5564831"/>
                </a:lnTo>
                <a:lnTo>
                  <a:pt x="5229145" y="2819763"/>
                </a:lnTo>
                <a:lnTo>
                  <a:pt x="8217228" y="933697"/>
                </a:lnTo>
                <a:lnTo>
                  <a:pt x="8198552" y="18674"/>
                </a:lnTo>
                <a:lnTo>
                  <a:pt x="56027" y="0"/>
                </a:lnTo>
                <a:lnTo>
                  <a:pt x="93378" y="2502307"/>
                </a:lnTo>
              </a:path>
            </a:pathLst>
          </a:custGeom>
          <a:solidFill>
            <a:srgbClr val="CECEEF"/>
          </a:solidFill>
          <a:ln w="9525">
            <a:solidFill>
              <a:srgbClr val="7575D1"/>
            </a:solidFill>
            <a:round/>
            <a:headEnd/>
            <a:tailEnd/>
          </a:ln>
        </p:spPr>
        <p:txBody>
          <a:bodyPr lIns="0" anchor="b"/>
          <a:lstStyle/>
          <a:p>
            <a:endParaRPr lang="es-ES"/>
          </a:p>
        </p:txBody>
      </p:sp>
      <p:grpSp>
        <p:nvGrpSpPr>
          <p:cNvPr id="5" name="Agrupar 4"/>
          <p:cNvGrpSpPr>
            <a:grpSpLocks/>
          </p:cNvGrpSpPr>
          <p:nvPr/>
        </p:nvGrpSpPr>
        <p:grpSpPr bwMode="auto">
          <a:xfrm>
            <a:off x="5191124" y="4941169"/>
            <a:ext cx="3952875" cy="1942232"/>
            <a:chOff x="5191125" y="5434013"/>
            <a:chExt cx="3937000" cy="1449387"/>
          </a:xfrm>
        </p:grpSpPr>
        <p:sp>
          <p:nvSpPr>
            <p:cNvPr id="11303" name="Forma libre 39"/>
            <p:cNvSpPr>
              <a:spLocks/>
            </p:cNvSpPr>
            <p:nvPr/>
          </p:nvSpPr>
          <p:spPr bwMode="auto">
            <a:xfrm>
              <a:off x="5191125" y="5434013"/>
              <a:ext cx="3903663" cy="1400175"/>
            </a:xfrm>
            <a:custGeom>
              <a:avLst/>
              <a:gdLst>
                <a:gd name="T0" fmla="*/ 74774 w 3903183"/>
                <a:gd name="T1" fmla="*/ 652207 h 1400545"/>
                <a:gd name="T2" fmla="*/ 0 w 3903183"/>
                <a:gd name="T3" fmla="*/ 1341683 h 1400545"/>
                <a:gd name="T4" fmla="*/ 2261961 w 3903183"/>
                <a:gd name="T5" fmla="*/ 1378953 h 1400545"/>
                <a:gd name="T6" fmla="*/ 3888331 w 3903183"/>
                <a:gd name="T7" fmla="*/ 1397587 h 1400545"/>
                <a:gd name="T8" fmla="*/ 3907023 w 3903183"/>
                <a:gd name="T9" fmla="*/ 55902 h 1400545"/>
                <a:gd name="T10" fmla="*/ 1981555 w 3903183"/>
                <a:gd name="T11" fmla="*/ 0 h 1400545"/>
                <a:gd name="T12" fmla="*/ 1775918 w 3903183"/>
                <a:gd name="T13" fmla="*/ 521766 h 1400545"/>
                <a:gd name="T14" fmla="*/ 74774 w 3903183"/>
                <a:gd name="T15" fmla="*/ 652207 h 1400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03183" h="1400545">
                  <a:moveTo>
                    <a:pt x="74702" y="653587"/>
                  </a:moveTo>
                  <a:lnTo>
                    <a:pt x="0" y="1344523"/>
                  </a:lnTo>
                  <a:lnTo>
                    <a:pt x="2259737" y="1381871"/>
                  </a:lnTo>
                  <a:lnTo>
                    <a:pt x="3884507" y="1400545"/>
                  </a:lnTo>
                  <a:lnTo>
                    <a:pt x="3903183" y="56022"/>
                  </a:lnTo>
                  <a:lnTo>
                    <a:pt x="1979605" y="0"/>
                  </a:lnTo>
                  <a:lnTo>
                    <a:pt x="1774174" y="522870"/>
                  </a:lnTo>
                  <a:lnTo>
                    <a:pt x="74702" y="653587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anchor="b"/>
            <a:lstStyle/>
            <a:p>
              <a:endParaRPr lang="es-ES"/>
            </a:p>
          </p:txBody>
        </p:sp>
        <p:pic>
          <p:nvPicPr>
            <p:cNvPr id="11304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350" y="5775325"/>
              <a:ext cx="1628775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5" name="CuadroTexto 9"/>
            <p:cNvSpPr txBox="1">
              <a:spLocks noChangeArrowheads="1"/>
            </p:cNvSpPr>
            <p:nvPr/>
          </p:nvSpPr>
          <p:spPr bwMode="auto">
            <a:xfrm>
              <a:off x="5292725" y="6237288"/>
              <a:ext cx="22320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CL" sz="1200">
                  <a:solidFill>
                    <a:srgbClr val="000000"/>
                  </a:solidFill>
                </a:rPr>
                <a:t>Escuela de Salud Pública Dr. Salvador Allende. U- Chile</a:t>
              </a:r>
            </a:p>
          </p:txBody>
        </p:sp>
      </p:grpSp>
      <p:pic>
        <p:nvPicPr>
          <p:cNvPr id="11268" name="Imagen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61945"/>
          <a:stretch>
            <a:fillRect/>
          </a:stretch>
        </p:blipFill>
        <p:spPr bwMode="auto">
          <a:xfrm>
            <a:off x="250825" y="981075"/>
            <a:ext cx="467201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Agrupar 3"/>
          <p:cNvGrpSpPr>
            <a:grpSpLocks/>
          </p:cNvGrpSpPr>
          <p:nvPr/>
        </p:nvGrpSpPr>
        <p:grpSpPr bwMode="auto">
          <a:xfrm>
            <a:off x="5148064" y="0"/>
            <a:ext cx="4176464" cy="6069013"/>
            <a:chOff x="5378450" y="1457325"/>
            <a:chExt cx="3765550" cy="4611688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66052C3E-7FC0-452D-AA8D-D3B2E145B11A}"/>
                </a:ext>
              </a:extLst>
            </p:cNvPr>
            <p:cNvSpPr/>
            <p:nvPr/>
          </p:nvSpPr>
          <p:spPr>
            <a:xfrm>
              <a:off x="5378450" y="1457325"/>
              <a:ext cx="3605213" cy="4611688"/>
            </a:xfrm>
            <a:custGeom>
              <a:avLst/>
              <a:gdLst>
                <a:gd name="connsiteX0" fmla="*/ 149404 w 3604375"/>
                <a:gd name="connsiteY0" fmla="*/ 4612461 h 4612461"/>
                <a:gd name="connsiteX1" fmla="*/ 0 w 3604375"/>
                <a:gd name="connsiteY1" fmla="*/ 1904741 h 4612461"/>
                <a:gd name="connsiteX2" fmla="*/ 2950732 w 3604375"/>
                <a:gd name="connsiteY2" fmla="*/ 37348 h 4612461"/>
                <a:gd name="connsiteX3" fmla="*/ 3567024 w 3604375"/>
                <a:gd name="connsiteY3" fmla="*/ 0 h 4612461"/>
                <a:gd name="connsiteX4" fmla="*/ 3604375 w 3604375"/>
                <a:gd name="connsiteY4" fmla="*/ 4033569 h 4612461"/>
                <a:gd name="connsiteX5" fmla="*/ 1755498 w 3604375"/>
                <a:gd name="connsiteY5" fmla="*/ 3958873 h 4612461"/>
                <a:gd name="connsiteX6" fmla="*/ 1624770 w 3604375"/>
                <a:gd name="connsiteY6" fmla="*/ 4556439 h 4612461"/>
                <a:gd name="connsiteX7" fmla="*/ 149404 w 3604375"/>
                <a:gd name="connsiteY7" fmla="*/ 4612461 h 461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4375" h="4612461">
                  <a:moveTo>
                    <a:pt x="149404" y="4612461"/>
                  </a:moveTo>
                  <a:lnTo>
                    <a:pt x="0" y="1904741"/>
                  </a:lnTo>
                  <a:lnTo>
                    <a:pt x="2950732" y="37348"/>
                  </a:lnTo>
                  <a:lnTo>
                    <a:pt x="3567024" y="0"/>
                  </a:lnTo>
                  <a:lnTo>
                    <a:pt x="3604375" y="4033569"/>
                  </a:lnTo>
                  <a:lnTo>
                    <a:pt x="1755498" y="3958873"/>
                  </a:lnTo>
                  <a:lnTo>
                    <a:pt x="1624770" y="4556439"/>
                  </a:lnTo>
                  <a:lnTo>
                    <a:pt x="149404" y="4612461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lIns="0" anchor="b"/>
            <a:lstStyle/>
            <a:p>
              <a:pPr marL="450850" indent="-450850" eaLnBrk="1" hangingPunct="1">
                <a:buClr>
                  <a:srgbClr val="DE7008"/>
                </a:buClr>
                <a:defRPr/>
              </a:pPr>
              <a:endParaRPr lang="es-ES">
                <a:latin typeface="Arial" panose="020B0604020202020204" pitchFamily="34" charset="0"/>
                <a:ea typeface="ＭＳ Ｐゴシック" charset="0"/>
                <a:cs typeface="+mn-cs"/>
              </a:endParaRPr>
            </a:p>
          </p:txBody>
        </p:sp>
        <p:sp>
          <p:nvSpPr>
            <p:cNvPr id="11300" name="CuadroTexto 10"/>
            <p:cNvSpPr txBox="1">
              <a:spLocks noChangeArrowheads="1"/>
            </p:cNvSpPr>
            <p:nvPr/>
          </p:nvSpPr>
          <p:spPr bwMode="auto">
            <a:xfrm>
              <a:off x="5759450" y="4335463"/>
              <a:ext cx="33845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CL" sz="1200">
                  <a:solidFill>
                    <a:srgbClr val="000000"/>
                  </a:solidFill>
                </a:rPr>
                <a:t>Hospital san José </a:t>
              </a:r>
              <a:r>
                <a:rPr lang="mr-IN" sz="1200">
                  <a:solidFill>
                    <a:srgbClr val="000000"/>
                  </a:solidFill>
                </a:rPr>
                <a:t>–</a:t>
              </a:r>
              <a:r>
                <a:rPr lang="es-CL" sz="1200">
                  <a:solidFill>
                    <a:srgbClr val="000000"/>
                  </a:solidFill>
                </a:rPr>
                <a:t> Centro de Diagnóstico </a:t>
              </a:r>
              <a:br>
                <a:rPr lang="es-CL" sz="1200">
                  <a:solidFill>
                    <a:srgbClr val="000000"/>
                  </a:solidFill>
                </a:rPr>
              </a:br>
              <a:r>
                <a:rPr lang="es-CL" sz="1200">
                  <a:solidFill>
                    <a:srgbClr val="000000"/>
                  </a:solidFill>
                </a:rPr>
                <a:t>y Tratamiento Dra. Eloísa Díaz</a:t>
              </a:r>
            </a:p>
          </p:txBody>
        </p:sp>
        <p:pic>
          <p:nvPicPr>
            <p:cNvPr id="11301" name="Imagen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284538"/>
              <a:ext cx="1651000" cy="11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2" name="Imagen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3284538"/>
              <a:ext cx="1223963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Agrupar 5"/>
          <p:cNvGrpSpPr>
            <a:grpSpLocks/>
          </p:cNvGrpSpPr>
          <p:nvPr/>
        </p:nvGrpSpPr>
        <p:grpSpPr bwMode="auto">
          <a:xfrm>
            <a:off x="1" y="5060950"/>
            <a:ext cx="5265738" cy="1717675"/>
            <a:chOff x="149225" y="5060950"/>
            <a:chExt cx="5116513" cy="1717675"/>
          </a:xfrm>
        </p:grpSpPr>
        <p:sp>
          <p:nvSpPr>
            <p:cNvPr id="11296" name="Forma libre 38"/>
            <p:cNvSpPr>
              <a:spLocks/>
            </p:cNvSpPr>
            <p:nvPr/>
          </p:nvSpPr>
          <p:spPr bwMode="auto">
            <a:xfrm>
              <a:off x="149225" y="5060950"/>
              <a:ext cx="5116513" cy="1717675"/>
            </a:xfrm>
            <a:custGeom>
              <a:avLst/>
              <a:gdLst>
                <a:gd name="T0" fmla="*/ 55979 w 5117092"/>
                <a:gd name="T1" fmla="*/ 0 h 1718002"/>
                <a:gd name="T2" fmla="*/ 1306102 w 5117092"/>
                <a:gd name="T3" fmla="*/ 37292 h 1718002"/>
                <a:gd name="T4" fmla="*/ 1436711 w 5117092"/>
                <a:gd name="T5" fmla="*/ 969565 h 1718002"/>
                <a:gd name="T6" fmla="*/ 5112460 w 5117092"/>
                <a:gd name="T7" fmla="*/ 1062795 h 1718002"/>
                <a:gd name="T8" fmla="*/ 5037829 w 5117092"/>
                <a:gd name="T9" fmla="*/ 1715386 h 1718002"/>
                <a:gd name="T10" fmla="*/ 0 w 5117092"/>
                <a:gd name="T11" fmla="*/ 1715386 h 1718002"/>
                <a:gd name="T12" fmla="*/ 55979 w 5117092"/>
                <a:gd name="T13" fmla="*/ 0 h 17180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17092" h="1718002">
                  <a:moveTo>
                    <a:pt x="56027" y="0"/>
                  </a:moveTo>
                  <a:lnTo>
                    <a:pt x="1307286" y="37348"/>
                  </a:lnTo>
                  <a:lnTo>
                    <a:pt x="1438015" y="971045"/>
                  </a:lnTo>
                  <a:lnTo>
                    <a:pt x="5117092" y="1064414"/>
                  </a:lnTo>
                  <a:lnTo>
                    <a:pt x="5042390" y="1718002"/>
                  </a:lnTo>
                  <a:lnTo>
                    <a:pt x="0" y="1718002"/>
                  </a:lnTo>
                  <a:lnTo>
                    <a:pt x="56027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lIns="0" anchor="b"/>
            <a:lstStyle/>
            <a:p>
              <a:endParaRPr lang="es-ES"/>
            </a:p>
          </p:txBody>
        </p:sp>
        <p:pic>
          <p:nvPicPr>
            <p:cNvPr id="11297" name="Imagen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5229225"/>
              <a:ext cx="947738" cy="146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8" name="CuadroTexto 18"/>
            <p:cNvSpPr txBox="1">
              <a:spLocks noChangeArrowheads="1"/>
            </p:cNvSpPr>
            <p:nvPr/>
          </p:nvSpPr>
          <p:spPr bwMode="auto">
            <a:xfrm>
              <a:off x="1258888" y="6092825"/>
              <a:ext cx="2808287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CL" sz="1600">
                  <a:solidFill>
                    <a:srgbClr val="000000"/>
                  </a:solidFill>
                </a:rPr>
                <a:t>Dirección Servicio de Salud Metropolitano Norte</a:t>
              </a:r>
            </a:p>
          </p:txBody>
        </p:sp>
      </p:grpSp>
      <p:grpSp>
        <p:nvGrpSpPr>
          <p:cNvPr id="7" name="Agrupar 6"/>
          <p:cNvGrpSpPr>
            <a:grpSpLocks/>
          </p:cNvGrpSpPr>
          <p:nvPr/>
        </p:nvGrpSpPr>
        <p:grpSpPr bwMode="auto">
          <a:xfrm>
            <a:off x="179388" y="1341438"/>
            <a:ext cx="5761037" cy="3186112"/>
            <a:chOff x="179388" y="1341438"/>
            <a:chExt cx="5761037" cy="3185676"/>
          </a:xfrm>
        </p:grpSpPr>
        <p:pic>
          <p:nvPicPr>
            <p:cNvPr id="11290" name="Imagen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565400"/>
              <a:ext cx="936625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1" name="CuadroTexto 13"/>
            <p:cNvSpPr txBox="1">
              <a:spLocks noChangeArrowheads="1"/>
            </p:cNvSpPr>
            <p:nvPr/>
          </p:nvSpPr>
          <p:spPr bwMode="auto">
            <a:xfrm>
              <a:off x="179388" y="3357563"/>
              <a:ext cx="2212975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CL" sz="1400">
                  <a:solidFill>
                    <a:srgbClr val="000000"/>
                  </a:solidFill>
                </a:rPr>
                <a:t>Departamento Municipal de salud</a:t>
              </a:r>
            </a:p>
            <a:p>
              <a:r>
                <a:rPr lang="es-CL" sz="1400">
                  <a:solidFill>
                    <a:srgbClr val="000000"/>
                  </a:solidFill>
                </a:rPr>
                <a:t>Independencia</a:t>
              </a:r>
            </a:p>
            <a:p>
              <a:r>
                <a:rPr lang="es-CL" sz="1400">
                  <a:solidFill>
                    <a:srgbClr val="000000"/>
                  </a:solidFill>
                </a:rPr>
                <a:t>CESFAM. Cruz Melo</a:t>
              </a:r>
            </a:p>
            <a:p>
              <a:r>
                <a:rPr lang="es-CL" sz="1400">
                  <a:solidFill>
                    <a:srgbClr val="000000"/>
                  </a:solidFill>
                </a:rPr>
                <a:t>CESFAM J.A. Ríos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49B0CA8-7BEB-4657-ABA1-C1714B716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40200" y="1341438"/>
              <a:ext cx="936625" cy="931734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11293" name="CuadroTexto 20"/>
            <p:cNvSpPr txBox="1">
              <a:spLocks noChangeArrowheads="1"/>
            </p:cNvSpPr>
            <p:nvPr/>
          </p:nvSpPr>
          <p:spPr bwMode="auto">
            <a:xfrm>
              <a:off x="4090988" y="2349500"/>
              <a:ext cx="1849437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CL" sz="1200"/>
                <a:t>Departamento Municipal de Salud </a:t>
              </a:r>
            </a:p>
            <a:p>
              <a:r>
                <a:rPr lang="es-CL" sz="1200"/>
                <a:t>Huechuraba</a:t>
              </a:r>
            </a:p>
            <a:p>
              <a:r>
                <a:rPr lang="es-CL" sz="1200"/>
                <a:t>CESFAM La Pincoya</a:t>
              </a:r>
            </a:p>
          </p:txBody>
        </p:sp>
        <p:pic>
          <p:nvPicPr>
            <p:cNvPr id="11294" name="Imagen 2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2420938"/>
              <a:ext cx="2035175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5" name="CuadroTexto 26"/>
            <p:cNvSpPr txBox="1">
              <a:spLocks noChangeArrowheads="1"/>
            </p:cNvSpPr>
            <p:nvPr/>
          </p:nvSpPr>
          <p:spPr bwMode="auto">
            <a:xfrm>
              <a:off x="2051050" y="3284538"/>
              <a:ext cx="18510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CL" sz="1200"/>
                <a:t>Departamento Municipal de Salud </a:t>
              </a:r>
            </a:p>
            <a:p>
              <a:r>
                <a:rPr lang="es-CL" sz="1200"/>
                <a:t>Recoleta</a:t>
              </a:r>
            </a:p>
          </p:txBody>
        </p:sp>
      </p:grpSp>
      <p:grpSp>
        <p:nvGrpSpPr>
          <p:cNvPr id="8" name="Agrupar 7"/>
          <p:cNvGrpSpPr>
            <a:grpSpLocks/>
          </p:cNvGrpSpPr>
          <p:nvPr/>
        </p:nvGrpSpPr>
        <p:grpSpPr bwMode="auto">
          <a:xfrm>
            <a:off x="3131840" y="548680"/>
            <a:ext cx="5521325" cy="1973263"/>
            <a:chOff x="3132138" y="549275"/>
            <a:chExt cx="5521325" cy="1973263"/>
          </a:xfrm>
        </p:grpSpPr>
        <p:pic>
          <p:nvPicPr>
            <p:cNvPr id="11284" name="Imagen 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620713"/>
              <a:ext cx="935037" cy="700087"/>
            </a:xfrm>
            <a:prstGeom prst="rect">
              <a:avLst/>
            </a:prstGeom>
            <a:noFill/>
            <a:ln w="9525">
              <a:solidFill>
                <a:srgbClr val="7575D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5" name="CuadroTexto 11"/>
            <p:cNvSpPr txBox="1">
              <a:spLocks noChangeArrowheads="1"/>
            </p:cNvSpPr>
            <p:nvPr/>
          </p:nvSpPr>
          <p:spPr bwMode="auto">
            <a:xfrm>
              <a:off x="4140200" y="879475"/>
              <a:ext cx="18494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CL" sz="1200"/>
                <a:t>CESFAM Dr. </a:t>
              </a:r>
            </a:p>
            <a:p>
              <a:r>
                <a:rPr lang="es-CL" sz="1200"/>
                <a:t>Salvador Allende</a:t>
              </a:r>
            </a:p>
          </p:txBody>
        </p:sp>
        <p:pic>
          <p:nvPicPr>
            <p:cNvPr id="11286" name="Imagen 21" descr="Captura de pantalla 2017-06-24 a la(s) 11.29.24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725" y="1484313"/>
              <a:ext cx="113665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" name="CuadroTexto 22"/>
            <p:cNvSpPr txBox="1">
              <a:spLocks noChangeArrowheads="1"/>
            </p:cNvSpPr>
            <p:nvPr/>
          </p:nvSpPr>
          <p:spPr bwMode="auto">
            <a:xfrm>
              <a:off x="5292725" y="2060575"/>
              <a:ext cx="18494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CL" sz="1200"/>
                <a:t>CESFAM  </a:t>
              </a:r>
            </a:p>
            <a:p>
              <a:r>
                <a:rPr lang="es-CL" sz="1200"/>
                <a:t>El Barrero</a:t>
              </a:r>
            </a:p>
          </p:txBody>
        </p:sp>
        <p:pic>
          <p:nvPicPr>
            <p:cNvPr id="11288" name="Imagen 23" descr="Captura de pantalla 2017-06-24 a la(s) 11.29.12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500" y="549275"/>
              <a:ext cx="1066800" cy="83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9" name="CuadroTexto 24"/>
            <p:cNvSpPr txBox="1">
              <a:spLocks noChangeArrowheads="1"/>
            </p:cNvSpPr>
            <p:nvPr/>
          </p:nvSpPr>
          <p:spPr bwMode="auto">
            <a:xfrm>
              <a:off x="6804025" y="836613"/>
              <a:ext cx="18494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CL" sz="1200"/>
                <a:t>CECOSF</a:t>
              </a:r>
            </a:p>
            <a:p>
              <a:r>
                <a:rPr lang="es-CL" sz="1200"/>
                <a:t>Los Libertadores</a:t>
              </a:r>
            </a:p>
          </p:txBody>
        </p:sp>
      </p:grpSp>
      <p:grpSp>
        <p:nvGrpSpPr>
          <p:cNvPr id="9" name="Agrupar 8"/>
          <p:cNvGrpSpPr>
            <a:grpSpLocks/>
          </p:cNvGrpSpPr>
          <p:nvPr/>
        </p:nvGrpSpPr>
        <p:grpSpPr bwMode="auto">
          <a:xfrm>
            <a:off x="1979613" y="3644900"/>
            <a:ext cx="4005262" cy="2436813"/>
            <a:chOff x="1979613" y="3644900"/>
            <a:chExt cx="4005262" cy="2436813"/>
          </a:xfrm>
        </p:grpSpPr>
        <p:sp>
          <p:nvSpPr>
            <p:cNvPr id="11276" name="CuadroTexto 28"/>
            <p:cNvSpPr txBox="1">
              <a:spLocks noChangeArrowheads="1"/>
            </p:cNvSpPr>
            <p:nvPr/>
          </p:nvSpPr>
          <p:spPr bwMode="auto">
            <a:xfrm>
              <a:off x="3276600" y="4437063"/>
              <a:ext cx="24923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CL" sz="1200">
                  <a:solidFill>
                    <a:srgbClr val="000000"/>
                  </a:solidFill>
                </a:rPr>
                <a:t>CESFAM</a:t>
              </a:r>
              <a:r>
                <a:rPr lang="es-CL" sz="1200">
                  <a:solidFill>
                    <a:schemeClr val="bg1"/>
                  </a:solidFill>
                </a:rPr>
                <a:t> </a:t>
              </a:r>
              <a:r>
                <a:rPr lang="es-CL" sz="1200">
                  <a:solidFill>
                    <a:srgbClr val="000000"/>
                  </a:solidFill>
                </a:rPr>
                <a:t>Quinta Bella</a:t>
              </a:r>
            </a:p>
          </p:txBody>
        </p:sp>
        <p:sp>
          <p:nvSpPr>
            <p:cNvPr id="11277" name="CuadroTexto 4"/>
            <p:cNvSpPr txBox="1">
              <a:spLocks noChangeArrowheads="1"/>
            </p:cNvSpPr>
            <p:nvPr/>
          </p:nvSpPr>
          <p:spPr bwMode="auto">
            <a:xfrm>
              <a:off x="2051050" y="4581525"/>
              <a:ext cx="2493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CL" sz="1200">
                  <a:solidFill>
                    <a:srgbClr val="000000"/>
                  </a:solidFill>
                </a:rPr>
                <a:t>CESFAM</a:t>
              </a:r>
              <a:r>
                <a:rPr lang="es-CL" sz="1200">
                  <a:solidFill>
                    <a:schemeClr val="bg1"/>
                  </a:solidFill>
                </a:rPr>
                <a:t> </a:t>
              </a:r>
              <a:r>
                <a:rPr lang="es-CL" sz="1200">
                  <a:solidFill>
                    <a:srgbClr val="000000"/>
                  </a:solidFill>
                </a:rPr>
                <a:t>J. Petrinovic</a:t>
              </a:r>
            </a:p>
          </p:txBody>
        </p:sp>
        <p:pic>
          <p:nvPicPr>
            <p:cNvPr id="11278" name="Imagen 5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3933825"/>
              <a:ext cx="976313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CuadroTexto 12"/>
            <p:cNvSpPr txBox="1">
              <a:spLocks noChangeArrowheads="1"/>
            </p:cNvSpPr>
            <p:nvPr/>
          </p:nvSpPr>
          <p:spPr bwMode="auto">
            <a:xfrm>
              <a:off x="1979613" y="5661025"/>
              <a:ext cx="23304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CL" sz="1200">
                  <a:solidFill>
                    <a:srgbClr val="000000"/>
                  </a:solidFill>
                </a:rPr>
                <a:t>CESFAM</a:t>
              </a:r>
              <a:r>
                <a:rPr lang="es-CL" sz="1200">
                  <a:solidFill>
                    <a:schemeClr val="bg1"/>
                  </a:solidFill>
                </a:rPr>
                <a:t> </a:t>
              </a:r>
              <a:r>
                <a:rPr lang="es-CL" sz="1200">
                  <a:solidFill>
                    <a:srgbClr val="000000"/>
                  </a:solidFill>
                </a:rPr>
                <a:t>P. Hevia</a:t>
              </a:r>
            </a:p>
          </p:txBody>
        </p:sp>
        <p:pic>
          <p:nvPicPr>
            <p:cNvPr id="11280" name="Imagen 3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4868863"/>
              <a:ext cx="1152525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Imagen 27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3644900"/>
              <a:ext cx="1511300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Imagen 29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475" y="4941888"/>
              <a:ext cx="1624013" cy="77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CuadroTexto 30"/>
            <p:cNvSpPr txBox="1">
              <a:spLocks noChangeArrowheads="1"/>
            </p:cNvSpPr>
            <p:nvPr/>
          </p:nvSpPr>
          <p:spPr bwMode="auto">
            <a:xfrm>
              <a:off x="3492500" y="5805488"/>
              <a:ext cx="2492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70044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s-CL" sz="1200">
                  <a:solidFill>
                    <a:srgbClr val="000000"/>
                  </a:solidFill>
                </a:rPr>
                <a:t>CESFAM</a:t>
              </a:r>
              <a:r>
                <a:rPr lang="es-CL" sz="1200">
                  <a:solidFill>
                    <a:schemeClr val="bg1"/>
                  </a:solidFill>
                </a:rPr>
                <a:t> </a:t>
              </a:r>
              <a:r>
                <a:rPr lang="es-CL" sz="1200">
                  <a:solidFill>
                    <a:srgbClr val="000000"/>
                  </a:solidFill>
                </a:rPr>
                <a:t>Recoleta</a:t>
              </a:r>
            </a:p>
          </p:txBody>
        </p:sp>
      </p:grpSp>
      <p:sp>
        <p:nvSpPr>
          <p:cNvPr id="11274" name="Acorde 31"/>
          <p:cNvSpPr>
            <a:spLocks/>
          </p:cNvSpPr>
          <p:nvPr/>
        </p:nvSpPr>
        <p:spPr bwMode="auto">
          <a:xfrm>
            <a:off x="3771900" y="3714750"/>
            <a:ext cx="822325" cy="823913"/>
          </a:xfrm>
          <a:custGeom>
            <a:avLst/>
            <a:gdLst>
              <a:gd name="T0" fmla="*/ 702179 w 822325"/>
              <a:gd name="T1" fmla="*/ 702973 h 823913"/>
              <a:gd name="T2" fmla="*/ 205284 w 822325"/>
              <a:gd name="T3" fmla="*/ 768549 h 823913"/>
              <a:gd name="T4" fmla="*/ 13959 w 822325"/>
              <a:gd name="T5" fmla="*/ 305526 h 823913"/>
              <a:gd name="T6" fmla="*/ 411163 w 822325"/>
              <a:gd name="T7" fmla="*/ 0 h 823913"/>
              <a:gd name="T8" fmla="*/ 702179 w 822325"/>
              <a:gd name="T9" fmla="*/ 702973 h 8239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2325" h="823913">
                <a:moveTo>
                  <a:pt x="702179" y="702973"/>
                </a:moveTo>
                <a:cubicBezTo>
                  <a:pt x="570523" y="835138"/>
                  <a:pt x="366607" y="862050"/>
                  <a:pt x="205284" y="768549"/>
                </a:cubicBezTo>
                <a:cubicBezTo>
                  <a:pt x="44373" y="675288"/>
                  <a:pt x="-34067" y="485455"/>
                  <a:pt x="13959" y="305526"/>
                </a:cubicBezTo>
                <a:cubicBezTo>
                  <a:pt x="62056" y="125331"/>
                  <a:pt x="224995" y="0"/>
                  <a:pt x="411163" y="0"/>
                </a:cubicBezTo>
                <a:lnTo>
                  <a:pt x="702179" y="702973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275" name="Forma libre 34"/>
          <p:cNvSpPr>
            <a:spLocks/>
          </p:cNvSpPr>
          <p:nvPr/>
        </p:nvSpPr>
        <p:spPr bwMode="auto">
          <a:xfrm>
            <a:off x="149225" y="2203450"/>
            <a:ext cx="188913" cy="2708275"/>
          </a:xfrm>
          <a:custGeom>
            <a:avLst/>
            <a:gdLst>
              <a:gd name="T0" fmla="*/ 0 w 188828"/>
              <a:gd name="T1" fmla="*/ 224456 h 2707720"/>
              <a:gd name="T2" fmla="*/ 37487 w 188828"/>
              <a:gd name="T3" fmla="*/ 2562527 h 2707720"/>
              <a:gd name="T4" fmla="*/ 74974 w 188828"/>
              <a:gd name="T5" fmla="*/ 0 h 2707720"/>
              <a:gd name="T6" fmla="*/ 37487 w 188828"/>
              <a:gd name="T7" fmla="*/ 374095 h 2707720"/>
              <a:gd name="T8" fmla="*/ 37487 w 188828"/>
              <a:gd name="T9" fmla="*/ 1571186 h 2707720"/>
              <a:gd name="T10" fmla="*/ 74974 w 188828"/>
              <a:gd name="T11" fmla="*/ 1758230 h 2707720"/>
              <a:gd name="T12" fmla="*/ 93714 w 188828"/>
              <a:gd name="T13" fmla="*/ 1851751 h 2707720"/>
              <a:gd name="T14" fmla="*/ 112458 w 188828"/>
              <a:gd name="T15" fmla="*/ 1945275 h 2707720"/>
              <a:gd name="T16" fmla="*/ 149940 w 188828"/>
              <a:gd name="T17" fmla="*/ 2076206 h 2707720"/>
              <a:gd name="T18" fmla="*/ 187427 w 188828"/>
              <a:gd name="T19" fmla="*/ 2319368 h 2707720"/>
              <a:gd name="T20" fmla="*/ 187427 w 188828"/>
              <a:gd name="T21" fmla="*/ 2712163 h 27077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8828" h="2707720">
                <a:moveTo>
                  <a:pt x="0" y="224088"/>
                </a:moveTo>
                <a:lnTo>
                  <a:pt x="37351" y="2558329"/>
                </a:lnTo>
                <a:lnTo>
                  <a:pt x="74702" y="0"/>
                </a:lnTo>
                <a:cubicBezTo>
                  <a:pt x="62252" y="124493"/>
                  <a:pt x="46059" y="248668"/>
                  <a:pt x="37351" y="373479"/>
                </a:cubicBezTo>
                <a:cubicBezTo>
                  <a:pt x="8886" y="781453"/>
                  <a:pt x="12867" y="1152419"/>
                  <a:pt x="37351" y="1568610"/>
                </a:cubicBezTo>
                <a:cubicBezTo>
                  <a:pt x="41079" y="1631980"/>
                  <a:pt x="62252" y="1693103"/>
                  <a:pt x="74702" y="1755350"/>
                </a:cubicBezTo>
                <a:lnTo>
                  <a:pt x="93378" y="1848719"/>
                </a:lnTo>
                <a:cubicBezTo>
                  <a:pt x="99603" y="1879842"/>
                  <a:pt x="102015" y="1911978"/>
                  <a:pt x="112053" y="1942089"/>
                </a:cubicBezTo>
                <a:cubicBezTo>
                  <a:pt x="129854" y="1995486"/>
                  <a:pt x="137678" y="2014181"/>
                  <a:pt x="149404" y="2072806"/>
                </a:cubicBezTo>
                <a:cubicBezTo>
                  <a:pt x="155317" y="2102366"/>
                  <a:pt x="185975" y="2293722"/>
                  <a:pt x="186755" y="2315568"/>
                </a:cubicBezTo>
                <a:cubicBezTo>
                  <a:pt x="191421" y="2446202"/>
                  <a:pt x="186755" y="2577003"/>
                  <a:pt x="186755" y="270772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anchor="b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9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agen 26" descr="Captura de pantalla 2017-06-18 a la(s) 19.52.3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2627252" cy="20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Elipse 4"/>
          <p:cNvSpPr>
            <a:spLocks noChangeArrowheads="1"/>
          </p:cNvSpPr>
          <p:nvPr/>
        </p:nvSpPr>
        <p:spPr bwMode="auto">
          <a:xfrm>
            <a:off x="3059832" y="3212852"/>
            <a:ext cx="2519363" cy="2089150"/>
          </a:xfrm>
          <a:prstGeom prst="ellipse">
            <a:avLst/>
          </a:prstGeom>
          <a:solidFill>
            <a:srgbClr val="DAED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anchor="b"/>
          <a:lstStyle/>
          <a:p>
            <a:pPr marL="450850" indent="-450850">
              <a:buClr>
                <a:srgbClr val="DE7008"/>
              </a:buClr>
            </a:pPr>
            <a:endParaRPr lang="es-E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15367" y="260648"/>
            <a:ext cx="8821737" cy="576262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>
                <a:latin typeface="Arial" charset="0"/>
                <a:cs typeface="+mj-cs"/>
              </a:rPr>
              <a:t>Diseño de la intervención</a:t>
            </a:r>
            <a:endParaRPr lang="es-ES" sz="3000" dirty="0">
              <a:latin typeface="Arial" charset="0"/>
              <a:cs typeface="+mj-cs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979712" y="1757473"/>
            <a:ext cx="1872208" cy="12025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s-ES" sz="1800" dirty="0">
                <a:solidFill>
                  <a:srgbClr val="C70044"/>
                </a:solidFill>
              </a:rPr>
              <a:t>Divulgación resultados línea de base</a:t>
            </a:r>
          </a:p>
          <a:p>
            <a:pPr algn="ctr"/>
            <a:r>
              <a:rPr lang="es-ES" sz="1800" dirty="0">
                <a:solidFill>
                  <a:srgbClr val="C70044"/>
                </a:solidFill>
              </a:rPr>
              <a:t>App. 300 p 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64088" y="2750359"/>
            <a:ext cx="2952328" cy="64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s-ES" sz="1800">
                <a:solidFill>
                  <a:srgbClr val="C70044"/>
                </a:solidFill>
              </a:rPr>
              <a:t>Selección y diseño de las intervenciones</a:t>
            </a: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3563070" y="2996952"/>
            <a:ext cx="15843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</a:rPr>
              <a:t>Comité </a:t>
            </a:r>
          </a:p>
          <a:p>
            <a:pPr algn="ctr"/>
            <a:r>
              <a:rPr lang="es-ES" sz="1200" dirty="0">
                <a:solidFill>
                  <a:srgbClr val="000000"/>
                </a:solidFill>
              </a:rPr>
              <a:t>conductor local</a:t>
            </a:r>
          </a:p>
          <a:p>
            <a:pPr algn="ctr"/>
            <a:r>
              <a:rPr lang="es-ES" sz="1200" dirty="0">
                <a:solidFill>
                  <a:srgbClr val="000000"/>
                </a:solidFill>
              </a:rPr>
              <a:t>CCL- ESP 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522" name="Oval 19"/>
          <p:cNvSpPr>
            <a:spLocks noChangeArrowheads="1"/>
          </p:cNvSpPr>
          <p:nvPr/>
        </p:nvSpPr>
        <p:spPr bwMode="auto">
          <a:xfrm>
            <a:off x="5435600" y="5114925"/>
            <a:ext cx="720725" cy="3587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buClr>
                <a:srgbClr val="DE7008"/>
              </a:buClr>
              <a:defRPr/>
            </a:pPr>
            <a:endParaRPr lang="ca-ES" sz="2600">
              <a:cs typeface="+mn-cs"/>
            </a:endParaRPr>
          </a:p>
        </p:txBody>
      </p:sp>
      <p:sp>
        <p:nvSpPr>
          <p:cNvPr id="21523" name="Oval 20"/>
          <p:cNvSpPr>
            <a:spLocks noChangeArrowheads="1"/>
          </p:cNvSpPr>
          <p:nvPr/>
        </p:nvSpPr>
        <p:spPr bwMode="auto">
          <a:xfrm>
            <a:off x="5003800" y="5257800"/>
            <a:ext cx="720725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buClr>
                <a:srgbClr val="DE7008"/>
              </a:buClr>
              <a:defRPr/>
            </a:pPr>
            <a:endParaRPr lang="ca-ES" sz="2600">
              <a:cs typeface="+mn-cs"/>
            </a:endParaRPr>
          </a:p>
        </p:txBody>
      </p:sp>
      <p:pic>
        <p:nvPicPr>
          <p:cNvPr id="29" name="4 Imagen" descr="C:\Users\Usuario\Pictures\05 INTERVENCIÓN\PLATAFORMA\001 290416\290416 032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142853" cy="165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n 30" descr="IMG_213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84" y="3861246"/>
            <a:ext cx="1656184" cy="12414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 descr="201-2013533_flecha-tumblr-png-edits-portadas-blanco-rayas-flechas.png.jpe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125" flipH="1">
            <a:off x="3889300" y="2208830"/>
            <a:ext cx="11398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Agrupar 4"/>
          <p:cNvGrpSpPr/>
          <p:nvPr/>
        </p:nvGrpSpPr>
        <p:grpSpPr>
          <a:xfrm>
            <a:off x="179512" y="4293096"/>
            <a:ext cx="2300183" cy="1760354"/>
            <a:chOff x="179512" y="4293096"/>
            <a:chExt cx="2300183" cy="1760354"/>
          </a:xfrm>
        </p:grpSpPr>
        <p:pic>
          <p:nvPicPr>
            <p:cNvPr id="3" name="Imagen 2" descr="Captura de pantalla 2019-06-24 a la(s) 00.42.13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4293096"/>
              <a:ext cx="1292071" cy="914986"/>
            </a:xfrm>
            <a:prstGeom prst="rect">
              <a:avLst/>
            </a:prstGeom>
          </p:spPr>
        </p:pic>
        <p:pic>
          <p:nvPicPr>
            <p:cNvPr id="4" name="Imagen 3" descr="Captura de pantalla 2019-06-24 a la(s) 00.42.39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085184"/>
              <a:ext cx="1296144" cy="968266"/>
            </a:xfrm>
            <a:prstGeom prst="rect">
              <a:avLst/>
            </a:prstGeom>
          </p:spPr>
        </p:pic>
      </p:grpSp>
      <p:sp>
        <p:nvSpPr>
          <p:cNvPr id="6" name="CuadroTexto 5"/>
          <p:cNvSpPr txBox="1"/>
          <p:nvPr/>
        </p:nvSpPr>
        <p:spPr>
          <a:xfrm>
            <a:off x="4860032" y="908720"/>
            <a:ext cx="2088232" cy="1477328"/>
          </a:xfrm>
          <a:prstGeom prst="rect">
            <a:avLst/>
          </a:prstGeom>
          <a:solidFill>
            <a:srgbClr val="C70044"/>
          </a:solidFill>
        </p:spPr>
        <p:txBody>
          <a:bodyPr wrap="square" rtlCol="0">
            <a:spAutoFit/>
          </a:bodyPr>
          <a:lstStyle/>
          <a:p>
            <a:r>
              <a:rPr lang="es-ES" sz="1800" b="0" dirty="0">
                <a:latin typeface="Bradley Hand Bold"/>
                <a:cs typeface="Bradley Hand Bold"/>
              </a:rPr>
              <a:t>Proceso reflexivo, caracterización de problemas, </a:t>
            </a:r>
          </a:p>
          <a:p>
            <a:r>
              <a:rPr lang="es-ES" sz="1800" b="0" dirty="0">
                <a:latin typeface="Bradley Hand Bold"/>
                <a:cs typeface="Bradley Hand Bold"/>
              </a:rPr>
              <a:t>levantamiento de propuestas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E9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0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Agrupar 23"/>
          <p:cNvGrpSpPr>
            <a:grpSpLocks/>
          </p:cNvGrpSpPr>
          <p:nvPr/>
        </p:nvGrpSpPr>
        <p:grpSpPr bwMode="auto">
          <a:xfrm>
            <a:off x="539750" y="981075"/>
            <a:ext cx="7092950" cy="5581650"/>
            <a:chOff x="2071688" y="1276350"/>
            <a:chExt cx="7092950" cy="5581650"/>
          </a:xfrm>
        </p:grpSpPr>
        <p:grpSp>
          <p:nvGrpSpPr>
            <p:cNvPr id="10243" name="Agrupar 3"/>
            <p:cNvGrpSpPr>
              <a:grpSpLocks/>
            </p:cNvGrpSpPr>
            <p:nvPr/>
          </p:nvGrpSpPr>
          <p:grpSpPr bwMode="auto">
            <a:xfrm>
              <a:off x="2071688" y="1276350"/>
              <a:ext cx="7092950" cy="5581650"/>
              <a:chOff x="1187625" y="980728"/>
              <a:chExt cx="7092280" cy="5580934"/>
            </a:xfrm>
          </p:grpSpPr>
          <p:pic>
            <p:nvPicPr>
              <p:cNvPr id="10256" name="Shape 90" descr="Captura de pantalla 2017-06-27 a la(s) 17.30.23.png"/>
              <p:cNvPicPr preferRelativeResize="0"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5" y="980728"/>
                <a:ext cx="7092280" cy="5580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Hexágono 1"/>
              <p:cNvSpPr/>
              <p:nvPr/>
            </p:nvSpPr>
            <p:spPr>
              <a:xfrm>
                <a:off x="6227462" y="2060090"/>
                <a:ext cx="1944503" cy="1657137"/>
              </a:xfrm>
              <a:prstGeom prst="hexagon">
                <a:avLst/>
              </a:prstGeom>
              <a:noFill/>
              <a:ln w="38100" cmpd="sng">
                <a:solidFill>
                  <a:srgbClr val="C83C0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s-ES"/>
              </a:p>
            </p:txBody>
          </p:sp>
        </p:grpSp>
        <p:grpSp>
          <p:nvGrpSpPr>
            <p:cNvPr id="10246" name="Agrupar 11"/>
            <p:cNvGrpSpPr>
              <a:grpSpLocks/>
            </p:cNvGrpSpPr>
            <p:nvPr/>
          </p:nvGrpSpPr>
          <p:grpSpPr bwMode="auto">
            <a:xfrm>
              <a:off x="7092280" y="2348880"/>
              <a:ext cx="1979712" cy="1655647"/>
              <a:chOff x="8243900" y="836712"/>
              <a:chExt cx="1800200" cy="1584176"/>
            </a:xfrm>
          </p:grpSpPr>
          <p:sp>
            <p:nvSpPr>
              <p:cNvPr id="10250" name="Hexágono 16"/>
              <p:cNvSpPr>
                <a:spLocks noChangeArrowheads="1"/>
              </p:cNvSpPr>
              <p:nvPr/>
            </p:nvSpPr>
            <p:spPr bwMode="auto">
              <a:xfrm>
                <a:off x="8243900" y="836712"/>
                <a:ext cx="1800200" cy="158417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68962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anchor="b"/>
              <a:lstStyle/>
              <a:p>
                <a:pPr marL="450850" indent="-450850" eaLnBrk="0" hangingPunct="0">
                  <a:buClr>
                    <a:srgbClr val="DE7008"/>
                  </a:buClr>
                </a:pPr>
                <a:endParaRPr lang="es-ES"/>
              </a:p>
            </p:txBody>
          </p:sp>
          <p:sp>
            <p:nvSpPr>
              <p:cNvPr id="10251" name="CuadroTexto 17"/>
              <p:cNvSpPr txBox="1">
                <a:spLocks noChangeArrowheads="1"/>
              </p:cNvSpPr>
              <p:nvPr/>
            </p:nvSpPr>
            <p:spPr bwMode="auto">
              <a:xfrm>
                <a:off x="8388424" y="1124744"/>
                <a:ext cx="1512168" cy="1060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pt-BR" sz="1400">
                    <a:solidFill>
                      <a:srgbClr val="FFFF00"/>
                    </a:solidFill>
                  </a:rPr>
                  <a:t>CONSULTORÍA </a:t>
                </a:r>
                <a:r>
                  <a:rPr lang="pt-BR" sz="1300">
                    <a:solidFill>
                      <a:srgbClr val="FFFF00"/>
                    </a:solidFill>
                  </a:rPr>
                  <a:t>VIRTUAL  /</a:t>
                </a:r>
                <a:r>
                  <a:rPr lang="pt-BR" sz="1100">
                    <a:solidFill>
                      <a:srgbClr val="FFFF00"/>
                    </a:solidFill>
                  </a:rPr>
                  <a:t>VIDEOCONFERENCIA</a:t>
                </a:r>
                <a:r>
                  <a:rPr lang="pt-BR" sz="1300">
                    <a:solidFill>
                      <a:srgbClr val="FFFF00"/>
                    </a:solidFill>
                  </a:rPr>
                  <a:t> ENTRE APS Y AE</a:t>
                </a:r>
              </a:p>
              <a:p>
                <a:pPr algn="ctr"/>
                <a:endParaRPr lang="es-ES" sz="130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247" name="Agrupar 12"/>
            <p:cNvGrpSpPr>
              <a:grpSpLocks/>
            </p:cNvGrpSpPr>
            <p:nvPr/>
          </p:nvGrpSpPr>
          <p:grpSpPr bwMode="auto">
            <a:xfrm>
              <a:off x="5508104" y="3212976"/>
              <a:ext cx="2016224" cy="1728192"/>
              <a:chOff x="8999476" y="3429000"/>
              <a:chExt cx="1800200" cy="1584176"/>
            </a:xfrm>
          </p:grpSpPr>
          <p:sp>
            <p:nvSpPr>
              <p:cNvPr id="10248" name="Hexágono 18"/>
              <p:cNvSpPr>
                <a:spLocks noChangeArrowheads="1"/>
              </p:cNvSpPr>
              <p:nvPr/>
            </p:nvSpPr>
            <p:spPr bwMode="auto">
              <a:xfrm>
                <a:off x="8999476" y="3429000"/>
                <a:ext cx="1800200" cy="158417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68962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anchor="b"/>
              <a:lstStyle/>
              <a:p>
                <a:pPr marL="450850" indent="-450850" eaLnBrk="0" hangingPunct="0">
                  <a:buClr>
                    <a:srgbClr val="DE7008"/>
                  </a:buClr>
                </a:pPr>
                <a:endParaRPr lang="es-ES"/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9144518" y="3717245"/>
                <a:ext cx="1512377" cy="8745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pt-BR" sz="1400" cap="all" dirty="0">
                    <a:solidFill>
                      <a:srgbClr val="FFFF00"/>
                    </a:solidFill>
                    <a:cs typeface="+mn-cs"/>
                  </a:rPr>
                  <a:t>Programa de INDUCCIÓN AL TRABAJO EN RED</a:t>
                </a:r>
                <a:endParaRPr lang="es-ES" sz="1300" dirty="0">
                  <a:solidFill>
                    <a:srgbClr val="FFFF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322263" y="188913"/>
            <a:ext cx="8821737" cy="576262"/>
          </a:xfrm>
          <a:prstGeom prst="rect">
            <a:avLst/>
          </a:prstGeom>
        </p:spPr>
        <p:txBody>
          <a:bodyPr/>
          <a:lstStyle>
            <a:lvl1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2pPr>
            <a:lvl3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3pPr>
            <a:lvl4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4pPr>
            <a:lvl5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5pPr>
            <a:lvl6pPr marL="9080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3652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8224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79650" indent="-450850" algn="l" rtl="0" fontAlgn="base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dirty="0">
                <a:latin typeface="Arial" charset="0"/>
                <a:cs typeface="+mj-cs"/>
              </a:rPr>
              <a:t>Diseño de la intervención</a:t>
            </a:r>
            <a:br>
              <a:rPr lang="es-ES" sz="2800" dirty="0">
                <a:latin typeface="Arial" charset="0"/>
                <a:cs typeface="+mj-cs"/>
              </a:rPr>
            </a:br>
            <a:endParaRPr lang="es-ES" sz="3000" dirty="0">
              <a:latin typeface="Arial" charset="0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-36513" y="0"/>
            <a:ext cx="9180513" cy="6884988"/>
          </a:xfrm>
          <a:prstGeom prst="rect">
            <a:avLst/>
          </a:prstGeom>
          <a:solidFill>
            <a:srgbClr val="C700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buClr>
                <a:srgbClr val="DE7008"/>
              </a:buClr>
              <a:defRPr/>
            </a:pPr>
            <a:endParaRPr lang="es-ES">
              <a:cs typeface="+mn-cs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12775" y="3125788"/>
            <a:ext cx="8207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DE7008"/>
              </a:buClr>
              <a:defRPr/>
            </a:pPr>
            <a:endParaRPr lang="es-ES">
              <a:solidFill>
                <a:schemeClr val="bg1"/>
              </a:solidFill>
              <a:cs typeface="+mn-cs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63600" y="2782888"/>
            <a:ext cx="795655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DE7008"/>
              </a:buClr>
            </a:pPr>
            <a:r>
              <a:rPr lang="es-ES" sz="2800"/>
              <a:t>La implementación de Consultorías Virtuales (CV) y Programa de Inducción al trabajo en red </a:t>
            </a:r>
            <a:r>
              <a:rPr lang="mr-IN" sz="2800"/>
              <a:t>–</a:t>
            </a:r>
            <a:r>
              <a:rPr lang="es-ES" sz="2800"/>
              <a:t> Visitas Inter-niveles (VI)</a:t>
            </a:r>
            <a:endParaRPr lang="es-ES" b="0"/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Char char="•"/>
            </a:pPr>
            <a:r>
              <a:rPr lang="es-ES"/>
              <a:t> El proceso de implementación</a:t>
            </a: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Char char="•"/>
            </a:pPr>
            <a:r>
              <a:rPr lang="es-ES"/>
              <a:t> Evaluación del proceso</a:t>
            </a:r>
          </a:p>
          <a:p>
            <a:pPr lvl="1" eaLnBrk="1" hangingPunct="1">
              <a:buClr>
                <a:schemeClr val="bg1"/>
              </a:buClr>
              <a:buFontTx/>
              <a:buChar char="–"/>
            </a:pPr>
            <a:r>
              <a:rPr lang="es-ES" sz="2000" b="0"/>
              <a:t>Opiniones sobre el proceso IAP y contenido intervenciones</a:t>
            </a:r>
          </a:p>
          <a:p>
            <a:pPr lvl="1" eaLnBrk="1" hangingPunct="1">
              <a:buClr>
                <a:schemeClr val="bg1"/>
              </a:buClr>
              <a:buFontTx/>
              <a:buChar char="–"/>
            </a:pPr>
            <a:r>
              <a:rPr lang="es-ES" sz="2000" b="0"/>
              <a:t>Conocimiento, uso frecuente, utilidad y dificultades</a:t>
            </a:r>
            <a:endParaRPr lang="es-ES" sz="2000" b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79512" y="1412776"/>
            <a:ext cx="1403708" cy="307777"/>
          </a:xfrm>
          <a:prstGeom prst="rect">
            <a:avLst/>
          </a:prstGeom>
          <a:solidFill>
            <a:srgbClr val="C70044"/>
          </a:solidFill>
        </p:spPr>
        <p:txBody>
          <a:bodyPr wrap="square" rtlCol="0">
            <a:spAutoFit/>
          </a:bodyPr>
          <a:lstStyle/>
          <a:p>
            <a:r>
              <a:rPr lang="es-ES" sz="1400" dirty="0" err="1"/>
              <a:t>Ma</a:t>
            </a:r>
            <a:r>
              <a:rPr lang="es-ES" sz="1400" dirty="0"/>
              <a:t>, Jul, 2017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9512" y="836712"/>
            <a:ext cx="1944216" cy="307777"/>
          </a:xfrm>
          <a:prstGeom prst="rect">
            <a:avLst/>
          </a:prstGeom>
          <a:solidFill>
            <a:srgbClr val="C70044"/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Jul, Ag, </a:t>
            </a:r>
            <a:r>
              <a:rPr lang="es-ES" sz="1400" dirty="0" err="1"/>
              <a:t>Sep</a:t>
            </a:r>
            <a:r>
              <a:rPr lang="es-ES" sz="1400" dirty="0"/>
              <a:t> 2017</a:t>
            </a:r>
          </a:p>
        </p:txBody>
      </p:sp>
      <p:cxnSp>
        <p:nvCxnSpPr>
          <p:cNvPr id="12" name="Conector recto 11"/>
          <p:cNvCxnSpPr/>
          <p:nvPr/>
        </p:nvCxnSpPr>
        <p:spPr bwMode="auto">
          <a:xfrm>
            <a:off x="107504" y="836712"/>
            <a:ext cx="0" cy="5760640"/>
          </a:xfrm>
          <a:prstGeom prst="line">
            <a:avLst/>
          </a:prstGeom>
          <a:noFill/>
          <a:ln w="38100" cap="flat" cmpd="dbl" algn="ctr">
            <a:solidFill>
              <a:srgbClr val="C70044"/>
            </a:solidFill>
            <a:prstDash val="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Agrupar 39"/>
          <p:cNvGrpSpPr/>
          <p:nvPr/>
        </p:nvGrpSpPr>
        <p:grpSpPr>
          <a:xfrm>
            <a:off x="179512" y="4474411"/>
            <a:ext cx="3789485" cy="645101"/>
            <a:chOff x="179512" y="4474411"/>
            <a:chExt cx="3789485" cy="645101"/>
          </a:xfrm>
        </p:grpSpPr>
        <p:sp>
          <p:nvSpPr>
            <p:cNvPr id="7" name="CuadroTexto 6"/>
            <p:cNvSpPr txBox="1"/>
            <p:nvPr/>
          </p:nvSpPr>
          <p:spPr>
            <a:xfrm>
              <a:off x="179512" y="4797152"/>
              <a:ext cx="1368152" cy="307777"/>
            </a:xfrm>
            <a:prstGeom prst="rect">
              <a:avLst/>
            </a:prstGeom>
            <a:solidFill>
              <a:srgbClr val="C70044"/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Di, En 2016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6" b="8849"/>
            <a:stretch>
              <a:fillRect/>
            </a:stretch>
          </p:blipFill>
          <p:spPr bwMode="auto">
            <a:xfrm rot="21232090">
              <a:off x="2147685" y="4625269"/>
              <a:ext cx="852940" cy="494243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6" descr="IMG_2435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3125">
              <a:off x="3307890" y="4474411"/>
              <a:ext cx="661107" cy="495447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Imagen 8" descr="IMG_799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326">
            <a:off x="3756477" y="1707368"/>
            <a:ext cx="1013431" cy="6757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9512" y="6309320"/>
            <a:ext cx="1331640" cy="307777"/>
          </a:xfrm>
          <a:prstGeom prst="rect">
            <a:avLst/>
          </a:prstGeom>
          <a:solidFill>
            <a:srgbClr val="C70044"/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Ag 2016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1691680" y="5229200"/>
            <a:ext cx="2088232" cy="1440160"/>
            <a:chOff x="1691680" y="5229200"/>
            <a:chExt cx="2088232" cy="1440160"/>
          </a:xfrm>
        </p:grpSpPr>
        <p:sp>
          <p:nvSpPr>
            <p:cNvPr id="25" name="CuadroTexto 13"/>
            <p:cNvSpPr txBox="1">
              <a:spLocks noChangeArrowheads="1"/>
            </p:cNvSpPr>
            <p:nvPr/>
          </p:nvSpPr>
          <p:spPr bwMode="auto">
            <a:xfrm>
              <a:off x="1691680" y="6146140"/>
              <a:ext cx="2088232" cy="523220"/>
            </a:xfrm>
            <a:prstGeom prst="rect">
              <a:avLst/>
            </a:prstGeom>
            <a:noFill/>
            <a:ln w="38100">
              <a:solidFill>
                <a:srgbClr val="97BE0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Mesa de trabajo: mesa de comunicaciones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CuadroTexto 10"/>
            <p:cNvSpPr txBox="1">
              <a:spLocks noChangeArrowheads="1"/>
            </p:cNvSpPr>
            <p:nvPr/>
          </p:nvSpPr>
          <p:spPr bwMode="auto">
            <a:xfrm>
              <a:off x="1691680" y="5229200"/>
              <a:ext cx="2046288" cy="83099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600" dirty="0">
                  <a:solidFill>
                    <a:schemeClr val="tx1"/>
                  </a:solidFill>
                </a:rPr>
                <a:t>Mesa de trabajo: de inducción al trabajo en red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Imagen 27" descr="IMG_932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447">
            <a:off x="1174313" y="2291712"/>
            <a:ext cx="933291" cy="6789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" name="Imagen 8" descr="Captura de pantalla 2018-05-24 a la(s) 03.13.1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574">
            <a:off x="2549627" y="1940846"/>
            <a:ext cx="1074303" cy="795138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Agrupar 40"/>
          <p:cNvGrpSpPr/>
          <p:nvPr/>
        </p:nvGrpSpPr>
        <p:grpSpPr>
          <a:xfrm>
            <a:off x="4295678" y="4148741"/>
            <a:ext cx="1804972" cy="697330"/>
            <a:chOff x="4295678" y="4148741"/>
            <a:chExt cx="1804972" cy="697330"/>
          </a:xfrm>
        </p:grpSpPr>
        <p:pic>
          <p:nvPicPr>
            <p:cNvPr id="34" name="Imagen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63081">
              <a:off x="4295678" y="4224932"/>
              <a:ext cx="578595" cy="62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n 38" descr="Captura de pantalla 2019-06-24 a la(s) 01.15.09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5069">
              <a:off x="5392269" y="4148741"/>
              <a:ext cx="708381" cy="509104"/>
            </a:xfrm>
            <a:prstGeom prst="rect">
              <a:avLst/>
            </a:prstGeom>
          </p:spPr>
        </p:pic>
      </p:grpSp>
      <p:pic>
        <p:nvPicPr>
          <p:cNvPr id="27" name="Imagen 26" descr="IMG_0902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6120680" cy="6672149"/>
          </a:xfrm>
          <a:prstGeom prst="rect">
            <a:avLst/>
          </a:prstGeom>
        </p:spPr>
      </p:pic>
      <p:sp>
        <p:nvSpPr>
          <p:cNvPr id="21" name="Rectángulo 9"/>
          <p:cNvSpPr>
            <a:spLocks noChangeArrowheads="1"/>
          </p:cNvSpPr>
          <p:nvPr/>
        </p:nvSpPr>
        <p:spPr bwMode="auto">
          <a:xfrm>
            <a:off x="398463" y="300038"/>
            <a:ext cx="3591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0" hangingPunct="0"/>
            <a:r>
              <a:rPr lang="es-ES" sz="2000" dirty="0">
                <a:solidFill>
                  <a:srgbClr val="FFFFFF"/>
                </a:solidFill>
              </a:rPr>
              <a:t>Proceso de implementación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5" grpId="0" animBg="1"/>
    </p:bld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b" anchorCtr="0" compatLnSpc="1">
        <a:prstTxWarp prst="textNoShape">
          <a:avLst/>
        </a:prstTxWarp>
      </a:bodyPr>
      <a:lstStyle>
        <a:defPPr marL="450850" marR="0" indent="-4508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DE7008"/>
          </a:buClr>
          <a:buSzTx/>
          <a:buFontTx/>
          <a:buNone/>
          <a:tabLst/>
          <a:defRPr kumimoji="0" lang="ca-ES" altLang="es-E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b" anchorCtr="0" compatLnSpc="1">
        <a:prstTxWarp prst="textNoShape">
          <a:avLst/>
        </a:prstTxWarp>
      </a:bodyPr>
      <a:lstStyle>
        <a:defPPr marL="450850" marR="0" indent="-4508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DE7008"/>
          </a:buClr>
          <a:buSzTx/>
          <a:buFontTx/>
          <a:buNone/>
          <a:tabLst/>
          <a:defRPr kumimoji="0" lang="ca-ES" altLang="es-E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8125</TotalTime>
  <Words>2040</Words>
  <Application>Microsoft Office PowerPoint</Application>
  <PresentationFormat>On-screen Show (4:3)</PresentationFormat>
  <Paragraphs>273</Paragraphs>
  <Slides>28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Bradley Hand Bold</vt:lpstr>
      <vt:lpstr>Diseño personalizado</vt:lpstr>
      <vt:lpstr>Hoja de cálculo</vt:lpstr>
      <vt:lpstr>PowerPoint Presentation</vt:lpstr>
      <vt:lpstr>Contenidos</vt:lpstr>
      <vt:lpstr>PowerPoint Presentation</vt:lpstr>
      <vt:lpstr>PowerPoint Presentation</vt:lpstr>
      <vt:lpstr>PowerPoint Presentation</vt:lpstr>
      <vt:lpstr>Diseño de la intervención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Fases del proceso: suma de espacios y actores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Rebeca Terraza</dc:creator>
  <cp:lastModifiedBy>Íngrid Vargas</cp:lastModifiedBy>
  <cp:revision>358</cp:revision>
  <cp:lastPrinted>2019-06-24T08:06:27Z</cp:lastPrinted>
  <dcterms:created xsi:type="dcterms:W3CDTF">2008-05-09T12:06:36Z</dcterms:created>
  <dcterms:modified xsi:type="dcterms:W3CDTF">2022-12-23T08:43:15Z</dcterms:modified>
</cp:coreProperties>
</file>